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4" r:id="rId1"/>
  </p:sldMasterIdLst>
  <p:notesMasterIdLst>
    <p:notesMasterId r:id="rId45"/>
  </p:notesMasterIdLst>
  <p:handoutMasterIdLst>
    <p:handoutMasterId r:id="rId46"/>
  </p:handoutMasterIdLst>
  <p:sldIdLst>
    <p:sldId id="256" r:id="rId2"/>
    <p:sldId id="257" r:id="rId3"/>
    <p:sldId id="278" r:id="rId4"/>
    <p:sldId id="279" r:id="rId5"/>
    <p:sldId id="280" r:id="rId6"/>
    <p:sldId id="258" r:id="rId7"/>
    <p:sldId id="281" r:id="rId8"/>
    <p:sldId id="263" r:id="rId9"/>
    <p:sldId id="282" r:id="rId10"/>
    <p:sldId id="262" r:id="rId11"/>
    <p:sldId id="283" r:id="rId12"/>
    <p:sldId id="261" r:id="rId13"/>
    <p:sldId id="259" r:id="rId14"/>
    <p:sldId id="265" r:id="rId15"/>
    <p:sldId id="284" r:id="rId16"/>
    <p:sldId id="264" r:id="rId17"/>
    <p:sldId id="267" r:id="rId18"/>
    <p:sldId id="266" r:id="rId19"/>
    <p:sldId id="269" r:id="rId20"/>
    <p:sldId id="297" r:id="rId21"/>
    <p:sldId id="295" r:id="rId22"/>
    <p:sldId id="274" r:id="rId23"/>
    <p:sldId id="285" r:id="rId24"/>
    <p:sldId id="286" r:id="rId25"/>
    <p:sldId id="275" r:id="rId26"/>
    <p:sldId id="276" r:id="rId27"/>
    <p:sldId id="268" r:id="rId28"/>
    <p:sldId id="277" r:id="rId29"/>
    <p:sldId id="270" r:id="rId30"/>
    <p:sldId id="287" r:id="rId31"/>
    <p:sldId id="272" r:id="rId32"/>
    <p:sldId id="288" r:id="rId33"/>
    <p:sldId id="271" r:id="rId34"/>
    <p:sldId id="273" r:id="rId35"/>
    <p:sldId id="289" r:id="rId36"/>
    <p:sldId id="290" r:id="rId37"/>
    <p:sldId id="291" r:id="rId38"/>
    <p:sldId id="292" r:id="rId39"/>
    <p:sldId id="299" r:id="rId40"/>
    <p:sldId id="298" r:id="rId41"/>
    <p:sldId id="293" r:id="rId42"/>
    <p:sldId id="294" r:id="rId43"/>
    <p:sldId id="300" r:id="rId4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clrMode="gray" frameSlides="1"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FBF0B8C-460E-433E-8312-F1C43CE09C7E}" type="datetimeFigureOut">
              <a:rPr lang="en-US"/>
              <a:pPr>
                <a:defRPr/>
              </a:pPr>
              <a:t>3/22/2013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B45C7B0-8BEB-4D49-A2FB-F626344D47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D9B8065-CF90-491F-8725-56FE3C253601}" type="datetimeFigureOut">
              <a:rPr lang="en-US"/>
              <a:pPr>
                <a:defRPr/>
              </a:pPr>
              <a:t>3/22/2013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8D6FDB6-C648-4B73-8A57-39D034F9A1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98C9F3A-EEF9-4C28-B739-A80E2CD6361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D8D5E68-4316-4D15-9380-2C4F9E671DF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74ACD7-C843-4964-947B-B6FE0A5355A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8618F60-63DE-4C2B-A4BD-D75FB7FCB49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1460500"/>
            <a:ext cx="9144000" cy="46038"/>
            <a:chOff x="0" y="1613647"/>
            <a:chExt cx="9144000" cy="45291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1657376"/>
              <a:ext cx="9144000" cy="1562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0" y="1613647"/>
              <a:ext cx="9144000" cy="1562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0" y="4953000"/>
            <a:ext cx="9144000" cy="46038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76"/>
              <a:ext cx="9144000" cy="1562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62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Oval 9"/>
          <p:cNvSpPr>
            <a:spLocks noChangeAspect="1"/>
          </p:cNvSpPr>
          <p:nvPr/>
        </p:nvSpPr>
        <p:spPr>
          <a:xfrm>
            <a:off x="121024" y="85165"/>
            <a:ext cx="4433047" cy="4433047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1" name="Oval 10"/>
          <p:cNvSpPr/>
          <p:nvPr/>
        </p:nvSpPr>
        <p:spPr>
          <a:xfrm>
            <a:off x="179294" y="112058"/>
            <a:ext cx="4201255" cy="4201255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2" name="Oval 11"/>
          <p:cNvSpPr/>
          <p:nvPr/>
        </p:nvSpPr>
        <p:spPr>
          <a:xfrm>
            <a:off x="264460" y="138952"/>
            <a:ext cx="3988777" cy="4056383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3" name="Oval 12"/>
          <p:cNvSpPr/>
          <p:nvPr/>
        </p:nvSpPr>
        <p:spPr>
          <a:xfrm>
            <a:off x="264460" y="138953"/>
            <a:ext cx="3897026" cy="3897026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127000" dist="63500" dir="162000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1572768"/>
            <a:ext cx="4910328" cy="2130552"/>
          </a:xfrm>
        </p:spPr>
        <p:txBody>
          <a:bodyPr anchor="b" anchorCtr="0"/>
          <a:lstStyle>
            <a:lvl1pPr algn="r" defTabSz="914400" rtl="0" eaLnBrk="1" latinLnBrk="0" hangingPunct="1"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3711388"/>
            <a:ext cx="4910328" cy="886968"/>
          </a:xfr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37801-270F-4ECE-B048-5F2AF8E385EC}" type="datetimeFigureOut">
              <a:rPr lang="en-US"/>
              <a:pPr>
                <a:defRPr/>
              </a:pPr>
              <a:t>3/22/2013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F0F5B-42AB-45D1-8CF8-C7DB3FFDE26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0" y="1179513"/>
            <a:ext cx="9144000" cy="44450"/>
            <a:chOff x="0" y="1613647"/>
            <a:chExt cx="9144000" cy="45291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1657320"/>
              <a:ext cx="9144000" cy="161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1613647"/>
              <a:ext cx="9144000" cy="1617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0" y="5715000"/>
            <a:ext cx="9144000" cy="46038"/>
            <a:chOff x="0" y="1613647"/>
            <a:chExt cx="9144000" cy="45291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0" y="1657376"/>
              <a:ext cx="9144000" cy="1562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1613647"/>
              <a:ext cx="9144000" cy="1562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Oval 10"/>
          <p:cNvSpPr>
            <a:spLocks noChangeAspect="1"/>
          </p:cNvSpPr>
          <p:nvPr/>
        </p:nvSpPr>
        <p:spPr>
          <a:xfrm>
            <a:off x="4285131" y="1116106"/>
            <a:ext cx="4724400" cy="4724400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581400" cy="1252538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95600"/>
            <a:ext cx="3581400" cy="2438400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3386" y="1148001"/>
            <a:ext cx="4434840" cy="4434987"/>
          </a:xfrm>
          <a:prstGeom prst="ellipse">
            <a:avLst/>
          </a:prstGeom>
          <a:effectLst>
            <a:innerShdw blurRad="63500" dist="50800" dir="18900000">
              <a:prstClr val="black">
                <a:alpha val="30000"/>
              </a:prstClr>
            </a:innerShdw>
          </a:effectLst>
        </p:spPr>
        <p:txBody>
          <a:bodyPr/>
          <a:lstStyle>
            <a:lvl1pPr marL="342900" indent="-34290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1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8F07C-2AF7-4D61-A589-0C081959BAF1}" type="datetimeFigureOut">
              <a:rPr lang="en-US"/>
              <a:pPr>
                <a:defRPr/>
              </a:pPr>
              <a:t>3/22/2013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9710E-3023-4CF5-8358-A82520BE37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1584325"/>
            <a:ext cx="9144000" cy="44450"/>
            <a:chOff x="0" y="1613647"/>
            <a:chExt cx="9144000" cy="45291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1657321"/>
              <a:ext cx="9144000" cy="1617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0" y="1613647"/>
              <a:ext cx="9144000" cy="161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D1DF5-17F4-4380-BB32-8C517DD004D0}" type="datetimeFigureOut">
              <a:rPr lang="en-US"/>
              <a:pPr>
                <a:defRPr/>
              </a:pPr>
              <a:t>3/22/2013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48E62-45E1-41E4-9383-BF89C558D6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 rot="5400000">
            <a:off x="4065588" y="3406775"/>
            <a:ext cx="6858000" cy="44450"/>
            <a:chOff x="0" y="1613647"/>
            <a:chExt cx="9144000" cy="45291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1658938"/>
              <a:ext cx="9144000" cy="161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-1" y="1615265"/>
              <a:ext cx="9144000" cy="1617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6500" y="609600"/>
            <a:ext cx="15875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629400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556500" y="6356350"/>
            <a:ext cx="1147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5DF33-FFFA-44A1-90E7-C2F7173C673E}" type="datetimeFigureOut">
              <a:rPr lang="en-US"/>
              <a:pPr>
                <a:defRPr/>
              </a:pPr>
              <a:t>3/22/2013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B8881-9910-4B7A-81B4-E244A1D0FF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0" y="1584325"/>
            <a:ext cx="9144000" cy="44450"/>
            <a:chOff x="0" y="1613647"/>
            <a:chExt cx="9144000" cy="45291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1657321"/>
              <a:ext cx="9144000" cy="1617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0" y="1613647"/>
              <a:ext cx="9144000" cy="161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E9ED0-A658-4BB4-9291-64DD423450EC}" type="datetimeFigureOut">
              <a:rPr lang="en-US"/>
              <a:pPr>
                <a:defRPr/>
              </a:pPr>
              <a:t>3/22/2013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A4F59-9850-4D5E-AE99-382237510B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0" y="1460500"/>
            <a:ext cx="9144000" cy="46038"/>
            <a:chOff x="0" y="1613647"/>
            <a:chExt cx="9144000" cy="45291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1657376"/>
              <a:ext cx="9144000" cy="1562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1613647"/>
              <a:ext cx="9144000" cy="1562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0" y="4953000"/>
            <a:ext cx="9144000" cy="46038"/>
            <a:chOff x="0" y="1613647"/>
            <a:chExt cx="9144000" cy="45291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0" y="1657376"/>
              <a:ext cx="9144000" cy="1562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1613647"/>
              <a:ext cx="9144000" cy="1562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Oval 10"/>
          <p:cNvSpPr>
            <a:spLocks noChangeAspect="1"/>
          </p:cNvSpPr>
          <p:nvPr/>
        </p:nvSpPr>
        <p:spPr>
          <a:xfrm>
            <a:off x="134471" y="685800"/>
            <a:ext cx="5268049" cy="526804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2" name="Oval 11"/>
          <p:cNvSpPr/>
          <p:nvPr/>
        </p:nvSpPr>
        <p:spPr>
          <a:xfrm>
            <a:off x="229676" y="712694"/>
            <a:ext cx="4983480" cy="4983480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5376" y="1573306"/>
            <a:ext cx="3653117" cy="21336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65376" y="3998259"/>
            <a:ext cx="3653117" cy="883024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8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241232" y="716992"/>
            <a:ext cx="4906459" cy="4852935"/>
          </a:xfrm>
          <a:prstGeom prst="ellipse">
            <a:avLst/>
          </a:prstGeom>
          <a:effectLst>
            <a:innerShdw blurRad="63500" dist="50800" dir="16200000">
              <a:prstClr val="black">
                <a:alpha val="30000"/>
              </a:prstClr>
            </a:innerShdw>
          </a:effectLst>
        </p:spPr>
        <p:txBody>
          <a:bodyPr/>
          <a:lstStyle>
            <a:lvl1pPr algn="r">
              <a:buNone/>
              <a:defRPr sz="18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AA9B5-5E84-4703-9D10-49B176AAFE43}" type="datetimeFigureOut">
              <a:rPr lang="en-US"/>
              <a:pPr>
                <a:defRPr/>
              </a:pPr>
              <a:t>3/22/2013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 algn="ctr">
              <a:defRPr dirty="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1447800"/>
            <a:ext cx="9144000" cy="46038"/>
            <a:chOff x="0" y="1613647"/>
            <a:chExt cx="9144000" cy="45291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1657376"/>
              <a:ext cx="9144000" cy="1562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0" y="1613647"/>
              <a:ext cx="9144000" cy="1562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0" y="4940300"/>
            <a:ext cx="9144000" cy="44450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21"/>
              <a:ext cx="9144000" cy="1617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61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8013" cy="1362075"/>
          </a:xfrm>
        </p:spPr>
        <p:txBody>
          <a:bodyPr anchor="b" anchorCtr="0"/>
          <a:lstStyle>
            <a:lvl1pPr algn="ctr">
              <a:defRPr sz="48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29013"/>
            <a:ext cx="8228013" cy="1347787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63A06-6CD1-4596-944E-6254714EB9D4}" type="datetimeFigureOut">
              <a:rPr lang="en-US"/>
              <a:pPr>
                <a:defRPr/>
              </a:pPr>
              <a:t>3/22/2013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B4279-B223-4F21-9F72-61F6F9F067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0" y="1584325"/>
            <a:ext cx="9144000" cy="44450"/>
            <a:chOff x="0" y="1613647"/>
            <a:chExt cx="9144000" cy="45291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1657321"/>
              <a:ext cx="9144000" cy="1617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1613647"/>
              <a:ext cx="9144000" cy="161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1"/>
            <a:ext cx="3931920" cy="398032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057401"/>
            <a:ext cx="3931920" cy="398032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61565-0B99-4FA3-B193-EF73A5DF5504}" type="datetimeFigureOut">
              <a:rPr lang="en-US"/>
              <a:pPr>
                <a:defRPr/>
              </a:pPr>
              <a:t>3/22/2013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D906C-052F-47D3-845A-694068698A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1584325"/>
            <a:ext cx="9144000" cy="44450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21"/>
              <a:ext cx="9144000" cy="1617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61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467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4600"/>
            <a:ext cx="3931920" cy="352312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73467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514600"/>
            <a:ext cx="3931920" cy="352312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E1651-9E4A-4158-9A76-0259D7F43E7A}" type="datetimeFigureOut">
              <a:rPr lang="en-US"/>
              <a:pPr>
                <a:defRPr/>
              </a:pPr>
              <a:t>3/22/2013</a:t>
            </a:fld>
            <a:endParaRPr lang="en-US" dirty="0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05F91-72FA-4205-AC54-AB7B9CCE02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1584325"/>
            <a:ext cx="9144000" cy="44450"/>
            <a:chOff x="0" y="1613647"/>
            <a:chExt cx="9144000" cy="45291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0" y="1657321"/>
              <a:ext cx="9144000" cy="1617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0" y="1613647"/>
              <a:ext cx="9144000" cy="161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B31E6-6FA1-40D3-B7A2-D3C4703E5E61}" type="datetimeFigureOut">
              <a:rPr lang="en-US"/>
              <a:pPr>
                <a:defRPr/>
              </a:pPr>
              <a:t>3/22/2013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7E793-52BE-4AC0-A88C-D207DDCAE6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8DCF4-0B57-472C-B57D-D5BD15CD7FB2}" type="datetimeFigureOut">
              <a:rPr lang="en-US"/>
              <a:pPr>
                <a:defRPr/>
              </a:pPr>
              <a:t>3/22/2013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96012-00BE-4698-8F50-DB5C79EE6E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58906"/>
            <a:ext cx="3602039" cy="1162050"/>
          </a:xfrm>
        </p:spPr>
        <p:txBody>
          <a:bodyPr anchor="b"/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3388" y="273051"/>
            <a:ext cx="4206240" cy="57785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1905001"/>
            <a:ext cx="3602039" cy="3733800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44B60-BA37-4552-833B-B37AEBC9D5F8}" type="datetimeFigureOut">
              <a:rPr lang="en-US"/>
              <a:pPr>
                <a:defRPr/>
              </a:pPr>
              <a:t>3/22/2013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4F362-FC9A-4865-88C9-C1DD1681EF6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82296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0663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20F2A3-47F9-444A-A15A-A41BE7144AC9}" type="datetimeFigureOut">
              <a:rPr lang="en-US"/>
              <a:pPr>
                <a:defRPr/>
              </a:pPr>
              <a:t>3/22/2013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90BE52-B9C5-4C34-B8D6-7E9DED1A23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18" r:id="rId8"/>
    <p:sldLayoutId id="2147483726" r:id="rId9"/>
    <p:sldLayoutId id="2147483727" r:id="rId10"/>
    <p:sldLayoutId id="2147483728" r:id="rId11"/>
    <p:sldLayoutId id="214748372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rbe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rbe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rbe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rbe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rbe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rbe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rbe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rbe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" pitchFamily="2" charset="2"/>
        <a:buChar char=""/>
        <a:defRPr sz="24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685800" indent="-3365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"/>
        <a:defRPr sz="22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35050" indent="-3492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" pitchFamily="2" charset="2"/>
        <a:buChar char=""/>
        <a:defRPr sz="20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71600" indent="-3365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"/>
        <a:defRPr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720850" indent="-3492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" pitchFamily="2" charset="2"/>
        <a:buChar char=""/>
        <a:defRPr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wmf"/><Relationship Id="rId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wmf"/><Relationship Id="rId5" Type="http://schemas.openxmlformats.org/officeDocument/2006/relationships/image" Target="../media/image20.emf"/><Relationship Id="rId4" Type="http://schemas.openxmlformats.org/officeDocument/2006/relationships/image" Target="../media/image19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5750" y="2925763"/>
            <a:ext cx="3652838" cy="123666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9800" dirty="0" smtClean="0">
                <a:solidFill>
                  <a:srgbClr val="FF0000"/>
                </a:solidFill>
              </a:rPr>
              <a:t>VOTE?</a:t>
            </a:r>
            <a:endParaRPr lang="en-US" sz="98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65750" y="3998913"/>
            <a:ext cx="3652838" cy="88265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A Brief History of America’s Voting Rights</a:t>
            </a:r>
            <a:endParaRPr lang="en-US" dirty="0"/>
          </a:p>
        </p:txBody>
      </p:sp>
      <p:pic>
        <p:nvPicPr>
          <p:cNvPr id="10" name="Picture Placeholder 9" descr="MC910215903.JP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-979" b="-979"/>
          <a:stretch>
            <a:fillRect/>
          </a:stretch>
        </p:blipFill>
        <p:spPr>
          <a:xfrm>
            <a:off x="458917" y="977918"/>
            <a:ext cx="4533859" cy="4553709"/>
          </a:xfrm>
        </p:spPr>
      </p:pic>
      <p:pic>
        <p:nvPicPr>
          <p:cNvPr id="6" name="Picture 5" descr="sally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1300" y="73025"/>
            <a:ext cx="11493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leah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638550"/>
            <a:ext cx="1195388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arlo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1300" y="4573588"/>
            <a:ext cx="1009650" cy="202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daniel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8788" y="455613"/>
            <a:ext cx="873125" cy="196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morgan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10075" y="1882775"/>
            <a:ext cx="1165225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365750" y="1514475"/>
            <a:ext cx="3443288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So you think you can </a:t>
            </a:r>
            <a:endParaRPr lang="en-US" sz="4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ea277\AppData\Local\Microsoft\Windows\Temporary Internet Files\Content.IE5\0WEQ0ELR\MC900441310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9438" y="5181600"/>
            <a:ext cx="13223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So you think you can VOTE?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754563" y="2057400"/>
            <a:ext cx="3932237" cy="31242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600" dirty="0" smtClean="0"/>
              <a:t>   The year is 1915.    I am a single African American man living in Chicago, Illinois. 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3600" dirty="0" smtClean="0"/>
          </a:p>
        </p:txBody>
      </p:sp>
      <p:pic>
        <p:nvPicPr>
          <p:cNvPr id="22533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77975"/>
            <a:ext cx="3505200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616575" y="5535613"/>
            <a:ext cx="339725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YES YOU CAN!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2492375" y="1114425"/>
            <a:ext cx="2024063" cy="925513"/>
          </a:xfrm>
          <a:prstGeom prst="cloudCallout">
            <a:avLst>
              <a:gd name="adj1" fmla="val -64206"/>
              <a:gd name="adj2" fmla="val 6465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Can I vote</a:t>
            </a:r>
            <a:r>
              <a:rPr lang="en-US" b="1" dirty="0"/>
              <a:t>?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6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0200" y="4735513"/>
            <a:ext cx="8566150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Women gained voting rights after a long hard fight.  Wyoming gave women the vote in 1869, but it took  the work of Susan B. Anthony, Elizabeth Cady Stanton and many others to get the job done!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0" y="0"/>
            <a:ext cx="9144000" cy="906463"/>
          </a:xfrm>
          <a:prstGeom prst="rect">
            <a:avLst/>
          </a:prstGeom>
        </p:spPr>
        <p:txBody>
          <a:bodyPr anchor="ctr"/>
          <a:lstStyle/>
          <a:p>
            <a:pPr algn="ctr" defTabSz="914400" fontAlgn="auto">
              <a:spcAft>
                <a:spcPts val="0"/>
              </a:spcAft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rPr>
              <a:t>The Women’s Vote</a:t>
            </a:r>
            <a:endParaRPr lang="en-US" sz="5400" b="1" dirty="0">
              <a:solidFill>
                <a:srgbClr val="FF0000"/>
              </a:solidFill>
              <a:effectLst>
                <a:outerShdw blurRad="50800" dist="50800" dir="2700000" algn="tl" rotWithShape="0">
                  <a:schemeClr val="bg1">
                    <a:alpha val="3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3556" name="Picture 2" descr="http://thisactuallyhappened.typepad.com/.a/6a010535fc6c30970c0120a557e779970c-800w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8475" y="1146175"/>
            <a:ext cx="4438650" cy="311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4" descr="http://wimminwiselpts.files.wordpress.com/2008/02/susan-b-anthony-and-elizabeth-cady-stant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49900" y="906463"/>
            <a:ext cx="2722563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smtClean="0">
                <a:solidFill>
                  <a:srgbClr val="FF0000"/>
                </a:solidFill>
              </a:rPr>
              <a:t>The Women’s Vote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0" y="1763713"/>
            <a:ext cx="5181600" cy="10541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300" dirty="0" smtClean="0"/>
              <a:t>	</a:t>
            </a:r>
            <a:r>
              <a:rPr lang="en-US" sz="2800" dirty="0" smtClean="0"/>
              <a:t>Women won the right to vote in August of 1920!</a:t>
            </a:r>
          </a:p>
        </p:txBody>
      </p:sp>
      <p:pic>
        <p:nvPicPr>
          <p:cNvPr id="24580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1236663"/>
            <a:ext cx="3733800" cy="527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31788" y="3581400"/>
            <a:ext cx="4849812" cy="22463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The 19</a:t>
            </a:r>
            <a:r>
              <a:rPr lang="en-US" sz="28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th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Amendment said, “The right of citizens of the United States to vote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shall not be denied … on account of sex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.”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So you think you can VOTE?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3438525" y="1689100"/>
            <a:ext cx="5580063" cy="4362450"/>
          </a:xfrm>
        </p:spPr>
        <p:txBody>
          <a:bodyPr/>
          <a:lstStyle/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3600" dirty="0" smtClean="0"/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600" dirty="0" smtClean="0"/>
              <a:t>    I am a woman living in New York City in the year 1924. I am 25, married and have two children.       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30325"/>
            <a:ext cx="3438525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loud Callout 6"/>
          <p:cNvSpPr/>
          <p:nvPr/>
        </p:nvSpPr>
        <p:spPr>
          <a:xfrm>
            <a:off x="2087563" y="1216025"/>
            <a:ext cx="2166937" cy="947738"/>
          </a:xfrm>
          <a:prstGeom prst="cloudCallout">
            <a:avLst>
              <a:gd name="adj1" fmla="val -58681"/>
              <a:gd name="adj2" fmla="val 12331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Can I vote?</a:t>
            </a:r>
          </a:p>
        </p:txBody>
      </p:sp>
      <p:sp>
        <p:nvSpPr>
          <p:cNvPr id="8" name="Rectangle 7"/>
          <p:cNvSpPr/>
          <p:nvPr/>
        </p:nvSpPr>
        <p:spPr>
          <a:xfrm>
            <a:off x="5051425" y="5287963"/>
            <a:ext cx="363537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YES YOU CAN!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9" name="Picture 4" descr="C:\Users\ea277\AppData\Local\Microsoft\Windows\Temporary Internet Files\Content.IE5\0WEQ0ELR\MC90044131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27450" y="4995863"/>
            <a:ext cx="1323975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7213" y="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smtClean="0">
                <a:solidFill>
                  <a:srgbClr val="FF0000"/>
                </a:solidFill>
              </a:rPr>
              <a:t>The American Indian Vote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397375" y="2057400"/>
            <a:ext cx="4746625" cy="295592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dirty="0" smtClean="0"/>
              <a:t>	American Indians were not considered citizens of the United States until 1924.  Before that, they were considered members of their own tribal governments.</a:t>
            </a:r>
          </a:p>
          <a:p>
            <a:pPr fontAlgn="auto">
              <a:spcAft>
                <a:spcPts val="0"/>
              </a:spcAft>
              <a:defRPr/>
            </a:pPr>
            <a:endParaRPr lang="en-US" sz="2600" dirty="0" smtClean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4397375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1788" y="1143000"/>
            <a:ext cx="4589462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In 1924, President Calvin Coolidge signed the Indian Citizenship Act.  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57213" y="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defTabSz="914400" fontAlgn="auto">
              <a:spcAft>
                <a:spcPts val="0"/>
              </a:spcAft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rPr>
              <a:t>The American Indian Vote</a:t>
            </a:r>
            <a:endParaRPr lang="en-US" sz="5400" b="1" dirty="0">
              <a:solidFill>
                <a:srgbClr val="FF0000"/>
              </a:solidFill>
              <a:effectLst>
                <a:outerShdw blurRad="50800" dist="50800" dir="2700000" algn="tl" rotWithShape="0">
                  <a:schemeClr val="bg1">
                    <a:alpha val="3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7652" name="Picture 2" descr="http://2.bp.blogspot.com/_Cry2hN-xUQM/SQ2-PQHJaLI/AAAAAAAAAr8/9ORJ6WgoFLA/s400/Native+Americans.jpg"/>
          <p:cNvPicPr>
            <a:picLocks noChangeAspect="1" noChangeArrowheads="1"/>
          </p:cNvPicPr>
          <p:nvPr/>
        </p:nvPicPr>
        <p:blipFill>
          <a:blip r:embed="rId2"/>
          <a:srcRect t="4324" b="7841"/>
          <a:stretch>
            <a:fillRect/>
          </a:stretch>
        </p:blipFill>
        <p:spPr bwMode="auto">
          <a:xfrm>
            <a:off x="4702175" y="917575"/>
            <a:ext cx="4252913" cy="553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" y="4545013"/>
            <a:ext cx="366236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31788" y="2728913"/>
            <a:ext cx="4921250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This gave American Indians the rights and privileges of American citizenship. This includes voting, of course!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So you think you can VOTE?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3932238" cy="356552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000" dirty="0" smtClean="0"/>
              <a:t>    I am an American Indian living in Montana in the year 1910. I’m 65 years old, married and have three kids and seven grandkids.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3000" dirty="0" smtClean="0"/>
          </a:p>
        </p:txBody>
      </p:sp>
      <p:pic>
        <p:nvPicPr>
          <p:cNvPr id="28676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1018" r="-1018"/>
          <a:stretch>
            <a:fillRect/>
          </a:stretch>
        </p:blipFill>
        <p:spPr bwMode="auto">
          <a:xfrm>
            <a:off x="4754563" y="1722438"/>
            <a:ext cx="3932237" cy="3979862"/>
          </a:xfrm>
        </p:spPr>
      </p:pic>
      <p:sp>
        <p:nvSpPr>
          <p:cNvPr id="6" name="Cloud Callout 5"/>
          <p:cNvSpPr/>
          <p:nvPr/>
        </p:nvSpPr>
        <p:spPr>
          <a:xfrm>
            <a:off x="6464300" y="1247775"/>
            <a:ext cx="2222500" cy="947738"/>
          </a:xfrm>
          <a:prstGeom prst="cloudCallout">
            <a:avLst>
              <a:gd name="adj1" fmla="val -25734"/>
              <a:gd name="adj2" fmla="val 11747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</a:rPr>
              <a:t>Can I vote?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7171" name="Picture 3" descr="C:\Users\ea277\AppData\Local\Microsoft\Windows\Temporary Internet Files\Content.IE5\NGMBPE82\MC900432537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5573713"/>
            <a:ext cx="960438" cy="96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417638" y="5702300"/>
            <a:ext cx="458628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You can ‘t vote yet.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54100" y="371475"/>
            <a:ext cx="6697663" cy="7239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smtClean="0">
                <a:solidFill>
                  <a:srgbClr val="FF0000"/>
                </a:solidFill>
              </a:rPr>
              <a:t>DC  Voting Rights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059238" y="1905000"/>
            <a:ext cx="5084762" cy="33432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dirty="0" smtClean="0"/>
              <a:t>	Residents of the District of Columbia did not get the right to vote in presidential elections until the 23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Amendment was ratified in 1961.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57200" y="1905000"/>
            <a:ext cx="3602038" cy="3733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970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8" y="1095375"/>
            <a:ext cx="3803650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So you think you can VOTE?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782888"/>
            <a:ext cx="5068888" cy="2225675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600" dirty="0" smtClean="0"/>
              <a:t>     I live in Washington, D.C. just down the street from the White House. The year is 1955. I am a 35 year old woman with two children.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600" dirty="0" smtClean="0"/>
          </a:p>
        </p:txBody>
      </p:sp>
      <p:pic>
        <p:nvPicPr>
          <p:cNvPr id="3072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4375" y="1417638"/>
            <a:ext cx="3349625" cy="544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loud Callout 5"/>
          <p:cNvSpPr/>
          <p:nvPr/>
        </p:nvSpPr>
        <p:spPr>
          <a:xfrm>
            <a:off x="2901950" y="1173163"/>
            <a:ext cx="4095750" cy="1609725"/>
          </a:xfrm>
          <a:prstGeom prst="cloudCallout">
            <a:avLst>
              <a:gd name="adj1" fmla="val 66465"/>
              <a:gd name="adj2" fmla="val 854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</a:rPr>
              <a:t>Can my husband and I vote for my neighbor, the President?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17638" y="5702300"/>
            <a:ext cx="458628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You can ‘t vote yet.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8" name="Picture 3" descr="C:\Users\ea277\AppData\Local\Microsoft\Windows\Temporary Internet Files\Content.IE5\NGMBPE82\MC900432537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5573713"/>
            <a:ext cx="960438" cy="96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2475" y="0"/>
            <a:ext cx="3876675" cy="203835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smtClean="0">
                <a:solidFill>
                  <a:srgbClr val="FF0000"/>
                </a:solidFill>
              </a:rPr>
              <a:t>Voting is a Civil Right!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620713"/>
            <a:ext cx="4081463" cy="3571875"/>
          </a:xfrm>
        </p:spPr>
        <p:txBody>
          <a:bodyPr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4000" dirty="0" smtClean="0"/>
              <a:t>   	Even after the Civil War, many people in the South did not want African Americans to have the same rights as white Americans.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This included the right to vote or hold office. </a:t>
            </a: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81463" y="2335213"/>
            <a:ext cx="4911725" cy="318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30213" y="4192588"/>
            <a:ext cx="3790950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Some states and counties passed laws that made voting almost impossible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!</a:t>
            </a:r>
            <a:endParaRPr lang="en-US" sz="28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ular Callout 7"/>
          <p:cNvSpPr/>
          <p:nvPr/>
        </p:nvSpPr>
        <p:spPr>
          <a:xfrm>
            <a:off x="2044700" y="2746375"/>
            <a:ext cx="1879600" cy="1801813"/>
          </a:xfrm>
          <a:prstGeom prst="wedgeRoundRectCallout">
            <a:avLst>
              <a:gd name="adj1" fmla="val -91027"/>
              <a:gd name="adj2" fmla="val 34647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8563" y="274638"/>
            <a:ext cx="6477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smtClean="0">
                <a:solidFill>
                  <a:srgbClr val="FF0000"/>
                </a:solidFill>
              </a:rPr>
              <a:t>The Early Years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17675"/>
            <a:ext cx="8859838" cy="1028700"/>
          </a:xfrm>
        </p:spPr>
        <p:txBody>
          <a:bodyPr>
            <a:normAutofit fontScale="92500"/>
          </a:bodyPr>
          <a:lstStyle/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dirty="0" smtClean="0"/>
              <a:t>When the colonists came over from England, they brought many of the English political laws and customs with them</a:t>
            </a:r>
            <a:r>
              <a:rPr lang="en-US" dirty="0" smtClean="0"/>
              <a:t>. </a:t>
            </a:r>
          </a:p>
        </p:txBody>
      </p:sp>
      <p:pic>
        <p:nvPicPr>
          <p:cNvPr id="1031" name="Picture 7" descr="C:\Users\ea277\AppData\Local\Microsoft\Windows\Temporary Internet Files\Content.IE5\0WEQ0ELR\MC90018613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838" y="4156075"/>
            <a:ext cx="1693862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C:\Users\ea277\AppData\Local\Microsoft\Windows\Temporary Internet Files\Content.IE5\NGMBPE82\MC900241173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2188" y="2987675"/>
            <a:ext cx="1408112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2" descr="http://thomaslegion.net/sitebuildercontent/sitebuilderpictures/13_coloni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54838" y="2559050"/>
            <a:ext cx="2073275" cy="413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ea277\AppData\Local\Microsoft\Windows\Temporary Internet Files\Content.IE5\DU1KGSBA\MC90005102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70300" y="3692525"/>
            <a:ext cx="2868613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208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smtClean="0">
                <a:solidFill>
                  <a:srgbClr val="FF0000"/>
                </a:solidFill>
              </a:rPr>
              <a:t>Barriers to the African American Vote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1013" y="1820863"/>
            <a:ext cx="4852987" cy="50371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/>
              <a:t>Limited opportunities to register to vote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dirty="0" smtClean="0"/>
              <a:t>Arrest and beatings by police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dirty="0" smtClean="0"/>
              <a:t>Threats of violence toward voter’s family and home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dirty="0" smtClean="0"/>
              <a:t>Personal information shared with groups like the KKK and employers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dirty="0" smtClean="0"/>
              <a:t>Unfair tests at the polls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676650"/>
            <a:ext cx="3602038" cy="2927350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en-US" sz="2800" dirty="0" smtClean="0"/>
              <a:t>States and individual counties used many different methods to prevent African Americans from voting.</a:t>
            </a:r>
            <a:endParaRPr lang="en-US" sz="2800" dirty="0"/>
          </a:p>
        </p:txBody>
      </p:sp>
      <p:pic>
        <p:nvPicPr>
          <p:cNvPr id="32773" name="Picture 2" descr="C:\Users\ea277\AppData\Local\Microsoft\Windows\Temporary Internet Files\Content.IE5\DU1KGSBA\MC900296093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6200" y="1627188"/>
            <a:ext cx="2151063" cy="204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4983163"/>
            <a:ext cx="4572000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Other tests asked voters to guess the number of bubbles in a bar of soap!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950" y="414338"/>
            <a:ext cx="3914775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2" descr="C:\Users\ea277\AppData\Local\Microsoft\Windows\Temporary Internet Files\Content.IE5\57HI6Q37\MC900412622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49900" y="4383088"/>
            <a:ext cx="3270250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25975" y="719138"/>
            <a:ext cx="4305300" cy="2247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This poll test asks voters to correctly guess the number of cotton balls in a jar before they are allowed to vote.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33798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62425" y="3143250"/>
            <a:ext cx="6254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03663" y="3879850"/>
            <a:ext cx="642937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2150" y="3879850"/>
            <a:ext cx="53657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109955" y="3417608"/>
            <a:ext cx="50206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?</a:t>
            </a:r>
            <a:endParaRPr lang="en-US" sz="5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24200" y="2965450"/>
            <a:ext cx="115252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5612016" y="2878609"/>
            <a:ext cx="50206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?</a:t>
            </a:r>
            <a:endParaRPr lang="en-US" sz="5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23504" y="3746521"/>
            <a:ext cx="50206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?</a:t>
            </a:r>
            <a:endParaRPr lang="en-US" sz="5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90550"/>
            <a:ext cx="4152900" cy="3151188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dirty="0" smtClean="0"/>
              <a:t>    The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i="1" dirty="0" smtClean="0">
                <a:solidFill>
                  <a:srgbClr val="FFC000"/>
                </a:solidFill>
              </a:rPr>
              <a:t>literacy test </a:t>
            </a:r>
            <a:r>
              <a:rPr lang="en-US" sz="2800" dirty="0" smtClean="0"/>
              <a:t>was one type of poll test that was given in some locations. Voters were tested on their reading skills. </a:t>
            </a:r>
            <a:endParaRPr lang="en-US" dirty="0"/>
          </a:p>
        </p:txBody>
      </p:sp>
      <p:pic>
        <p:nvPicPr>
          <p:cNvPr id="348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6059" t="5057" r="5765" b="3641"/>
          <a:stretch>
            <a:fillRect/>
          </a:stretch>
        </p:blipFill>
        <p:spPr bwMode="auto">
          <a:xfrm>
            <a:off x="4152900" y="590550"/>
            <a:ext cx="4457700" cy="5734050"/>
          </a:xfrm>
        </p:spPr>
      </p:pic>
      <p:sp>
        <p:nvSpPr>
          <p:cNvPr id="4" name="Rectangle 3"/>
          <p:cNvSpPr/>
          <p:nvPr/>
        </p:nvSpPr>
        <p:spPr>
          <a:xfrm>
            <a:off x="374650" y="3887788"/>
            <a:ext cx="3975100" cy="22479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Like with the other tests, white voters always passed while African American voters usually failed.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95300" y="939800"/>
          <a:ext cx="8210550" cy="4184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5275"/>
                <a:gridCol w="4105275"/>
              </a:tblGrid>
              <a:tr h="5294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Alabama</a:t>
                      </a:r>
                      <a:endParaRPr lang="en-US" sz="24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Louisiana</a:t>
                      </a:r>
                      <a:endParaRPr lang="en-US" sz="24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655223">
                <a:tc>
                  <a:txBody>
                    <a:bodyPr/>
                    <a:lstStyle/>
                    <a:p>
                      <a:endParaRPr lang="en-US" sz="2400" dirty="0" smtClean="0"/>
                    </a:p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0" y="0"/>
            <a:ext cx="9144000" cy="784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Voting  Requirements in the South</a:t>
            </a:r>
            <a:endParaRPr lang="en-US" sz="4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5300" y="5157788"/>
            <a:ext cx="8210550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400" fontAlgn="auto">
              <a:spcAft>
                <a:spcPts val="0"/>
              </a:spcAft>
              <a:defRPr/>
            </a:pPr>
            <a:r>
              <a:rPr lang="en-US" sz="2800" b="1" dirty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cs typeface="+mn-cs"/>
              </a:rPr>
              <a:t>Many African Americans in these states lacked a quality education, and the tests were meant to exclude blacks from the voting process.</a:t>
            </a:r>
            <a:endParaRPr lang="en-US" sz="2800" b="1" dirty="0">
              <a:effectLst>
                <a:outerShdw blurRad="50800" dist="50800" dir="2700000" algn="tl" rotWithShape="0">
                  <a:schemeClr val="bg1">
                    <a:alpha val="30000"/>
                  </a:scheme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96888" y="1517650"/>
            <a:ext cx="4103687" cy="360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defTabSz="914400"/>
            <a:r>
              <a:rPr lang="en-US" sz="2400">
                <a:solidFill>
                  <a:srgbClr val="000000"/>
                </a:solidFill>
              </a:rPr>
              <a:t>1)  Read a section of the      Constitution out loud.  </a:t>
            </a:r>
          </a:p>
          <a:p>
            <a:pPr marL="342900" indent="-342900" defTabSz="914400"/>
            <a:endParaRPr lang="en-US" sz="1200">
              <a:solidFill>
                <a:srgbClr val="000000"/>
              </a:solidFill>
            </a:endParaRPr>
          </a:p>
          <a:p>
            <a:pPr marL="342900" indent="-342900" defTabSz="914400"/>
            <a:r>
              <a:rPr lang="en-US" sz="2400">
                <a:solidFill>
                  <a:srgbClr val="000000"/>
                </a:solidFill>
              </a:rPr>
              <a:t>2)  Tell what the section says in your own words.</a:t>
            </a:r>
          </a:p>
          <a:p>
            <a:pPr marL="342900" indent="-342900" defTabSz="914400"/>
            <a:endParaRPr lang="en-US" sz="1200">
              <a:solidFill>
                <a:srgbClr val="000000"/>
              </a:solidFill>
            </a:endParaRPr>
          </a:p>
          <a:p>
            <a:pPr marL="342900" indent="-342900" defTabSz="914400"/>
            <a:r>
              <a:rPr lang="en-US" sz="2400">
                <a:solidFill>
                  <a:srgbClr val="000000"/>
                </a:solidFill>
              </a:rPr>
              <a:t>3)  Write out another section of the Constitution.</a:t>
            </a:r>
          </a:p>
          <a:p>
            <a:pPr marL="342900" indent="-342900" defTabSz="914400"/>
            <a:endParaRPr lang="en-US" sz="1200">
              <a:solidFill>
                <a:srgbClr val="000000"/>
              </a:solidFill>
            </a:endParaRPr>
          </a:p>
          <a:p>
            <a:pPr marL="342900" indent="-342900" defTabSz="914400"/>
            <a:r>
              <a:rPr lang="en-US" sz="2400">
                <a:solidFill>
                  <a:srgbClr val="000000"/>
                </a:solidFill>
              </a:rPr>
              <a:t>4)  Answer eight questions on the Constitution.</a:t>
            </a: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0" y="1517650"/>
            <a:ext cx="425132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sz="2400">
                <a:solidFill>
                  <a:srgbClr val="000000"/>
                </a:solidFill>
              </a:rPr>
              <a:t>Voters who could not prove a 5</a:t>
            </a:r>
            <a:r>
              <a:rPr lang="en-US" sz="2400" baseline="30000">
                <a:solidFill>
                  <a:srgbClr val="000000"/>
                </a:solidFill>
              </a:rPr>
              <a:t>th</a:t>
            </a:r>
            <a:r>
              <a:rPr lang="en-US" sz="2400">
                <a:solidFill>
                  <a:srgbClr val="000000"/>
                </a:solidFill>
              </a:rPr>
              <a:t> grade education had to:</a:t>
            </a:r>
          </a:p>
          <a:p>
            <a:pPr defTabSz="914400"/>
            <a:endParaRPr lang="en-US" sz="1200">
              <a:solidFill>
                <a:srgbClr val="000000"/>
              </a:solidFill>
            </a:endParaRPr>
          </a:p>
          <a:p>
            <a:pPr defTabSz="914400"/>
            <a:r>
              <a:rPr lang="en-US" sz="2400">
                <a:solidFill>
                  <a:srgbClr val="000000"/>
                </a:solidFill>
              </a:rPr>
              <a:t>1) Complete a 30 question test</a:t>
            </a:r>
          </a:p>
          <a:p>
            <a:pPr defTabSz="914400"/>
            <a:endParaRPr lang="en-US" sz="1200">
              <a:solidFill>
                <a:srgbClr val="000000"/>
              </a:solidFill>
            </a:endParaRPr>
          </a:p>
          <a:p>
            <a:pPr defTabSz="914400"/>
            <a:r>
              <a:rPr lang="en-US" sz="2400">
                <a:solidFill>
                  <a:srgbClr val="000000"/>
                </a:solidFill>
              </a:rPr>
              <a:t>2) Finish the test in 10 minutes!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  <p:bldP spid="6" grpId="0" build="p"/>
      <p:bldP spid="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61950"/>
            <a:ext cx="8572500" cy="29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248150"/>
            <a:ext cx="72009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Up Arrow 4"/>
          <p:cNvSpPr/>
          <p:nvPr/>
        </p:nvSpPr>
        <p:spPr>
          <a:xfrm>
            <a:off x="6572250" y="3009899"/>
            <a:ext cx="2571750" cy="1647825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</a:rPr>
              <a:t>Alabama Literacy Test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7277100" y="4657725"/>
            <a:ext cx="1866900" cy="2200275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</a:rPr>
              <a:t>Louisiana Literacy Test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3406775"/>
            <a:ext cx="60388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Examples of Literacy Tests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lvl="1" fontAlgn="auto">
              <a:spcAft>
                <a:spcPts val="0"/>
              </a:spcAft>
              <a:defRPr/>
            </a:pPr>
            <a:r>
              <a:rPr lang="en-US" sz="1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1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en-US" sz="18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4294967295"/>
          </p:nvPr>
        </p:nvSpPr>
        <p:spPr>
          <a:xfrm>
            <a:off x="1" y="274639"/>
            <a:ext cx="4671896" cy="297656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n-US" sz="32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Grandfather Clause </a:t>
            </a:r>
            <a:r>
              <a:rPr 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stated that you only had the right to vote if your grandfather also had the right to vote.</a:t>
            </a:r>
            <a:endParaRPr lang="en-US" sz="32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itchFamily="34" charset="0"/>
              <a:cs typeface="Tahoma" pitchFamily="34" charset="0"/>
            </a:endParaRPr>
          </a:p>
        </p:txBody>
      </p:sp>
      <p:pic>
        <p:nvPicPr>
          <p:cNvPr id="37892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31775" y="3251200"/>
            <a:ext cx="4103688" cy="2892425"/>
          </a:xfrm>
        </p:spPr>
      </p:pic>
      <p:pic>
        <p:nvPicPr>
          <p:cNvPr id="3789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72013" y="274638"/>
            <a:ext cx="4225925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68938" y="4395788"/>
            <a:ext cx="22574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4522788" cy="1752600"/>
          </a:xfrm>
        </p:spPr>
        <p:txBody>
          <a:bodyPr>
            <a:normAutofit fontScale="90000"/>
          </a:bodyPr>
          <a:lstStyle/>
          <a:p>
            <a:pPr lvl="1" algn="l" fontAlgn="auto">
              <a:spcAft>
                <a:spcPts val="0"/>
              </a:spcAft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</a:t>
            </a:r>
            <a:r>
              <a:rPr lang="en-US" sz="36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Poll Tax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required voters to pay for the ability to vote.</a:t>
            </a:r>
            <a:r>
              <a:rPr lang="en-US" sz="3600" b="0" dirty="0"/>
              <a:t/>
            </a:r>
            <a:br>
              <a:rPr lang="en-US" sz="3600" b="0" dirty="0"/>
            </a:br>
            <a:endParaRPr lang="en-US" sz="1800" b="0" dirty="0"/>
          </a:p>
        </p:txBody>
      </p:sp>
      <p:pic>
        <p:nvPicPr>
          <p:cNvPr id="3891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27238"/>
            <a:ext cx="4522788" cy="483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2788" y="25400"/>
            <a:ext cx="4621212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522788" y="2341563"/>
            <a:ext cx="4621212" cy="2554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Most  Southern African Americans were poor sharecroppers that were heavily in debt to landowners.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" name="Up Arrow 6"/>
          <p:cNvSpPr/>
          <p:nvPr/>
        </p:nvSpPr>
        <p:spPr>
          <a:xfrm>
            <a:off x="6499225" y="1406525"/>
            <a:ext cx="561975" cy="935038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22788" y="5048250"/>
            <a:ext cx="165735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$1.50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1932</a:t>
            </a:r>
            <a:endParaRPr lang="en-US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21400" y="5065713"/>
            <a:ext cx="1004888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=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61200" y="5073650"/>
            <a:ext cx="2073275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$23.00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Today</a:t>
            </a:r>
            <a:endParaRPr lang="en-US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7" grpId="0" animBg="1"/>
      <p:bldP spid="8" grpId="0"/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So you think you can VOTE?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31775" y="1652588"/>
            <a:ext cx="3311525" cy="3595687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dirty="0" smtClean="0"/>
              <a:t>	I am a 22 year old African American man living in the deep South in 1948. I work in the cotton fields and cannot read or write.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800" dirty="0" smtClean="0"/>
          </a:p>
        </p:txBody>
      </p:sp>
      <p:pic>
        <p:nvPicPr>
          <p:cNvPr id="39940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8725" y="1652588"/>
            <a:ext cx="5229225" cy="367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60438" y="5332413"/>
            <a:ext cx="818356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It’s not likely that you’d get to vote.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9" name="Picture 3" descr="C:\Users\ea277\AppData\Local\Microsoft\Windows\Temporary Internet Files\Content.IE5\NGMBPE82\MC900432537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248275"/>
            <a:ext cx="960438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loud Callout 9"/>
          <p:cNvSpPr/>
          <p:nvPr/>
        </p:nvSpPr>
        <p:spPr>
          <a:xfrm>
            <a:off x="7475538" y="1050925"/>
            <a:ext cx="1522412" cy="733425"/>
          </a:xfrm>
          <a:prstGeom prst="cloudCallout">
            <a:avLst>
              <a:gd name="adj1" fmla="val -18776"/>
              <a:gd name="adj2" fmla="val 9962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</a:rPr>
              <a:t>Can I vote?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763"/>
            <a:ext cx="9144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smtClean="0">
                <a:solidFill>
                  <a:srgbClr val="FF0000"/>
                </a:solidFill>
              </a:rPr>
              <a:t>The Civil Rights Movement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125413" y="879475"/>
            <a:ext cx="4746625" cy="1336675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800" dirty="0">
                <a:solidFill>
                  <a:srgbClr val="FF0000"/>
                </a:solidFill>
              </a:rPr>
              <a:t>	</a:t>
            </a:r>
            <a:r>
              <a:rPr lang="en-US" sz="3000" dirty="0" smtClean="0"/>
              <a:t>Over time, more and more people demanded civil rights for all Americans. </a:t>
            </a:r>
          </a:p>
        </p:txBody>
      </p:sp>
      <p:pic>
        <p:nvPicPr>
          <p:cNvPr id="40964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50" y="4732338"/>
            <a:ext cx="2486025" cy="1838325"/>
          </a:xfrm>
        </p:spPr>
      </p:pic>
      <p:pic>
        <p:nvPicPr>
          <p:cNvPr id="4096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6625" y="1147763"/>
            <a:ext cx="4397375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2088" y="4497388"/>
            <a:ext cx="1739900" cy="224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2375" y="4249738"/>
            <a:ext cx="2597150" cy="249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71488" y="2224088"/>
            <a:ext cx="4746625" cy="22463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The marches, speeches,      sit-ins, freedom rides and activities all added up to what we know as the Civil Rights Movement.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 idx="4294967295"/>
          </p:nvPr>
        </p:nvSpPr>
        <p:spPr>
          <a:xfrm>
            <a:off x="0" y="166688"/>
            <a:ext cx="4324350" cy="1493837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smtClean="0">
                <a:solidFill>
                  <a:srgbClr val="FF0000"/>
                </a:solidFill>
              </a:rPr>
              <a:t>Voting Laws Change</a:t>
            </a:r>
          </a:p>
        </p:txBody>
      </p:sp>
      <p:pic>
        <p:nvPicPr>
          <p:cNvPr id="41987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4350" y="904875"/>
            <a:ext cx="4594225" cy="480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441825" y="5708650"/>
            <a:ext cx="4243388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Can you name two people        in this image?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" name="Line Callout 1 9"/>
          <p:cNvSpPr/>
          <p:nvPr/>
        </p:nvSpPr>
        <p:spPr>
          <a:xfrm>
            <a:off x="7286625" y="166688"/>
            <a:ext cx="1631950" cy="766762"/>
          </a:xfrm>
          <a:prstGeom prst="borderCallout1">
            <a:avLst>
              <a:gd name="adj1" fmla="val 102172"/>
              <a:gd name="adj2" fmla="val 48439"/>
              <a:gd name="adj3" fmla="val 215475"/>
              <a:gd name="adj4" fmla="val 1242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Dr. Martin Luther King, Jr.</a:t>
            </a:r>
            <a:endParaRPr lang="en-US" dirty="0"/>
          </a:p>
        </p:txBody>
      </p:sp>
      <p:sp>
        <p:nvSpPr>
          <p:cNvPr id="13" name="Line Callout 1 12"/>
          <p:cNvSpPr/>
          <p:nvPr/>
        </p:nvSpPr>
        <p:spPr>
          <a:xfrm>
            <a:off x="4556125" y="268288"/>
            <a:ext cx="2006600" cy="947737"/>
          </a:xfrm>
          <a:prstGeom prst="borderCallout1">
            <a:avLst>
              <a:gd name="adj1" fmla="val 103033"/>
              <a:gd name="adj2" fmla="val 21942"/>
              <a:gd name="adj3" fmla="val 270052"/>
              <a:gd name="adj4" fmla="val 4351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President Lyndon B. Johnson</a:t>
            </a:r>
            <a:endParaRPr lang="en-US" dirty="0"/>
          </a:p>
        </p:txBody>
      </p:sp>
      <p:sp>
        <p:nvSpPr>
          <p:cNvPr id="15" name="Content Placeholder 5"/>
          <p:cNvSpPr txBox="1">
            <a:spLocks/>
          </p:cNvSpPr>
          <p:nvPr/>
        </p:nvSpPr>
        <p:spPr>
          <a:xfrm>
            <a:off x="0" y="1871663"/>
            <a:ext cx="4324350" cy="16176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 The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24</a:t>
            </a:r>
            <a:r>
              <a:rPr lang="en-US" sz="2800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th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Amendment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was added to the Constitution in 1964.  </a:t>
            </a:r>
          </a:p>
        </p:txBody>
      </p:sp>
      <p:sp>
        <p:nvSpPr>
          <p:cNvPr id="8" name="Rectangle 7"/>
          <p:cNvSpPr/>
          <p:nvPr/>
        </p:nvSpPr>
        <p:spPr>
          <a:xfrm>
            <a:off x="342900" y="3489325"/>
            <a:ext cx="4213225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It banned the use of poll taxes in elections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 </a:t>
            </a:r>
            <a:endParaRPr lang="en-US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  <p:bldP spid="10" grpId="0" animBg="1"/>
      <p:bldP spid="13" grpId="0" animBg="1"/>
      <p:bldP spid="15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smtClean="0">
                <a:solidFill>
                  <a:srgbClr val="FF0000"/>
                </a:solidFill>
              </a:rPr>
              <a:t>The Early Years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1663"/>
            <a:ext cx="8229600" cy="1046162"/>
          </a:xfrm>
        </p:spPr>
        <p:txBody>
          <a:bodyPr>
            <a:normAutofit fontScale="92500"/>
          </a:bodyPr>
          <a:lstStyle/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dirty="0" smtClean="0"/>
              <a:t>In most of the thirteen colonies, only adult white males that owned land (usually at least 50 acres) could vote.  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5364" name="Picture 4" descr="C:\Users\ea277\AppData\Local\Microsoft\Windows\Temporary Internet Files\Content.IE5\4IPAGFZY\MC900198352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7813" y="2917825"/>
            <a:ext cx="3713162" cy="378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16025"/>
            <a:ext cx="4857750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	The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Voting Rights Act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was signed by President Johnson in 1965. 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Title 10"/>
          <p:cNvSpPr txBox="1">
            <a:spLocks/>
          </p:cNvSpPr>
          <p:nvPr/>
        </p:nvSpPr>
        <p:spPr>
          <a:xfrm>
            <a:off x="0" y="0"/>
            <a:ext cx="9144000" cy="1047750"/>
          </a:xfrm>
          <a:prstGeom prst="rect">
            <a:avLst/>
          </a:prstGeom>
        </p:spPr>
        <p:txBody>
          <a:bodyPr anchor="ctr"/>
          <a:lstStyle/>
          <a:p>
            <a:pPr algn="ctr" defTabSz="914400" fontAlgn="auto">
              <a:spcAft>
                <a:spcPts val="0"/>
              </a:spcAft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rPr>
              <a:t>Voting Laws Change</a:t>
            </a:r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0" y="1295400"/>
            <a:ext cx="4024313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2771775"/>
            <a:ext cx="4857750" cy="14700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	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This law: </a:t>
            </a:r>
          </a:p>
          <a:p>
            <a:pPr marL="800100" lvl="1" indent="-34290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 pitchFamily="34" charset="0"/>
              <a:buChar char="•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protected the right to vote for all citizens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4241800"/>
            <a:ext cx="485775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0100" lvl="1" indent="-34290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 pitchFamily="34" charset="0"/>
              <a:buChar char="•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forced the states to obey the Constitution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195888"/>
            <a:ext cx="4857750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0100" lvl="1" indent="-34290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 pitchFamily="34" charset="0"/>
              <a:buChar char="•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reinforced the 15</a:t>
            </a:r>
            <a:r>
              <a:rPr lang="en-US" sz="28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th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Amendment.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6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smtClean="0">
                <a:solidFill>
                  <a:srgbClr val="FF0000"/>
                </a:solidFill>
              </a:rPr>
              <a:t>Changing the Voting Age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143000"/>
            <a:ext cx="4957763" cy="1809750"/>
          </a:xfrm>
        </p:spPr>
        <p:txBody>
          <a:bodyPr>
            <a:normAutofit fontScale="925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600" dirty="0" smtClean="0"/>
              <a:t>	In the 1960s and 1970s thousands of young men were drafted to fight in the Vietnam War. Many were too young to vote.  </a:t>
            </a:r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952750"/>
            <a:ext cx="4781550" cy="372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48338" y="1143000"/>
            <a:ext cx="2938462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18075" y="1143000"/>
            <a:ext cx="4225925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The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26</a:t>
            </a:r>
            <a:r>
              <a:rPr lang="en-US" sz="2800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th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Amendment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was passed in 1971.  </a:t>
            </a:r>
          </a:p>
        </p:txBody>
      </p:sp>
      <p:pic>
        <p:nvPicPr>
          <p:cNvPr id="45059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09700"/>
            <a:ext cx="4787900" cy="366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5635625"/>
            <a:ext cx="91440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Supporters of this amendment chanted,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“Old enough to fight, old enough to vote!”</a:t>
            </a:r>
            <a:endParaRPr lang="en-US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defTabSz="914400" fontAlgn="auto">
              <a:spcAft>
                <a:spcPts val="0"/>
              </a:spcAft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rPr>
              <a:t>Changing the Voting Age</a:t>
            </a:r>
            <a:endParaRPr lang="en-US" sz="5400" b="1" dirty="0">
              <a:solidFill>
                <a:srgbClr val="FF0000"/>
              </a:solidFill>
              <a:effectLst>
                <a:outerShdw blurRad="50800" dist="50800" dir="2700000" algn="tl" rotWithShape="0">
                  <a:schemeClr val="bg1">
                    <a:alpha val="3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18075" y="2228850"/>
            <a:ext cx="4225925" cy="26781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It says, “The right of citizens of the United States, who are 18 years of age or older, to vote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shall not be denied… on account of age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So you think you can VOTE?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926013" y="1900238"/>
            <a:ext cx="3968750" cy="3095625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dirty="0" smtClean="0"/>
              <a:t>     I just graduated from high school in Maryland,  Class of 1972!  I am 18 years old and just got drafted to fight in the war in Vietnam.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800" dirty="0" smtClean="0"/>
          </a:p>
        </p:txBody>
      </p:sp>
      <p:pic>
        <p:nvPicPr>
          <p:cNvPr id="46084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17638"/>
            <a:ext cx="4460875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700" y="3981450"/>
            <a:ext cx="443865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loud Callout 5"/>
          <p:cNvSpPr/>
          <p:nvPr/>
        </p:nvSpPr>
        <p:spPr>
          <a:xfrm>
            <a:off x="3594100" y="2478088"/>
            <a:ext cx="1619250" cy="1193800"/>
          </a:xfrm>
          <a:prstGeom prst="cloudCallout">
            <a:avLst>
              <a:gd name="adj1" fmla="val -26224"/>
              <a:gd name="adj2" fmla="val 9739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</a:rPr>
              <a:t>Can I vote?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08625" y="5995988"/>
            <a:ext cx="363537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YES YOU CAN!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2" name="Picture 4" descr="C:\Users\ea277\AppData\Local\Microsoft\Windows\Temporary Internet Files\Content.IE5\0WEQ0ELR\MC900441310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5400" y="4995863"/>
            <a:ext cx="1322388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6" grpId="0" animBg="1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491163" y="2841625"/>
            <a:ext cx="3652837" cy="93503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000" dirty="0" smtClean="0">
                <a:solidFill>
                  <a:srgbClr val="FF0000"/>
                </a:solidFill>
              </a:rPr>
              <a:t>Review Time!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9" name="Picture Placeholder 8" descr="ShowcaseCYVBack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35254" r="35254"/>
          <a:stretch>
            <a:fillRect/>
          </a:stretch>
        </p:blipFill>
        <p:spPr>
          <a:xfrm>
            <a:off x="241232" y="248640"/>
            <a:ext cx="4906459" cy="4852935"/>
          </a:xfrm>
        </p:spPr>
      </p:pic>
      <p:pic>
        <p:nvPicPr>
          <p:cNvPr id="14" name="Picture 13" descr="archi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2950" y="3138488"/>
            <a:ext cx="1077913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brenda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11275" y="3776663"/>
            <a:ext cx="1239838" cy="180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ivan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04900" y="4073525"/>
            <a:ext cx="827088" cy="205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lucille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850" y="4937125"/>
            <a:ext cx="1068388" cy="169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sandy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1300" y="5292725"/>
            <a:ext cx="8413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1048775" y="1505619"/>
            <a:ext cx="3428631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Vote Here!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Do you have to own land to vote in the United States?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0" y="2057401"/>
            <a:ext cx="3931920" cy="3980328"/>
          </a:xfrm>
        </p:spPr>
        <p:txBody>
          <a:bodyPr>
            <a:normAutofit lnSpcReduction="1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6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Yes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400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Or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400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6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NO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84700" y="2601913"/>
            <a:ext cx="4297363" cy="2503487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4000" dirty="0" smtClean="0"/>
              <a:t>	All land ownership requirements ended by 1880!</a:t>
            </a:r>
            <a:endParaRPr lang="en-US" sz="4000" dirty="0"/>
          </a:p>
        </p:txBody>
      </p:sp>
      <p:pic>
        <p:nvPicPr>
          <p:cNvPr id="50178" name="Picture 2" descr="C:\Users\ea277\AppData\Local\Microsoft\Windows\Temporary Internet Files\Content.IE5\0WEQ0ELR\MC900441310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0" y="4425950"/>
            <a:ext cx="13589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3" descr="C:\Users\ea277\AppData\Local\Microsoft\Windows\Temporary Internet Files\Content.IE5\NGMBPE82\MC900432537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9525" y="1895475"/>
            <a:ext cx="1411288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Rhode Island was the first state to give women the vote.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1050" y="2709863"/>
            <a:ext cx="4389438" cy="238442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4000" dirty="0" smtClean="0"/>
              <a:t>	Wyoming gave women the right to vote in 1869.</a:t>
            </a:r>
            <a:endParaRPr lang="en-US" sz="4000" dirty="0"/>
          </a:p>
        </p:txBody>
      </p:sp>
      <p:sp>
        <p:nvSpPr>
          <p:cNvPr id="5" name="Content Placeholder 5"/>
          <p:cNvSpPr>
            <a:spLocks noGrp="1"/>
          </p:cNvSpPr>
          <p:nvPr>
            <p:ph sz="half" idx="1"/>
          </p:nvPr>
        </p:nvSpPr>
        <p:spPr>
          <a:xfrm>
            <a:off x="0" y="2057401"/>
            <a:ext cx="3931920" cy="3980328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6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TRUE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400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Or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400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6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FALSE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Picture 2" descr="C:\Users\ea277\AppData\Local\Microsoft\Windows\Temporary Internet Files\Content.IE5\0WEQ0ELR\MC900441310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9888" y="4438650"/>
            <a:ext cx="1358900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Users\ea277\AppData\Local\Microsoft\Windows\Temporary Internet Files\Content.IE5\NGMBPE82\MC900432537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62063" y="2005013"/>
            <a:ext cx="1411287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Forcing people to pay for the right to vote was called a _________?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9663" y="2351088"/>
            <a:ext cx="4224337" cy="329882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4000" dirty="0" smtClean="0"/>
              <a:t>	Poll taxes were used to keep poor African Americans from voting.</a:t>
            </a:r>
            <a:endParaRPr lang="en-US" sz="4000" dirty="0"/>
          </a:p>
        </p:txBody>
      </p:sp>
      <p:pic>
        <p:nvPicPr>
          <p:cNvPr id="6" name="Picture 2" descr="C:\Users\ea277\AppData\Local\Microsoft\Windows\Temporary Internet Files\Content.IE5\0WEQ0ELR\MC900441310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1200" y="4676775"/>
            <a:ext cx="1360488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5"/>
          <p:cNvSpPr>
            <a:spLocks noGrp="1"/>
          </p:cNvSpPr>
          <p:nvPr>
            <p:ph sz="half" idx="1"/>
          </p:nvPr>
        </p:nvSpPr>
        <p:spPr>
          <a:xfrm>
            <a:off x="0" y="2057401"/>
            <a:ext cx="3931920" cy="3980328"/>
          </a:xfrm>
        </p:spPr>
        <p:txBody>
          <a:bodyPr>
            <a:normAutofit lnSpcReduction="1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5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Literacy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5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Test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400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Or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400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5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Poll Tax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3" descr="C:\Users\ea277\AppData\Local\Microsoft\Windows\Temporary Internet Files\Content.IE5\NGMBPE82\MC900432537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0463" y="2057400"/>
            <a:ext cx="1411287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2676525"/>
            <a:ext cx="3932237" cy="28575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4000" dirty="0" smtClean="0"/>
              <a:t>   The Indian Citizenship Act was passed in 1924.  </a:t>
            </a:r>
            <a:endParaRPr lang="en-US" sz="4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Are Native Americans US citizens?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0" y="2057401"/>
            <a:ext cx="3931920" cy="3980328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6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Yes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400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Or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400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6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NO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Picture 3" descr="C:\Users\ea277\AppData\Local\Microsoft\Windows\Temporary Internet Files\Content.IE5\NGMBPE82\MC900432537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0463" y="4419600"/>
            <a:ext cx="1411287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ea277\AppData\Local\Microsoft\Windows\Temporary Internet Files\Content.IE5\0WEQ0ELR\MC90044131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50" y="1771650"/>
            <a:ext cx="1360488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Voting Rights Act reinforced the 15</a:t>
            </a:r>
            <a:r>
              <a:rPr lang="en-US" baseline="30000" dirty="0" smtClean="0"/>
              <a:t>th</a:t>
            </a:r>
            <a:r>
              <a:rPr lang="en-US" dirty="0" smtClean="0"/>
              <a:t> Amendment.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13200" y="1589088"/>
            <a:ext cx="5130800" cy="5268912"/>
          </a:xfrm>
        </p:spPr>
        <p:txBody>
          <a:bodyPr>
            <a:normAutofit fontScale="925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/>
              <a:t>	</a:t>
            </a:r>
            <a:r>
              <a:rPr lang="en-US" sz="4000" dirty="0" smtClean="0"/>
              <a:t>After the 15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Amendment, many states and counties still prevented African Americans from voting.  The Voting Rights Act was written to remove these barriers.     </a:t>
            </a:r>
            <a:endParaRPr lang="en-US" sz="4000" dirty="0"/>
          </a:p>
        </p:txBody>
      </p:sp>
      <p:sp>
        <p:nvSpPr>
          <p:cNvPr id="5" name="Content Placeholder 5"/>
          <p:cNvSpPr>
            <a:spLocks noGrp="1"/>
          </p:cNvSpPr>
          <p:nvPr>
            <p:ph sz="half" idx="1"/>
          </p:nvPr>
        </p:nvSpPr>
        <p:spPr>
          <a:xfrm>
            <a:off x="0" y="2057401"/>
            <a:ext cx="3931920" cy="3980328"/>
          </a:xfrm>
        </p:spPr>
        <p:txBody>
          <a:bodyPr>
            <a:normAutofit fontScale="925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6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True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400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Or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400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6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false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Picture 2" descr="C:\Users\ea277\AppData\Local\Microsoft\Windows\Temporary Internet Files\Content.IE5\0WEQ0ELR\MC900441310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2575" y="1771650"/>
            <a:ext cx="1358900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ea277\AppData\Local\Microsoft\Windows\Temporary Internet Files\Content.IE5\NGMBPE82\MC900432537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9825" y="4179888"/>
            <a:ext cx="1411288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smtClean="0">
                <a:solidFill>
                  <a:srgbClr val="FF0000"/>
                </a:solidFill>
              </a:rPr>
              <a:t>The Early Years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8950"/>
            <a:ext cx="8229600" cy="1176338"/>
          </a:xfrm>
        </p:spPr>
        <p:txBody>
          <a:bodyPr>
            <a:normAutofit fontScale="92500"/>
          </a:bodyPr>
          <a:lstStyle/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dirty="0" smtClean="0"/>
              <a:t>Many people believed that land owners were the only ones responsible enough to make political decisions!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/>
          </a:p>
        </p:txBody>
      </p:sp>
      <p:pic>
        <p:nvPicPr>
          <p:cNvPr id="16388" name="Picture 2" descr="C:\Users\ea277\AppData\Local\Microsoft\Windows\Temporary Internet Files\Content.IE5\LSUYEZVJ\MC900149847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233738"/>
            <a:ext cx="3905250" cy="299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 descr="C:\Users\ea277\AppData\Local\Microsoft\Windows\Temporary Internet Files\Content.IE5\NGMBPE82\MC900231794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6950" y="3233738"/>
            <a:ext cx="3879850" cy="296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Which war led to the passage of the 26</a:t>
            </a:r>
            <a:r>
              <a:rPr lang="en-US" baseline="30000" dirty="0" smtClean="0"/>
              <a:t>th</a:t>
            </a:r>
            <a:r>
              <a:rPr lang="en-US" dirty="0" smtClean="0"/>
              <a:t> Amendment?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6138" y="1687513"/>
            <a:ext cx="4487862" cy="5170487"/>
          </a:xfrm>
        </p:spPr>
        <p:txBody>
          <a:bodyPr>
            <a:normAutofit fontScale="47500" lnSpcReduction="2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dirty="0" smtClean="0"/>
              <a:t>	</a:t>
            </a:r>
            <a:r>
              <a:rPr lang="en-US" sz="8400" dirty="0" smtClean="0"/>
              <a:t>Many of the soldiers fighting in the Vietnam War were too young to vote. The 26</a:t>
            </a:r>
            <a:r>
              <a:rPr lang="en-US" sz="8400" baseline="30000" dirty="0" smtClean="0"/>
              <a:t>th</a:t>
            </a:r>
            <a:r>
              <a:rPr lang="en-US" sz="8400" dirty="0" smtClean="0"/>
              <a:t> Amendment moved the voting age from 21 to 18.  </a:t>
            </a:r>
            <a:endParaRPr lang="en-US" sz="8400" dirty="0"/>
          </a:p>
        </p:txBody>
      </p:sp>
      <p:sp>
        <p:nvSpPr>
          <p:cNvPr id="5" name="Content Placeholder 5"/>
          <p:cNvSpPr>
            <a:spLocks noGrp="1"/>
          </p:cNvSpPr>
          <p:nvPr>
            <p:ph sz="half" idx="1"/>
          </p:nvPr>
        </p:nvSpPr>
        <p:spPr>
          <a:xfrm>
            <a:off x="0" y="2057400"/>
            <a:ext cx="3931920" cy="4800599"/>
          </a:xfrm>
        </p:spPr>
        <p:txBody>
          <a:bodyPr>
            <a:normAutofit fontScale="475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8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World War Two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9800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8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Or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9800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8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The Vietnam War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Picture 3" descr="C:\Users\ea277\AppData\Local\Microsoft\Windows\Temporary Internet Files\Content.IE5\NGMBPE82\MC900432537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6175" y="1862138"/>
            <a:ext cx="1411288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ea277\AppData\Local\Microsoft\Windows\Temporary Internet Files\Content.IE5\0WEQ0ELR\MC90044131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0288" y="5497513"/>
            <a:ext cx="1360487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/>
              <a:t>Are residents of Washington, D.C. banned from voting for the </a:t>
            </a:r>
            <a:r>
              <a:rPr lang="en-US" dirty="0" smtClean="0"/>
              <a:t>President?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8400" y="2057400"/>
            <a:ext cx="5103813" cy="3979863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4000" dirty="0" smtClean="0"/>
              <a:t>   The 23</a:t>
            </a:r>
            <a:r>
              <a:rPr lang="en-US" sz="4000" baseline="30000" dirty="0" smtClean="0"/>
              <a:t>rd</a:t>
            </a:r>
            <a:r>
              <a:rPr lang="en-US" sz="4000" dirty="0" smtClean="0"/>
              <a:t> Amendment was passed in 1961.  Now people can vote in D.C!</a:t>
            </a:r>
            <a:endParaRPr lang="en-US" sz="4000" dirty="0"/>
          </a:p>
        </p:txBody>
      </p:sp>
      <p:sp>
        <p:nvSpPr>
          <p:cNvPr id="5" name="Content Placeholder 5"/>
          <p:cNvSpPr>
            <a:spLocks noGrp="1"/>
          </p:cNvSpPr>
          <p:nvPr>
            <p:ph sz="half" idx="1"/>
          </p:nvPr>
        </p:nvSpPr>
        <p:spPr>
          <a:xfrm>
            <a:off x="0" y="2057401"/>
            <a:ext cx="3931920" cy="3980328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6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Yes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400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Or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400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6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NO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Picture 3" descr="C:\Users\ea277\AppData\Local\Microsoft\Windows\Temporary Internet Files\Content.IE5\NGMBPE82\MC900432537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6675" y="1800225"/>
            <a:ext cx="1411288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ea277\AppData\Local\Microsoft\Windows\Temporary Internet Files\Content.IE5\0WEQ0ELR\MC90044131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0" y="4344988"/>
            <a:ext cx="13589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/>
              <a:t>Susan B. Anthony worked to give Native Americans the right to vote.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8000" y="2471738"/>
            <a:ext cx="4603750" cy="297815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4000" dirty="0" smtClean="0"/>
              <a:t>   Susan B. Anthony fought for the right of women to vote!</a:t>
            </a:r>
            <a:endParaRPr lang="en-US" sz="4000" dirty="0"/>
          </a:p>
        </p:txBody>
      </p:sp>
      <p:sp>
        <p:nvSpPr>
          <p:cNvPr id="5" name="Content Placeholder 5"/>
          <p:cNvSpPr>
            <a:spLocks noGrp="1"/>
          </p:cNvSpPr>
          <p:nvPr>
            <p:ph sz="half" idx="1"/>
          </p:nvPr>
        </p:nvSpPr>
        <p:spPr>
          <a:xfrm>
            <a:off x="0" y="2057401"/>
            <a:ext cx="3931920" cy="3980328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6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True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400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Or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400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6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False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Picture 3" descr="C:\Users\ea277\AppData\Local\Microsoft\Windows\Temporary Internet Files\Content.IE5\NGMBPE82\MC900432537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0813" y="1800225"/>
            <a:ext cx="1411287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ea277\AppData\Local\Microsoft\Windows\Temporary Internet Files\Content.IE5\0WEQ0ELR\MC90044131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9100" y="4302125"/>
            <a:ext cx="1358900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Our earliest ideas about voting came from which country?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9000" y="1885950"/>
            <a:ext cx="4233863" cy="459422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4000" dirty="0" smtClean="0"/>
              <a:t>   When the colonists came to America from England, they brought all of the ideas and customs along.  </a:t>
            </a:r>
            <a:endParaRPr lang="en-US" sz="4000" dirty="0"/>
          </a:p>
        </p:txBody>
      </p:sp>
      <p:sp>
        <p:nvSpPr>
          <p:cNvPr id="5" name="Content Placeholder 5"/>
          <p:cNvSpPr>
            <a:spLocks noGrp="1"/>
          </p:cNvSpPr>
          <p:nvPr>
            <p:ph sz="half" idx="1"/>
          </p:nvPr>
        </p:nvSpPr>
        <p:spPr>
          <a:xfrm>
            <a:off x="0" y="1958424"/>
            <a:ext cx="3931920" cy="3980328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5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France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400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Or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400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5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England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Picture 2" descr="C:\Users\ea277\AppData\Local\Microsoft\Windows\Temporary Internet Files\Content.IE5\0WEQ0ELR\MC900441310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7263" y="4117975"/>
            <a:ext cx="12017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Users\ea277\AppData\Local\Microsoft\Windows\Temporary Internet Files\Content.IE5\NGMBPE82\MC900432537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1575" y="1717675"/>
            <a:ext cx="1409700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smtClean="0">
                <a:solidFill>
                  <a:srgbClr val="FF0000"/>
                </a:solidFill>
              </a:rPr>
              <a:t>The Early Years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65100" y="1670050"/>
            <a:ext cx="4297363" cy="482600"/>
          </a:xfrm>
        </p:spPr>
        <p:txBody>
          <a:bodyPr>
            <a:normAutofit lnSpcReduction="10000"/>
          </a:bodyPr>
          <a:lstStyle/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600" dirty="0" smtClean="0"/>
              <a:t>This left poor white men…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/>
          </a:p>
        </p:txBody>
      </p:sp>
      <p:pic>
        <p:nvPicPr>
          <p:cNvPr id="23557" name="Picture 5" descr="C:\Users\ea277\AppData\Local\Microsoft\Windows\Temporary Internet Files\Content.IE5\0WEQ0ELR\MC900150147[1].wmf"/>
          <p:cNvPicPr>
            <a:picLocks noChangeAspect="1" noChangeArrowheads="1"/>
          </p:cNvPicPr>
          <p:nvPr/>
        </p:nvPicPr>
        <p:blipFill>
          <a:blip r:embed="rId2"/>
          <a:srcRect t="33247" r="76106"/>
          <a:stretch>
            <a:fillRect/>
          </a:stretch>
        </p:blipFill>
        <p:spPr bwMode="auto">
          <a:xfrm>
            <a:off x="7389813" y="4056063"/>
            <a:ext cx="1425575" cy="265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9" descr="C:\Users\ea277\AppData\Local\Microsoft\Windows\Temporary Internet Files\Content.IE5\H65S7ICH\MC900231663[1].wmf"/>
          <p:cNvPicPr>
            <a:picLocks noChangeAspect="1" noChangeArrowheads="1"/>
          </p:cNvPicPr>
          <p:nvPr/>
        </p:nvPicPr>
        <p:blipFill>
          <a:blip r:embed="rId3"/>
          <a:srcRect l="68626" t="32835" r="5865"/>
          <a:stretch>
            <a:fillRect/>
          </a:stretch>
        </p:blipFill>
        <p:spPr bwMode="auto">
          <a:xfrm>
            <a:off x="2608263" y="2695575"/>
            <a:ext cx="1524000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6" name="Picture 14" descr="C:\Users\ea277\AppData\Local\Microsoft\Windows\Temporary Internet Files\Content.IE5\4IPAGFZY\MC900231651[1].wmf"/>
          <p:cNvPicPr>
            <a:picLocks noChangeAspect="1" noChangeArrowheads="1"/>
          </p:cNvPicPr>
          <p:nvPr/>
        </p:nvPicPr>
        <p:blipFill>
          <a:blip r:embed="rId4"/>
          <a:srcRect l="49628" t="23422" r="22469"/>
          <a:stretch>
            <a:fillRect/>
          </a:stretch>
        </p:blipFill>
        <p:spPr bwMode="auto">
          <a:xfrm>
            <a:off x="239713" y="2152650"/>
            <a:ext cx="1474787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6" name="Picture 24"/>
          <p:cNvPicPr>
            <a:picLocks noChangeAspect="1" noChangeArrowheads="1"/>
          </p:cNvPicPr>
          <p:nvPr/>
        </p:nvPicPr>
        <p:blipFill>
          <a:blip r:embed="rId5"/>
          <a:srcRect l="7103" t="38730" r="69817"/>
          <a:stretch>
            <a:fillRect/>
          </a:stretch>
        </p:blipFill>
        <p:spPr bwMode="auto">
          <a:xfrm>
            <a:off x="5091113" y="3295650"/>
            <a:ext cx="150812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7" descr="C:\Users\ea277\AppData\Local\Microsoft\Windows\Temporary Internet Files\Content.IE5\H65S7ICH\MC900303675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4950" y="2219325"/>
            <a:ext cx="147955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7" descr="C:\Users\ea277\AppData\Local\Microsoft\Windows\Temporary Internet Files\Content.IE5\H65S7ICH\MC900303675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52713" y="2747963"/>
            <a:ext cx="147955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C:\Users\ea277\AppData\Local\Microsoft\Windows\Temporary Internet Files\Content.IE5\H65S7ICH\MC900303675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35838" y="4098925"/>
            <a:ext cx="1479550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7" descr="C:\Users\ea277\AppData\Local\Microsoft\Windows\Temporary Internet Files\Content.IE5\H65S7ICH\MC900303675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19688" y="3355975"/>
            <a:ext cx="147955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239713" y="4894263"/>
            <a:ext cx="1571625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OUT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49388" y="5818188"/>
            <a:ext cx="3305175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of the voting process!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56450" y="3209925"/>
            <a:ext cx="1987550" cy="7683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and Africans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(free and slave)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08263" y="2152650"/>
            <a:ext cx="15240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women…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70413" y="2747963"/>
            <a:ext cx="281940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American Indians…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17500"/>
            <a:ext cx="4059238" cy="173355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 smtClean="0">
                <a:solidFill>
                  <a:srgbClr val="FF0000"/>
                </a:solidFill>
              </a:rPr>
              <a:t>Independence and the Vote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0" y="2265363"/>
            <a:ext cx="4059238" cy="1690687"/>
          </a:xfrm>
        </p:spPr>
        <p:txBody>
          <a:bodyPr>
            <a:normAutofit lnSpcReduction="1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Framers of the Constitution couldn’t agree on who should have the right to vote. </a:t>
            </a:r>
          </a:p>
          <a:p>
            <a:pPr fontAlgn="auto">
              <a:spcAft>
                <a:spcPts val="0"/>
              </a:spcAft>
              <a:defRPr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defRPr/>
            </a:pPr>
            <a:endParaRPr lang="en-US" sz="2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614738" y="5565775"/>
            <a:ext cx="552926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Do you recognize anyone in the image?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843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59238" y="1820863"/>
            <a:ext cx="4854575" cy="3330575"/>
          </a:xfrm>
        </p:spPr>
      </p:pic>
      <p:sp>
        <p:nvSpPr>
          <p:cNvPr id="13" name="Line Callout 1 12"/>
          <p:cNvSpPr/>
          <p:nvPr/>
        </p:nvSpPr>
        <p:spPr>
          <a:xfrm>
            <a:off x="7947554" y="1545120"/>
            <a:ext cx="966863" cy="506067"/>
          </a:xfrm>
          <a:prstGeom prst="borderCallout1">
            <a:avLst>
              <a:gd name="adj1" fmla="val 109094"/>
              <a:gd name="adj2" fmla="val 43066"/>
              <a:gd name="adj3" fmla="val 305283"/>
              <a:gd name="adj4" fmla="val -2838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</a:rPr>
              <a:t>John Adams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Line Callout 1 13"/>
          <p:cNvSpPr/>
          <p:nvPr/>
        </p:nvSpPr>
        <p:spPr>
          <a:xfrm>
            <a:off x="6993397" y="496127"/>
            <a:ext cx="1686231" cy="655983"/>
          </a:xfrm>
          <a:prstGeom prst="borderCallout1">
            <a:avLst>
              <a:gd name="adj1" fmla="val 103598"/>
              <a:gd name="adj2" fmla="val 41667"/>
              <a:gd name="adj3" fmla="val 273106"/>
              <a:gd name="adj4" fmla="val -2481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</a:rPr>
              <a:t>George Washington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Line Callout 1 14"/>
          <p:cNvSpPr/>
          <p:nvPr/>
        </p:nvSpPr>
        <p:spPr>
          <a:xfrm>
            <a:off x="4059238" y="1133060"/>
            <a:ext cx="1420517" cy="824119"/>
          </a:xfrm>
          <a:prstGeom prst="borderCallout1">
            <a:avLst>
              <a:gd name="adj1" fmla="val 103172"/>
              <a:gd name="adj2" fmla="val 48810"/>
              <a:gd name="adj3" fmla="val 218631"/>
              <a:gd name="adj4" fmla="val 9041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</a:rPr>
              <a:t>Benjamin Franklin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Line Callout 1 15"/>
          <p:cNvSpPr/>
          <p:nvPr/>
        </p:nvSpPr>
        <p:spPr>
          <a:xfrm>
            <a:off x="5247860" y="168136"/>
            <a:ext cx="1506997" cy="655983"/>
          </a:xfrm>
          <a:prstGeom prst="borderCallout1">
            <a:avLst>
              <a:gd name="adj1" fmla="val 109659"/>
              <a:gd name="adj2" fmla="val 51667"/>
              <a:gd name="adj3" fmla="val 411346"/>
              <a:gd name="adj4" fmla="val 3483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</a:rPr>
              <a:t>Thomas Jefferson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4211638"/>
            <a:ext cx="4059238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They gave each state the power to decide what its own voting rights     would be.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 txBox="1">
            <a:spLocks noGrp="1"/>
          </p:cNvSpPr>
          <p:nvPr>
            <p:ph type="body" sz="half" idx="2"/>
          </p:nvPr>
        </p:nvSpPr>
        <p:spPr>
          <a:xfrm>
            <a:off x="4375150" y="374650"/>
            <a:ext cx="4672013" cy="1384300"/>
          </a:xfrm>
        </p:spPr>
        <p:txBody>
          <a:bodyPr wrap="square">
            <a:sp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 time , states dropped the requirement that voters must own property.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9" name="Picture 5" descr="C:\Users\ea277\AppData\Local\Microsoft\Windows\Temporary Internet Files\Content.IE5\4IPAGFZY\MC900437417[1].wmf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22363" y="3500438"/>
            <a:ext cx="2936875" cy="2952750"/>
          </a:xfrm>
        </p:spPr>
      </p:pic>
      <p:pic>
        <p:nvPicPr>
          <p:cNvPr id="19460" name="Picture 6" descr="C:\Users\ea277\AppData\Local\Microsoft\Windows\Temporary Internet Files\Content.IE5\LSUYEZVJ\MC900437403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3675" y="0"/>
            <a:ext cx="3130550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375150" y="2332038"/>
            <a:ext cx="4572000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Some states acted faster than others. New York got rid of the property requirement in 1821.</a:t>
            </a:r>
          </a:p>
        </p:txBody>
      </p:sp>
      <p:sp>
        <p:nvSpPr>
          <p:cNvPr id="7" name="Rectangle 6"/>
          <p:cNvSpPr/>
          <p:nvPr/>
        </p:nvSpPr>
        <p:spPr>
          <a:xfrm>
            <a:off x="4375150" y="4529138"/>
            <a:ext cx="4471988" cy="12319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Rhode Island did not change until  1880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!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6522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smtClean="0">
                <a:solidFill>
                  <a:srgbClr val="FF0000"/>
                </a:solidFill>
              </a:rPr>
              <a:t>The African American Vote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2048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1375" y="1543050"/>
            <a:ext cx="2990850" cy="469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0" y="1543050"/>
            <a:ext cx="5921375" cy="141128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dirty="0" smtClean="0"/>
              <a:t>     The 15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Amendment was passed in 1870, five years after the end of the Civil War.</a:t>
            </a:r>
          </a:p>
        </p:txBody>
      </p:sp>
      <p:sp>
        <p:nvSpPr>
          <p:cNvPr id="7" name="Rectangle 6"/>
          <p:cNvSpPr/>
          <p:nvPr/>
        </p:nvSpPr>
        <p:spPr>
          <a:xfrm>
            <a:off x="319088" y="3449638"/>
            <a:ext cx="5602287" cy="22463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The Amendment states, “The right of citizens of the United States to vote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shall not be denied … on account of race, color or previous condition of servitude.”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838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smtClean="0">
                <a:solidFill>
                  <a:srgbClr val="FF0000"/>
                </a:solidFill>
              </a:rPr>
              <a:t>The African American Vote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6250" y="1298575"/>
            <a:ext cx="3470275" cy="3941763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/>
              <a:t>	</a:t>
            </a:r>
            <a:r>
              <a:rPr lang="en-US" sz="2800" dirty="0" smtClean="0"/>
              <a:t>The  15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Amendment said  that former slaves could not be turned away from the polls due to the color of their skin or the fact that they had    been slaves. 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5763" y="5502275"/>
            <a:ext cx="8054975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We will see that this  rule wasn’t always followed…</a:t>
            </a:r>
            <a:endParaRPr lang="en-US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1509" name="Picture 2" descr="http://www.learnnc.org/lp/media/uploads/2009/07/freedmenvotinginneworleans18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563" y="1068388"/>
            <a:ext cx="561340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cus">
  <a:themeElements>
    <a:clrScheme name="Focus">
      <a:dk1>
        <a:sysClr val="windowText" lastClr="000000"/>
      </a:dk1>
      <a:lt1>
        <a:sysClr val="window" lastClr="FFFFFF"/>
      </a:lt1>
      <a:dk2>
        <a:srgbClr val="0064E2"/>
      </a:dk2>
      <a:lt2>
        <a:srgbClr val="B5D2F5"/>
      </a:lt2>
      <a:accent1>
        <a:srgbClr val="FFB91D"/>
      </a:accent1>
      <a:accent2>
        <a:srgbClr val="F97817"/>
      </a:accent2>
      <a:accent3>
        <a:srgbClr val="6DE304"/>
      </a:accent3>
      <a:accent4>
        <a:srgbClr val="FF0000"/>
      </a:accent4>
      <a:accent5>
        <a:srgbClr val="732BEA"/>
      </a:accent5>
      <a:accent6>
        <a:srgbClr val="C913AD"/>
      </a:accent6>
      <a:hlink>
        <a:srgbClr val="FFE400"/>
      </a:hlink>
      <a:folHlink>
        <a:srgbClr val="A3EC62"/>
      </a:folHlink>
    </a:clrScheme>
    <a:fontScheme name="Focus">
      <a:majorFont>
        <a:latin typeface="Corbel"/>
        <a:ea typeface=""/>
        <a:cs typeface=""/>
        <a:font script="Jpan" typeface="ＭＳ ゴシック"/>
      </a:majorFont>
      <a:minorFont>
        <a:latin typeface="Corbel"/>
        <a:ea typeface=""/>
        <a:cs typeface=""/>
        <a:font script="Jpan" typeface="ＭＳ ゴシック"/>
      </a:minorFont>
    </a:fontScheme>
    <a:fmtScheme name="Focus">
      <a:fillStyleLst>
        <a:solidFill>
          <a:schemeClr val="phClr"/>
        </a:solidFill>
        <a:solidFill>
          <a:schemeClr val="phClr"/>
        </a:solidFill>
        <a:solidFill>
          <a:schemeClr val="phClr">
            <a:satMod val="150000"/>
          </a:schemeClr>
        </a:soli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101600" dist="63500" dir="42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glow rad="101600">
              <a:schemeClr val="l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r">
              <a:rot lat="0" lon="0" rev="5400000"/>
            </a:lightRig>
          </a:scene3d>
          <a:sp3d prstMaterial="softmetal">
            <a:bevelT w="31750" h="63500"/>
          </a:sp3d>
        </a:effectStyle>
      </a:effectStyleLst>
      <a:bgFillStyleLst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Focus.thmx</Template>
  <TotalTime>1330</TotalTime>
  <Words>1301</Words>
  <Application>Microsoft Office PowerPoint</Application>
  <PresentationFormat>On-screen Show (4:3)</PresentationFormat>
  <Paragraphs>211</Paragraphs>
  <Slides>43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Corbel</vt:lpstr>
      <vt:lpstr>Arial</vt:lpstr>
      <vt:lpstr>Wingdings</vt:lpstr>
      <vt:lpstr>Calibri</vt:lpstr>
      <vt:lpstr>Focus</vt:lpstr>
      <vt:lpstr>VOTE?</vt:lpstr>
      <vt:lpstr>The Early Years</vt:lpstr>
      <vt:lpstr>The Early Years</vt:lpstr>
      <vt:lpstr>The Early Years</vt:lpstr>
      <vt:lpstr>The Early Years</vt:lpstr>
      <vt:lpstr>Independence and the Vote</vt:lpstr>
      <vt:lpstr>Slide 7</vt:lpstr>
      <vt:lpstr>The African American Vote</vt:lpstr>
      <vt:lpstr>The African American Vote</vt:lpstr>
      <vt:lpstr>So you think you can VOTE?</vt:lpstr>
      <vt:lpstr>Slide 11</vt:lpstr>
      <vt:lpstr>The Women’s Vote</vt:lpstr>
      <vt:lpstr>So you think you can VOTE?</vt:lpstr>
      <vt:lpstr>The American Indian Vote</vt:lpstr>
      <vt:lpstr>Slide 15</vt:lpstr>
      <vt:lpstr>So you think you can VOTE?</vt:lpstr>
      <vt:lpstr>DC  Voting Rights</vt:lpstr>
      <vt:lpstr>So you think you can VOTE?</vt:lpstr>
      <vt:lpstr>Voting is a Civil Right!</vt:lpstr>
      <vt:lpstr>Barriers to the African American Vote</vt:lpstr>
      <vt:lpstr>Slide 21</vt:lpstr>
      <vt:lpstr>Slide 22</vt:lpstr>
      <vt:lpstr>Slide 23</vt:lpstr>
      <vt:lpstr>Slide 24</vt:lpstr>
      <vt:lpstr> </vt:lpstr>
      <vt:lpstr>The Poll Tax required voters to pay for the ability to vote. </vt:lpstr>
      <vt:lpstr>So you think you can VOTE?</vt:lpstr>
      <vt:lpstr>The Civil Rights Movement</vt:lpstr>
      <vt:lpstr>Voting Laws Change</vt:lpstr>
      <vt:lpstr>Slide 30</vt:lpstr>
      <vt:lpstr>Changing the Voting Age</vt:lpstr>
      <vt:lpstr>Slide 32</vt:lpstr>
      <vt:lpstr>So you think you can VOTE?</vt:lpstr>
      <vt:lpstr>Review Time!</vt:lpstr>
      <vt:lpstr>Do you have to own land to vote in the United States?</vt:lpstr>
      <vt:lpstr>Rhode Island was the first state to give women the vote.</vt:lpstr>
      <vt:lpstr>Forcing people to pay for the right to vote was called a _________?</vt:lpstr>
      <vt:lpstr>Are Native Americans US citizens?</vt:lpstr>
      <vt:lpstr>The Voting Rights Act reinforced the 15th Amendment.</vt:lpstr>
      <vt:lpstr>Which war led to the passage of the 26th Amendment?</vt:lpstr>
      <vt:lpstr>Are residents of Washington, D.C. banned from voting for the President?</vt:lpstr>
      <vt:lpstr>Susan B. Anthony worked to give Native Americans the right to vote.</vt:lpstr>
      <vt:lpstr>Our earliest ideas about voting came from which country?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Carrie Ray-Hill</dc:creator>
  <cp:lastModifiedBy>mary1.goudes</cp:lastModifiedBy>
  <cp:revision>111</cp:revision>
  <cp:lastPrinted>2010-11-04T17:35:18Z</cp:lastPrinted>
  <dcterms:created xsi:type="dcterms:W3CDTF">2010-11-05T13:39:18Z</dcterms:created>
  <dcterms:modified xsi:type="dcterms:W3CDTF">2013-03-22T11:00:02Z</dcterms:modified>
</cp:coreProperties>
</file>