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BEC8-8FC3-4736-8BD2-E83C2273D9C8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E028-AE0A-4FC9-8718-306625BDB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B793-C8BE-43F0-8541-A8F691CC4E00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03E0-3EB2-4FCD-9DA4-6DC9482D7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D710-B8AD-47DB-96F1-50EC840AABD8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0F5D-1E07-45EE-A7E9-D37543816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EC26-208D-4C6E-AFE0-85EDE7B23C4D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0571-1113-4BA0-946A-07A5EA5CE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599D-B0FB-449C-9F58-E1C09C86F8F2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2473-D0D4-4B27-B2D6-59D8AB90B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57FB-9015-4EDE-A6BD-2F589E08AEF1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2158-03BA-44CC-9FA8-653FB8356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DF6D-2C45-4604-8949-88AF836AF934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8DF6-8C57-4543-94E3-F614DDF3B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3545-CA00-42C6-9A05-479691F8DCCA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3EFD-3D25-4BA2-A6A0-D48DE5444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6BEB-A673-4892-A77B-9864863E963B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5969-4638-45BE-9A0E-5E67B58A1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B6E3-364E-4895-B65A-1FBB898DA3B4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7C58-A56D-47F5-B495-471D5A138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BC26-30A9-4288-8CF5-7E71BE9EEC3B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67EA-EEBB-4DA0-AFA8-681555330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6EDD4E-B900-48AD-8628-21772AE85AD6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A720FB-F3CC-4EFA-8C48-96C1E47AD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executive-governmen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swers.com/topic/united-states-constitution" TargetMode="External"/><Relationship Id="rId5" Type="http://schemas.openxmlformats.org/officeDocument/2006/relationships/hyperlink" Target="http://www.answers.com/topic/united-states-federal-executive-departments" TargetMode="External"/><Relationship Id="rId4" Type="http://schemas.openxmlformats.org/officeDocument/2006/relationships/hyperlink" Target="http://www.answers.com/topic/federal-government-of-the-united-stat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international-relations" TargetMode="External"/><Relationship Id="rId2" Type="http://schemas.openxmlformats.org/officeDocument/2006/relationships/hyperlink" Target="http://www.answers.com/topic/united-states-department-of-sta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nswers.com/topic/cabi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2003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www.answers.com/topic/united-states-department-of-the-treasu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answers.com/topic/finance-minister-1" TargetMode="External"/><Relationship Id="rId4" Type="http://schemas.openxmlformats.org/officeDocument/2006/relationships/hyperlink" Target="http://www.answers.com/topic/federal-government-of-the-united-stat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united-states-presidential-line-of-succession" TargetMode="External"/><Relationship Id="rId2" Type="http://schemas.openxmlformats.org/officeDocument/2006/relationships/hyperlink" Target="http://www.answers.com/topic/united-states-department-of-defen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bureau-of-indian-affairs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answers.com/topic/united-states-department-of-the-interi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answers.com/topic/national-park-service-2" TargetMode="External"/><Relationship Id="rId4" Type="http://schemas.openxmlformats.org/officeDocument/2006/relationships/hyperlink" Target="http://www.answers.com/topic/united-states-geological-surve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nswers.com/topic/united-states-department-of-agricul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answers.com/topic/united-states-department-of-commer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answers.com/topic/united-states-department-of-lab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answers.com/topic/united-states-department-of-housing-and-urban-develop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answers.com/topic/united-states-department-of-transpor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answers.com/topic/united-states-department-of-ener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answers.com/topic/united-states-department-of-health-and-human-servi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answers.com/topic/department-of-educ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2.ed.gov/news/staff/bios/duncan-options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answers.com/topic/united-states-department-of-veterans-affai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answers.com/topic/homeland-secur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Presidency and the Executive Branch 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Article II in the US Constitution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President’s terms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President serves a term of four years</a:t>
            </a:r>
          </a:p>
          <a:p>
            <a:pPr eaLnBrk="1" hangingPunct="1"/>
            <a:r>
              <a:rPr lang="en-US" smtClean="0"/>
              <a:t>The 22</a:t>
            </a:r>
            <a:r>
              <a:rPr lang="en-US" baseline="30000" smtClean="0"/>
              <a:t>nd</a:t>
            </a:r>
            <a:r>
              <a:rPr lang="en-US" smtClean="0"/>
              <a:t> Amendment prevents any person from being elected to more than two terms</a:t>
            </a:r>
          </a:p>
          <a:p>
            <a:pPr eaLnBrk="1" hangingPunct="1"/>
            <a:endParaRPr lang="en-US" smtClean="0"/>
          </a:p>
        </p:txBody>
      </p:sp>
      <p:pic>
        <p:nvPicPr>
          <p:cNvPr id="13316" name="Picture 2" descr="http://www.homeofheroes.com/presidents/inaugural/inaug_fd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05200"/>
            <a:ext cx="2286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ache.gawker.com/assets/images/jalopnik/2009/05/air_force_one_jalopni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219200"/>
            <a:ext cx="76581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President’s Pay and Benefits</a:t>
            </a:r>
            <a:endParaRPr lang="en-US" dirty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Congress determines the President’s salary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$400,000 per year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$50,000 per year expense allowance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of the White House and Camp David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of Air Force One and several other planes and helicopters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finest medical, dental, and other health care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Many other fringe benefits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Presidential Succession</a:t>
            </a:r>
            <a:endParaRPr lang="en-US" dirty="0"/>
          </a:p>
        </p:txBody>
      </p:sp>
      <p:pic>
        <p:nvPicPr>
          <p:cNvPr id="37892" name="Picture 4" descr="http://scrapetv.com/News/News%20Pages/Politics/Images/white-house-bac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1524000"/>
            <a:ext cx="6191250" cy="4638675"/>
          </a:xfrm>
          <a:prstGeom prst="rect">
            <a:avLst/>
          </a:prstGeom>
          <a:noFill/>
        </p:spPr>
      </p:pic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Presidential succession is the scheme by which a presidential vacancy will be filled</a:t>
            </a:r>
          </a:p>
          <a:p>
            <a:pPr eaLnBrk="1" hangingPunct="1"/>
            <a:r>
              <a:rPr lang="en-US" smtClean="0"/>
              <a:t>This was not written into the Constitution, but was added through the 25</a:t>
            </a:r>
            <a:r>
              <a:rPr lang="en-US" baseline="30000" smtClean="0"/>
              <a:t>th</a:t>
            </a:r>
            <a:r>
              <a:rPr lang="en-US" smtClean="0"/>
              <a:t> Amendment and the Presidential Succession Act of 1947</a:t>
            </a:r>
          </a:p>
          <a:p>
            <a:pPr lvl="1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 Vice – President</a:t>
            </a:r>
          </a:p>
          <a:p>
            <a:pPr lvl="1" eaLnBrk="1" hangingPunct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Speaker of the House</a:t>
            </a:r>
          </a:p>
          <a:p>
            <a:pPr lvl="1" eaLnBrk="1" hangingPunct="1"/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President Pro Tempore of the Senate</a:t>
            </a:r>
          </a:p>
          <a:p>
            <a:pPr lvl="1" eaLnBrk="1" hangingPunct="1"/>
            <a:r>
              <a:rPr lang="en-US" i="1" smtClean="0"/>
              <a:t>The chart is listed on page 359 in your textbook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Vice President</a:t>
            </a:r>
            <a:endParaRPr lang="en-US" dirty="0"/>
          </a:p>
        </p:txBody>
      </p:sp>
      <p:pic>
        <p:nvPicPr>
          <p:cNvPr id="16387" name="Picture 2" descr="http://tvoneblogs.com/roland/wp-content/uploads/2009/09/Joe_Bi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5626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Vice President has two powers listed in the Constitution</a:t>
            </a:r>
          </a:p>
          <a:p>
            <a:pPr lvl="1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to preside over the Senate</a:t>
            </a:r>
          </a:p>
          <a:p>
            <a:pPr lvl="1" eaLnBrk="1" hangingPunct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to help decide the question of presidential disability</a:t>
            </a:r>
          </a:p>
          <a:p>
            <a:pPr eaLnBrk="1" hangingPunct="1"/>
            <a:r>
              <a:rPr lang="en-US" smtClean="0"/>
              <a:t>The Vice President’s role has expanded over time.  Now the Vice President’s role is much more involved as a candidate who balances the ticket and a true assistant to the President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Article II of the Constitution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2</a:t>
            </a:r>
            <a:r>
              <a:rPr lang="en-US" baseline="30000" smtClean="0"/>
              <a:t>nd</a:t>
            </a:r>
            <a:r>
              <a:rPr lang="en-US" smtClean="0"/>
              <a:t> Article of the Constitution gives the blueprint to the executive branch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Section 1 deals with the office of the President and the Vice President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It lists the powers, terms, election process, qualifications, and vacancy issues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It provides the steps necessary for the President to select the members of his cabinet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15 members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Approved by the Senate</a:t>
            </a:r>
          </a:p>
          <a:p>
            <a:pPr eaLnBrk="1" hangingPunct="1"/>
            <a:endParaRPr lang="en-US" smtClean="0"/>
          </a:p>
        </p:txBody>
      </p:sp>
      <p:pic>
        <p:nvPicPr>
          <p:cNvPr id="17412" name="Picture 2" descr="http://media.washingtonpost.com/wp-dyn/content/photo/2009/04/19/PH200904190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586288"/>
            <a:ext cx="35814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Article II of the Constitution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Section 2 deals with the President’s Powers and Duties</a:t>
            </a:r>
          </a:p>
          <a:p>
            <a:pPr lvl="2" eaLnBrk="1" hangingPunct="1"/>
            <a:r>
              <a:rPr lang="en-US" smtClean="0"/>
              <a:t>Military and Civil Powers – it states the President is the commander – in chief of the military and the president has the power to grant reprieves and pardons, and select a cabinet</a:t>
            </a:r>
          </a:p>
          <a:p>
            <a:pPr eaLnBrk="1" hangingPunct="1"/>
            <a:endParaRPr lang="en-US" smtClean="0"/>
          </a:p>
        </p:txBody>
      </p:sp>
      <p:pic>
        <p:nvPicPr>
          <p:cNvPr id="18436" name="Picture 2" descr="http://www1.pictures.zimbio.com/gi/President+Obama+Pardons+Thanksgiving+Turkey+z4mAV8fcNB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38600"/>
            <a:ext cx="39052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Article II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dirty="0" smtClean="0"/>
              <a:t>Section 3 deals with the State of the Union address and all other powers the President has in addressing and calling into session Congress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19460" name="Picture 2" descr="http://www.showbizgalore.com/wp-content/uploads/2010/01/state-of-the-union-address-li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5943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Article II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dirty="0" smtClean="0"/>
              <a:t>Section 4 deals with the impeachment of the President related back to Article 1 of the Constitution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20484" name="Picture 2" descr="http://www.alan.com/wp-content/uploads/2010/06/imp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board to advise the President; members are the secretaries of executive departments; the United States constitution does not provide for the Cabinet</a:t>
            </a:r>
          </a:p>
        </p:txBody>
      </p:sp>
      <p:pic>
        <p:nvPicPr>
          <p:cNvPr id="21508" name="Picture 2" descr="http://www.whitehouse.gov/assets/images/cabinet_blog_PS-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5000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pic>
        <p:nvPicPr>
          <p:cNvPr id="22531" name="Picture 5" descr="http://www.statesymbolsusa.org/IMAGES/US-GreatSeal-Obverse6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181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/>
              <a:t>Cabinet</a:t>
            </a:r>
            <a:r>
              <a:rPr lang="en-US" smtClean="0"/>
              <a:t> is a part of the </a:t>
            </a:r>
            <a:r>
              <a:rPr lang="en-US" b="1" smtClean="0">
                <a:solidFill>
                  <a:srgbClr val="FF0000"/>
                </a:solidFill>
                <a:hlinkClick r:id="rId3"/>
              </a:rPr>
              <a:t>executive branch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of the </a:t>
            </a:r>
            <a:r>
              <a:rPr lang="en-US" b="1" smtClean="0">
                <a:hlinkClick r:id="rId4"/>
              </a:rPr>
              <a:t>U.S. federal government</a:t>
            </a:r>
            <a:r>
              <a:rPr lang="en-US" smtClean="0"/>
              <a:t> consisting of the heads of </a:t>
            </a:r>
            <a:r>
              <a:rPr lang="en-US" b="1" smtClean="0">
                <a:hlinkClick r:id="rId5"/>
              </a:rPr>
              <a:t>federal executive departments</a:t>
            </a:r>
            <a:r>
              <a:rPr lang="en-US" smtClean="0"/>
              <a:t>. Despite having evolved as one of the most powerful organs of the contemporary U.S. government, the term "Cabinet" does not appear in the </a:t>
            </a:r>
            <a:r>
              <a:rPr lang="en-US" b="1" smtClean="0">
                <a:hlinkClick r:id="rId6"/>
              </a:rPr>
              <a:t>U.S. Constitution</a:t>
            </a:r>
            <a:r>
              <a:rPr lang="en-US" smtClean="0"/>
              <a:t>, where reference is made only to the heads of departments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President’s Roles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Chief of State</a:t>
            </a:r>
          </a:p>
          <a:p>
            <a:pPr lvl="1" eaLnBrk="1" hangingPunct="1"/>
            <a:r>
              <a:rPr lang="en-US" smtClean="0"/>
              <a:t>Ceremonial head of the national government</a:t>
            </a:r>
          </a:p>
          <a:p>
            <a:pPr lvl="1" eaLnBrk="1" hangingPunct="1"/>
            <a:r>
              <a:rPr lang="en-US" smtClean="0"/>
              <a:t>Symbol of all the people of the nation</a:t>
            </a:r>
          </a:p>
          <a:p>
            <a:pPr eaLnBrk="1" hangingPunct="1"/>
            <a:endParaRPr lang="en-US" smtClean="0"/>
          </a:p>
        </p:txBody>
      </p:sp>
      <p:pic>
        <p:nvPicPr>
          <p:cNvPr id="4100" name="Picture 2" descr="http://4.bp.blogspot.com/_aRE25RtcVM8/SqmRIuX6dXI/AAAAAAAABEs/Hef4SArcL8M/s400/Oval+Office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2962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“The B</a:t>
            </a:r>
            <a:r>
              <a:rPr lang="en-US" b="1" smtClean="0"/>
              <a:t>ig Four</a:t>
            </a:r>
            <a:r>
              <a:rPr lang="en-US" smtClean="0"/>
              <a:t>“</a:t>
            </a:r>
          </a:p>
          <a:p>
            <a:pPr lvl="1" eaLnBrk="1" hangingPunct="1"/>
            <a:r>
              <a:rPr lang="en-US" smtClean="0"/>
              <a:t>Secretary of State</a:t>
            </a:r>
          </a:p>
          <a:p>
            <a:pPr lvl="1" eaLnBrk="1" hangingPunct="1"/>
            <a:r>
              <a:rPr lang="en-US" smtClean="0"/>
              <a:t>Secretary of the Treasury</a:t>
            </a:r>
          </a:p>
          <a:p>
            <a:pPr lvl="1" eaLnBrk="1" hangingPunct="1"/>
            <a:r>
              <a:rPr lang="en-US" smtClean="0"/>
              <a:t>Secretary of Defense </a:t>
            </a:r>
          </a:p>
          <a:p>
            <a:pPr lvl="1" eaLnBrk="1" hangingPunct="1"/>
            <a:r>
              <a:rPr lang="en-US" smtClean="0"/>
              <a:t>Attorney General</a:t>
            </a:r>
          </a:p>
        </p:txBody>
      </p:sp>
      <p:pic>
        <p:nvPicPr>
          <p:cNvPr id="23556" name="Picture 5" descr="http://image.absoluteastronomy.com/images/encyclopediaimages/u/un/united_states_department_of_defense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447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http://en.academic.ru/pictures/enwiki/85/US-DeptOfJustice-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http://upload.wikimedia.org/wikipedia/commons/thumb/e/e8/US-DeptOfTheTreasury-Seal.svg/600px-US-DeptOfTheTreasury-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267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http://bayarearc.com/fck_files/image/us_department_of_state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United States Secretary of State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United States Secretary of State is the head of the </a:t>
            </a:r>
            <a:r>
              <a:rPr lang="en-US" smtClean="0">
                <a:hlinkClick r:id="rId2"/>
              </a:rPr>
              <a:t>United States Department of State</a:t>
            </a:r>
            <a:r>
              <a:rPr lang="en-US" smtClean="0"/>
              <a:t>, concerned with </a:t>
            </a:r>
            <a:r>
              <a:rPr lang="en-US" smtClean="0">
                <a:hlinkClick r:id="rId3"/>
              </a:rPr>
              <a:t>foreign affairs</a:t>
            </a:r>
            <a:r>
              <a:rPr lang="en-US" sz="2000" smtClean="0"/>
              <a:t>.</a:t>
            </a:r>
            <a:endParaRPr lang="en-US" smtClean="0"/>
          </a:p>
        </p:txBody>
      </p:sp>
      <p:pic>
        <p:nvPicPr>
          <p:cNvPr id="24580" name="Picture 5" descr="http://koreanflagship.manoa.hawaii.edu/images/us_department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http://www.state.gov/img/09/31024/Clinton-Offiial-Portraita20_60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352800"/>
            <a:ext cx="22542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5105400" y="63246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Secretary of State Hillary Clinton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Attorney General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Chief law-enforcement officer of a state and legal adviser to the chief executive. In the U.S., the position dates to the Judiciary Act of 1789. Head of the Department of Justice and a member of the </a:t>
            </a:r>
            <a:r>
              <a:rPr lang="en-US" b="1" smtClean="0">
                <a:hlinkClick r:id="rId2"/>
              </a:rPr>
              <a:t>cabinet</a:t>
            </a:r>
            <a:r>
              <a:rPr lang="en-US" b="1" smtClean="0"/>
              <a:t>, the attorney general oversees all the government's law business and acts as the president's legal adviser. 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5604" name="Picture 5" descr="Photo of Eric Hol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25" y="4038600"/>
            <a:ext cx="1965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http://ethisphere.com/wp-content/uploads/2008/08/doj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19600"/>
            <a:ext cx="1905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486400" y="6324600"/>
            <a:ext cx="313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Attorney General Eric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the Treasury 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United States Secretary of the Treasury</a:t>
            </a:r>
            <a:r>
              <a:rPr lang="en-US" smtClean="0"/>
              <a:t> is the head of the </a:t>
            </a:r>
            <a:r>
              <a:rPr lang="en-US" b="1" smtClean="0">
                <a:hlinkClick r:id="rId2"/>
              </a:rPr>
              <a:t>United States Department of the Treasury</a:t>
            </a:r>
            <a:r>
              <a:rPr lang="en-US" smtClean="0"/>
              <a:t>, concerned with </a:t>
            </a:r>
            <a:r>
              <a:rPr lang="en-US" i="1" smtClean="0"/>
              <a:t>finance and monetary matters</a:t>
            </a:r>
            <a:r>
              <a:rPr lang="en-US" smtClean="0"/>
              <a:t>, and, until </a:t>
            </a:r>
            <a:r>
              <a:rPr lang="en-US" b="1" smtClean="0">
                <a:hlinkClick r:id="rId3"/>
              </a:rPr>
              <a:t>2003</a:t>
            </a:r>
            <a:r>
              <a:rPr lang="en-US" smtClean="0"/>
              <a:t>, some issues of </a:t>
            </a:r>
            <a:r>
              <a:rPr lang="en-US" i="1" smtClean="0"/>
              <a:t>national security and defense</a:t>
            </a:r>
            <a:r>
              <a:rPr lang="en-US" smtClean="0"/>
              <a:t>. This position in the </a:t>
            </a:r>
            <a:r>
              <a:rPr lang="en-US" b="1" smtClean="0">
                <a:hlinkClick r:id="rId4"/>
              </a:rPr>
              <a:t>Federal Government of the United States</a:t>
            </a:r>
            <a:r>
              <a:rPr lang="en-US" smtClean="0"/>
              <a:t> is analogous to the </a:t>
            </a:r>
            <a:r>
              <a:rPr lang="en-US" b="1" smtClean="0">
                <a:hlinkClick r:id="rId5"/>
              </a:rPr>
              <a:t>finance ministers</a:t>
            </a:r>
            <a:r>
              <a:rPr lang="en-US" smtClean="0"/>
              <a:t> of other nations. </a:t>
            </a:r>
          </a:p>
          <a:p>
            <a:pPr eaLnBrk="1" hangingPunct="1"/>
            <a:endParaRPr lang="en-US" smtClean="0"/>
          </a:p>
        </p:txBody>
      </p:sp>
      <p:pic>
        <p:nvPicPr>
          <p:cNvPr id="26628" name="Picture 5" descr="http://govcentral.monster.com/nfs/govcentral/attachment_images/0002/0401/logo_crop380w.jpg?12125482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00600"/>
            <a:ext cx="2663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http://scrapetv.com/News/News%20Pages/usa/images-4/US-Treasury-secretary-timothy-geithner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724400"/>
            <a:ext cx="14366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4548188" y="6488113"/>
            <a:ext cx="459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the Treasury Timothy Geithner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Defense </a:t>
            </a:r>
          </a:p>
          <a:p>
            <a:pPr lvl="1" eaLnBrk="1" hangingPunct="1"/>
            <a:r>
              <a:rPr lang="en-US" smtClean="0"/>
              <a:t>The United States Secretary of Defense is the head of the </a:t>
            </a:r>
            <a:r>
              <a:rPr lang="en-US" smtClean="0">
                <a:hlinkClick r:id="rId2"/>
              </a:rPr>
              <a:t>United States Department of Defense</a:t>
            </a:r>
            <a:r>
              <a:rPr lang="en-US" smtClean="0"/>
              <a:t>, concerned with the </a:t>
            </a:r>
            <a:r>
              <a:rPr lang="en-US" i="1" smtClean="0"/>
              <a:t>armed services</a:t>
            </a:r>
            <a:r>
              <a:rPr lang="en-US" smtClean="0"/>
              <a:t> and </a:t>
            </a:r>
            <a:r>
              <a:rPr lang="en-US" i="1" smtClean="0"/>
              <a:t>military matters.</a:t>
            </a:r>
            <a:r>
              <a:rPr lang="en-US" smtClean="0"/>
              <a:t> The Secretary of Defense is sixth in the </a:t>
            </a:r>
            <a:r>
              <a:rPr lang="en-US" smtClean="0">
                <a:hlinkClick r:id="rId3"/>
              </a:rPr>
              <a:t>United States presidential line of succession</a:t>
            </a:r>
            <a:r>
              <a:rPr lang="en-US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7652" name="Picture 5" descr="Photo: Dr. Robert M. G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050" y="4114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http://www.buzzaboutdiamonds.com/wp-content/uploads/2010/04/600px-United_States_Department_of_Defense_Se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038600"/>
            <a:ext cx="21209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356225" y="6248400"/>
            <a:ext cx="378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Defense Robert 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United States Secretary of the Interior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/>
              <a:t>United States Secretary of the Interior</a:t>
            </a:r>
            <a:r>
              <a:rPr lang="en-US" smtClean="0"/>
              <a:t> is the head of the </a:t>
            </a:r>
            <a:r>
              <a:rPr lang="en-US" b="1" smtClean="0">
                <a:hlinkClick r:id="rId2"/>
              </a:rPr>
              <a:t>United States Department of the Interior</a:t>
            </a:r>
            <a:r>
              <a:rPr lang="en-US" smtClean="0"/>
              <a:t>. The Department of the Interior oversees such agencies as the </a:t>
            </a:r>
            <a:r>
              <a:rPr lang="en-US" b="1" smtClean="0">
                <a:hlinkClick r:id="rId3"/>
              </a:rPr>
              <a:t>Bureau of Indian Affairs</a:t>
            </a:r>
            <a:r>
              <a:rPr lang="en-US" smtClean="0"/>
              <a:t>, the </a:t>
            </a:r>
            <a:r>
              <a:rPr lang="en-US" b="1" smtClean="0">
                <a:hlinkClick r:id="rId4"/>
              </a:rPr>
              <a:t>United States Geological Survey</a:t>
            </a:r>
            <a:r>
              <a:rPr lang="en-US" smtClean="0"/>
              <a:t>, and the </a:t>
            </a:r>
            <a:r>
              <a:rPr lang="en-US" b="1" smtClean="0">
                <a:hlinkClick r:id="rId5"/>
              </a:rPr>
              <a:t>National Park Service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</p:txBody>
      </p:sp>
      <p:pic>
        <p:nvPicPr>
          <p:cNvPr id="28676" name="Picture 5" descr="http://www.refugewatch.org/images/doi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191000"/>
            <a:ext cx="2171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http://www.indybay.org/uploads/2008/12/17/salazar_bi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114800"/>
            <a:ext cx="19034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029200" y="6324600"/>
            <a:ext cx="391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the Interior Ken Salazar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United States Secretary of Agriculture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/>
              <a:t>United States Secretary of Agriculture</a:t>
            </a:r>
            <a:r>
              <a:rPr lang="en-US" smtClean="0"/>
              <a:t> is the head of the </a:t>
            </a:r>
            <a:r>
              <a:rPr lang="en-US" b="1" smtClean="0">
                <a:hlinkClick r:id="rId2"/>
              </a:rPr>
              <a:t>United States Department of Agriculture</a:t>
            </a:r>
            <a:r>
              <a:rPr lang="en-US" smtClean="0"/>
              <a:t> concerned with </a:t>
            </a:r>
            <a:r>
              <a:rPr lang="en-US" i="1" smtClean="0"/>
              <a:t>land and food</a:t>
            </a:r>
            <a:r>
              <a:rPr lang="en-US" smtClean="0"/>
              <a:t> as well as </a:t>
            </a:r>
            <a:r>
              <a:rPr lang="en-US" i="1" smtClean="0"/>
              <a:t>agriculture and rural development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</p:txBody>
      </p:sp>
      <p:pic>
        <p:nvPicPr>
          <p:cNvPr id="29700" name="Picture 5" descr="http://topnews.in/files/US-Department-of-Agricul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733800"/>
            <a:ext cx="238601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http://files.cfra.org/images/Tom-Vils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0"/>
            <a:ext cx="18748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210175" y="6172200"/>
            <a:ext cx="393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Agriculture Tom Vilsack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Commerce 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United States Secretary of Commerce</a:t>
            </a:r>
            <a:r>
              <a:rPr lang="en-US" smtClean="0"/>
              <a:t> is the head of the </a:t>
            </a:r>
            <a:r>
              <a:rPr lang="en-US" b="1" smtClean="0">
                <a:hlinkClick r:id="rId2"/>
              </a:rPr>
              <a:t>United States Department of Commerce</a:t>
            </a:r>
            <a:r>
              <a:rPr lang="en-US" smtClean="0"/>
              <a:t> concerned with </a:t>
            </a:r>
            <a:r>
              <a:rPr lang="en-US" i="1" smtClean="0"/>
              <a:t>business</a:t>
            </a:r>
            <a:r>
              <a:rPr lang="en-US" smtClean="0"/>
              <a:t> and </a:t>
            </a:r>
            <a:r>
              <a:rPr lang="en-US" i="1" smtClean="0"/>
              <a:t>industry.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pic>
        <p:nvPicPr>
          <p:cNvPr id="30724" name="Picture 5" descr="http://www.bfrl.nist.gov/866/CIB_W14/DOC_LOGO_1X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33800"/>
            <a:ext cx="21336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http://0.tqn.com/d/uspolitics/1/0/b/P/Gary_Lock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657600"/>
            <a:ext cx="15986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5029200" y="5943600"/>
            <a:ext cx="382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Agriculture Gary Locke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Labor 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United States Secretary of Labor</a:t>
            </a:r>
            <a:r>
              <a:rPr lang="en-US" smtClean="0"/>
              <a:t> is the head of the </a:t>
            </a:r>
            <a:r>
              <a:rPr lang="en-US" b="1" smtClean="0">
                <a:hlinkClick r:id="rId2"/>
              </a:rPr>
              <a:t>United States Department of Labor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</p:txBody>
      </p:sp>
      <p:pic>
        <p:nvPicPr>
          <p:cNvPr id="31748" name="Picture 5" descr="http://www.wagehourblog.com/uploads/image/600px-US-DeptOfLabor-Seal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25749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https://www.visionpayroll.com/kb/wp-content/uploads/2010/07/Secretary-of-Labor-Hilda-Sol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76600"/>
            <a:ext cx="16065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5105400" y="5791200"/>
            <a:ext cx="323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Labor Hilda Solis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Housing and Urban Development </a:t>
            </a:r>
          </a:p>
          <a:p>
            <a:pPr lvl="1" eaLnBrk="1" hangingPunct="1"/>
            <a:r>
              <a:rPr lang="en-US" sz="2000" smtClean="0"/>
              <a:t>The </a:t>
            </a:r>
            <a:r>
              <a:rPr lang="en-US" sz="2000" b="1" smtClean="0"/>
              <a:t>United States Secretary of Housing and Urban Development</a:t>
            </a:r>
            <a:r>
              <a:rPr lang="en-US" sz="2000" smtClean="0"/>
              <a:t> is the head of the </a:t>
            </a:r>
            <a:r>
              <a:rPr lang="en-US" sz="2000" b="1" smtClean="0">
                <a:hlinkClick r:id="rId2"/>
              </a:rPr>
              <a:t>United States Department of Housing and Urban Development</a:t>
            </a:r>
            <a:r>
              <a:rPr lang="en-US" sz="2000" smtClean="0"/>
              <a:t>, concerned with </a:t>
            </a:r>
            <a:r>
              <a:rPr lang="en-US" sz="2000" i="1" smtClean="0"/>
              <a:t>urban housing matters</a:t>
            </a:r>
            <a:r>
              <a:rPr lang="en-US" i="1" smtClean="0"/>
              <a:t>.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pic>
        <p:nvPicPr>
          <p:cNvPr id="32772" name="Picture 5" descr="http://portal.hud.gov/portal/page/portal/HUD/about/principal_staff/secretary_donovan/Shaun%20Donov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86200"/>
            <a:ext cx="1600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2098675" y="6096000"/>
            <a:ext cx="704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Secretary of Housing and Urban Development Shaun Donovan</a:t>
            </a:r>
          </a:p>
        </p:txBody>
      </p:sp>
      <p:pic>
        <p:nvPicPr>
          <p:cNvPr id="32774" name="Picture 7" descr="http://www.tehamacountycaa.org/Portals/0/Housing%20Assistance/Housing%20and%20Urban%20Development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86200"/>
            <a:ext cx="19415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President’s Roles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Chief executive</a:t>
            </a:r>
          </a:p>
          <a:p>
            <a:pPr lvl="1" eaLnBrk="1" hangingPunct="1"/>
            <a:r>
              <a:rPr lang="en-US" smtClean="0"/>
              <a:t>The President has “executive power”</a:t>
            </a:r>
          </a:p>
          <a:p>
            <a:pPr lvl="2" eaLnBrk="1" hangingPunct="1"/>
            <a:r>
              <a:rPr lang="en-US" smtClean="0"/>
              <a:t>Very broad power both in both domestic and foreign affairs</a:t>
            </a:r>
          </a:p>
          <a:p>
            <a:pPr eaLnBrk="1" hangingPunct="1"/>
            <a:endParaRPr lang="en-US" smtClean="0"/>
          </a:p>
        </p:txBody>
      </p:sp>
      <p:pic>
        <p:nvPicPr>
          <p:cNvPr id="5124" name="Picture 2" descr="http://www.independent.co.uk/multimedia/archive/00392/cartoon130610_39236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0"/>
            <a:ext cx="6076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Transportation 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United States Secretary of Transportation</a:t>
            </a:r>
            <a:r>
              <a:rPr lang="en-US" smtClean="0"/>
              <a:t> is the head of the </a:t>
            </a:r>
            <a:r>
              <a:rPr lang="en-US" b="1" smtClean="0">
                <a:hlinkClick r:id="rId2"/>
              </a:rPr>
              <a:t>United States Department of Transportation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</p:txBody>
      </p:sp>
      <p:pic>
        <p:nvPicPr>
          <p:cNvPr id="33796" name="Picture 5" descr="http://en.academic.ru/pictures/enwiki/85/US-DeptOfTransportation-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05200"/>
            <a:ext cx="20415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http://officialcabinetposts.com/images/US-Secretary-Of-Transport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95600"/>
            <a:ext cx="13081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4765675" y="6019800"/>
            <a:ext cx="437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Transportation Ray LaHood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Energy 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United States Secretary of Energy</a:t>
            </a:r>
            <a:r>
              <a:rPr lang="en-US" smtClean="0"/>
              <a:t>, the head of the </a:t>
            </a:r>
            <a:r>
              <a:rPr lang="en-US" b="1" smtClean="0">
                <a:hlinkClick r:id="rId2"/>
              </a:rPr>
              <a:t>United States Department of Energy</a:t>
            </a:r>
            <a:r>
              <a:rPr lang="en-US" smtClean="0"/>
              <a:t>, is concerned with </a:t>
            </a:r>
            <a:r>
              <a:rPr lang="en-US" i="1" smtClean="0"/>
              <a:t>energy production and regulation</a:t>
            </a:r>
            <a:endParaRPr lang="en-US" smtClean="0"/>
          </a:p>
        </p:txBody>
      </p:sp>
      <p:pic>
        <p:nvPicPr>
          <p:cNvPr id="34820" name="Picture 5" descr="http://www.treehugger.com/20090209-stephen-c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81400"/>
            <a:ext cx="1676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4876800" y="5791200"/>
            <a:ext cx="349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Energy Steven Chu</a:t>
            </a:r>
          </a:p>
        </p:txBody>
      </p:sp>
      <p:pic>
        <p:nvPicPr>
          <p:cNvPr id="34822" name="Picture 7" descr="http://www.facingthefuture.org/Portals/0/Resources/Climate%20Change%20and%20Energy/Department%20of%20Ener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18891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Health and Human Services 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United States Secretary of Health and Human Services</a:t>
            </a:r>
            <a:r>
              <a:rPr lang="en-US" smtClean="0"/>
              <a:t> is the head of the </a:t>
            </a:r>
            <a:r>
              <a:rPr lang="en-US" b="1" smtClean="0">
                <a:hlinkClick r:id="rId2"/>
              </a:rPr>
              <a:t>United States Department of Health and Human Services</a:t>
            </a:r>
            <a:r>
              <a:rPr lang="en-US" smtClean="0"/>
              <a:t>, concerned with </a:t>
            </a:r>
            <a:r>
              <a:rPr lang="en-US" i="1" smtClean="0"/>
              <a:t>health matters.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pic>
        <p:nvPicPr>
          <p:cNvPr id="35844" name="Picture 5" descr="https://wiki.luc.edu/download/attachments/720918/DHHS_Seal.jpg?version=1&amp;modificationDate=1206049447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14800"/>
            <a:ext cx="21209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http://idfpolicymatters.org/wp-content/uploads/2010/05/Secretary-Kathleen-Sebelius-U.S.-Department-of-Health-Human-Services-by-HHSg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17653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790825" y="6324600"/>
            <a:ext cx="635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Health and Human Services Kathleen Sebelius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Education 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United States Secretary of Education</a:t>
            </a:r>
            <a:r>
              <a:rPr lang="en-US" smtClean="0"/>
              <a:t> is the head of the </a:t>
            </a:r>
            <a:r>
              <a:rPr lang="en-US" b="1" smtClean="0">
                <a:hlinkClick r:id="rId2"/>
              </a:rPr>
              <a:t>Department of Education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</p:txBody>
      </p:sp>
      <p:pic>
        <p:nvPicPr>
          <p:cNvPr id="36868" name="Picture 5" descr="http://www.edequality.org/page/-/US%20Department%20of%20Edu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Photo of Secretary Arne Dunca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276600"/>
            <a:ext cx="1981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4953000" y="5791200"/>
            <a:ext cx="3916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Education Arne Duncan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Veterans Affairs 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United States Secretary of Veterans Affairs</a:t>
            </a:r>
            <a:r>
              <a:rPr lang="en-US" smtClean="0"/>
              <a:t> is the head of the </a:t>
            </a:r>
            <a:r>
              <a:rPr lang="en-US" b="1" smtClean="0">
                <a:hlinkClick r:id="rId2"/>
              </a:rPr>
              <a:t>United States Department of Veterans Affairs</a:t>
            </a:r>
            <a:r>
              <a:rPr lang="en-US" smtClean="0"/>
              <a:t>, the department concerned with </a:t>
            </a:r>
            <a:r>
              <a:rPr lang="en-US" i="1" smtClean="0"/>
              <a:t>veterans' benefits and related matters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</p:txBody>
      </p:sp>
      <p:pic>
        <p:nvPicPr>
          <p:cNvPr id="37892" name="Picture 5" descr="Secretary Eric K. Shinse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19605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http://www.blackanthem.com/artman2/uploads/1/US-DeptOfVeteransAffairs-S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57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4343400" y="6019800"/>
            <a:ext cx="4502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Veterans Affairs Eric Shinseki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United States Cabinet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Secretary of Homeland Security </a:t>
            </a:r>
          </a:p>
          <a:p>
            <a:pPr lvl="1" eaLnBrk="1" hangingPunct="1"/>
            <a:r>
              <a:rPr lang="en-US" b="1" smtClean="0"/>
              <a:t>The United States Secretary of Homeland Security is the head of the </a:t>
            </a:r>
            <a:r>
              <a:rPr lang="en-US" b="1" smtClean="0">
                <a:hlinkClick r:id="rId2"/>
              </a:rPr>
              <a:t>United States Department of Homeland Security</a:t>
            </a:r>
            <a:r>
              <a:rPr lang="en-US" b="1" smtClean="0"/>
              <a:t>, the body concerned with protecting the American homeland and the safety of American citizens. </a:t>
            </a:r>
          </a:p>
          <a:p>
            <a:pPr eaLnBrk="1" hangingPunct="1"/>
            <a:endParaRPr lang="en-US" smtClean="0"/>
          </a:p>
        </p:txBody>
      </p:sp>
      <p:pic>
        <p:nvPicPr>
          <p:cNvPr id="38916" name="Picture 5" descr="http://www.roguegovernment.com/images/4055/d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14800"/>
            <a:ext cx="19780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http://www.armybase.us/wp-content/uploads/2009/07/Department-of-Homeland-Security-Janet-Napolit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733800"/>
            <a:ext cx="20605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95713" y="6248400"/>
            <a:ext cx="534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Secretary of Homeland Security Janet Napolitano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President’s Roles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Chief Diplomat</a:t>
            </a:r>
          </a:p>
          <a:p>
            <a:pPr lvl="1" eaLnBrk="1" hangingPunct="1"/>
            <a:r>
              <a:rPr lang="en-US" smtClean="0"/>
              <a:t>The President designs the foreign policy for our country</a:t>
            </a:r>
          </a:p>
          <a:p>
            <a:pPr lvl="1" eaLnBrk="1" hangingPunct="1"/>
            <a:r>
              <a:rPr lang="en-US" smtClean="0"/>
              <a:t>Spokesman for the country</a:t>
            </a:r>
          </a:p>
          <a:p>
            <a:pPr eaLnBrk="1" hangingPunct="1"/>
            <a:endParaRPr lang="en-US" smtClean="0"/>
          </a:p>
        </p:txBody>
      </p:sp>
      <p:pic>
        <p:nvPicPr>
          <p:cNvPr id="7172" name="Picture 2" descr="http://bigboydigest.files.wordpress.com/2009/11/obama-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38525"/>
            <a:ext cx="3038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President’s Roles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Commander – in – Chief</a:t>
            </a:r>
          </a:p>
          <a:p>
            <a:pPr lvl="1" eaLnBrk="1" hangingPunct="1"/>
            <a:r>
              <a:rPr lang="en-US" smtClean="0"/>
              <a:t>Controls the nations military forces</a:t>
            </a:r>
          </a:p>
          <a:p>
            <a:pPr eaLnBrk="1" hangingPunct="1"/>
            <a:endParaRPr lang="en-US" smtClean="0"/>
          </a:p>
        </p:txBody>
      </p:sp>
      <p:pic>
        <p:nvPicPr>
          <p:cNvPr id="8196" name="Picture 2" descr="http://2.bp.blogspot.com/_NPeIdlHaoaQ/SeKymru7JEI/AAAAAAAAEVU/0av4CwEfCIs/s400/commander+in+ch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President’s Roles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Legislative Leader</a:t>
            </a:r>
            <a:endParaRPr lang="en-US" dirty="0" smtClean="0"/>
          </a:p>
          <a:p>
            <a:pPr lvl="1" eaLnBrk="1" hangingPunct="1"/>
            <a:r>
              <a:rPr lang="en-US" dirty="0" smtClean="0"/>
              <a:t>Main architect for the country’s public policy</a:t>
            </a:r>
          </a:p>
          <a:p>
            <a:pPr lvl="1" eaLnBrk="1" hangingPunct="1"/>
            <a:r>
              <a:rPr lang="en-US" dirty="0" smtClean="0"/>
              <a:t>Shape the congressional agenda</a:t>
            </a:r>
          </a:p>
          <a:p>
            <a:pPr lvl="1" eaLnBrk="1" hangingPunct="1"/>
            <a:r>
              <a:rPr lang="en-US" dirty="0" smtClean="0"/>
              <a:t>The President initiates, suggests, requests, insists, and demands that Congress enact much of its major legislation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220" name="Picture 2" descr="http://twistedsifter.com/wp-content/uploads/2010/03/obama-signing-health-care-bill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22763"/>
            <a:ext cx="45910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President’s Roles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Party Leader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President is the acknowledged leader of his political party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44" name="Picture 2" descr="http://www.iop.harvard.edu/var/plain_site/storage/images/multimedia-center/all-slideshows/2008-democratic-national-convention/2008-democratic-national-convention/129473-1-eng-US/2008-Democratic-National-Convention_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76600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President’s Roles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Judicial Leader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president will appoint Federal Court Judges, grant pardons and reprieves.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8676" name="Picture 4" descr="http://media3.washingtonpost.com/wp-srv/photo/gallery/101020/GAL-10Oct20-6122/media/PHO-10Oct20-261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4714875" cy="3448051"/>
          </a:xfrm>
          <a:prstGeom prst="rect">
            <a:avLst/>
          </a:prstGeom>
          <a:noFill/>
        </p:spPr>
      </p:pic>
      <p:sp>
        <p:nvSpPr>
          <p:cNvPr id="28678" name="AutoShape 6" descr="data:image/jpeg;base64,/9j/4AAQSkZJRgABAQAAAQABAAD/2wCEAAkGBhQSEBUUExQUFRUUGBYVGBcXFBQYFBcXGBcXFxUYFBQXHCYfFxwjHBcUHy8gJCcpLCwsFR4xNTAqNSYrLCkBCQoKDgwOGg8PGiwkHCQsLCwsKSksKSksKSwsLCksLCwsLCwsLCksLCksLCwsLCwpLCwpLCwsLCksLCwsLCwsLP/AABEIAMgA+wMBIgACEQEDEQH/xAAcAAAABwEBAAAAAAAAAAAAAAAAAQIDBAUGBwj/xABLEAABAwEFAwcGCggFBAMAAAABAAIRAwQFEiExBkFRBxMiYXGBkTKSobHB0hQ1QlJUcnOy0fAXIyVidIKisxUzQ8LhNEST8RYk0//EABkBAAMBAQEAAAAAAAAAAAAAAAABAgMEBf/EACMRAQEBAQACAgICAwEAAAAAAAABEQIhMQMSQVETYSIygXH/2gAMAwEAAhEDEQA/AKy/+U68KVrr0214ayrVY0c1Rya17mjMs4AKudyrXkf+5P8A4qH/AOag7fvZ/iFowNLf1tSZ+U7G7E4A6DFKovgzxTFXCebLiwO3YwA4tnjBBWczGuNQ7lSvL6U7/wAdH3ETuVK8vpT/ADKPuLIygSnkDWfpSvL6U/zKXuIfpRvL6W/zaXuLJShKMhNcOVK8vpT/ADKXuJP6Uby+l1PNpe4snKCMga0cqN5fS3+bS9xA8qN5fS3+bS9xZKU62zuLcUHDpO5GQ2o/SleX0p/m0vcQ/SleX0p/mUvcWZdTbGufBNEI8DGr/SneX0p/mUfcS2cqd477U/q6FH3Fj5S3VCYkkgZDqEkwOGZPijA1g5Uby+lO8yl7iQ/lRvL6W/ubS9eBZ1whs5abte9RUQWY11PlSvHfa3+ZS9xF+lK8p/6t/mUvcWSBSy/pSI7kYGrPKleX0p/mUvcRjlRvGJ+Fv7MFL3FmTTxguHlCS7IAADSEmy1AMWUmMspHXKDxpzyqXl9Kd5lL3EX6U7y+lO8yj7iyrykSgmt/SleX0p3mUvcSm8qV5fSneZR9xZFAlAa0cqN5H/uneZR9xF+lG8vpT/Mpe4sm0JyM+EceKYac8qF5fS3+bS9xKHKjeP0p/V0KXuLJlBpRgas8p15fS6nm0vcRDlNvL6ZUH8tP3FmXvOmX/H53JEehIY1f6S7yOlrq+FM9ujF37Zu1OqWKzPe4ue+jSc5x1c51Npce8kleWWSMx2dvEL0/skf2fZP4eh/aalSrzttXUw3jazEn4RXyPkkc4+QR4KmNUkROUzG6YiY7la7Y/GNr/iK/91yp4TMCgCilCUwOEClUyM54ZdqQgDJSzmB1ZJtKB4nQGO1AOWVkvbIkTpMelb0XY99MlrZaA0BoEBokaRrlPisNdn+a0DeR616IuGztbQbkJjgsPkvlt8fia41eVwOaC/AQDIAjSI3KgtFiqNGbHAcSDC9BWwAmCBE8Fj9rWiCCW5ZRI7lE+Sxr/HOnIHBAFSbUwte4RqPQfyFFXTLrlsylvfMdSIkR1ogjcEyEG/n/AJSnkSIyyE9u+EqnWgEHMQQOomM/Ql0KIJGbZPE5d6Rk060dYOolIbv10TlqoYHFsgxvBkZpknNAAoISgmQ5RSjxIkAY0QDkRQaUAZRISggFBAIwBh1z4R7VKoXfLZc9rSSAGnUzvPAdaWmftVdvNtpAAxDpGuI+VMZRED+Vej9kPi6yfw9D+01ebWXO93kCS3y25Ag9XEHd3r0jsj8X2Scv/r0P7bVJdPOu2Xxja/4iv/ccqiVb7Z/GNr/iK39xyplZAgiKCAUBkiQQKACCCCA0Wx9yC088Af1tNralPpQCGk4wRGc9EDhK7fUc8UBzUB0AZ6DrJ4DvXBdkb2FmtlKq4wwOwv8AqO6LvAGf5V3mjeLHYjTeyoJGbXBw6QkZjtBXL8uzp0/HdmKa7bPaHucaz5AkAtORMZRLR6lmDdfPUnYnfrWOwvJDTIGgIImDkZW0stpc4OqQGtBhoM5geU7XUxAWCtdZ4tTn4mg1D5AMkt6xx3rJ1Rmb8sQbjj5LQPSIWdWl2jpObiaBiJnFxGF3/pZpdfxf6uL5v9hygSiQWjEbSgiRygztauHAANDY4antTKCCAMI0lTbns4fXptOhcJ7EXwJ5Wli2PqPa0uIGPMN+UB+983LdqnLRsoGzDiSPBdDu/ZuKXQOWeuczn3LO3ncdamSWOGumER/wub+SuicRgatAAmSm3M0VveNhMicnfKBEZ9RGoKg1bLlI8D+c1tOtZ3lDRwjqM0SZVsxkIygkoCVZbY9jpY6DkMt465XprZSqXWCyudqaFEntNNsry+GQY4L07sb8XWT+Hof22qaVeeNtPjG1/wARW/uOVKrnbX4ytf8AEVv7jlSqgCCCCACCCEIAJTWEkACSdANT2DetXsHsG68HOc5xp0aZAc4CXOcc8LJy0zJOkjIyuz3LsrZrI0CjSa0gRjImoe2ocz6lN6w3GLn5MbbXgmmKLTvqnCfMALvEBdG2a2LbdrD+sdUqViGmBhpjC1z5DJ3Bp6Rz7FtgFDrCbTQB4Vj/AEBv+4rPr/KYrm5dUlS72vaeiCfrEZagHqmVl7xuxtN+I4GZEuwjN2W89sLaXpYXtxNY3ra7MiOBjf1KmsuxlSq4OruOEbiM3fy7m9pk8ANeec3cdv8AJJNtYyrZjLHO8qpieeoOIj2nvTlbk8bVGOTTJzyHpIW4r7NNFbG6XQAAIho36b1MbR3fkDrW256ct/y81yK8OTa0MzYWVB5rvA5elZm12J9J2GoxzHcHAjw4r0T8E6lCt1y06rS17GuB3EAhVO7+UXl58QhbnajYdlF2KlABmGEk+afxWPdUaCRhGXatJ1vosR4RBSnPZhmBKjEqiBXOxtl5232dkkTUbMcBLj6AVTK72LvFtC3UajgXAOwwNemCwEcYxSl16p8+49Bcy1rYAjqCz98FrQSdVLtN+FtY03MyjJwmZ3yIy/43KhvZhc6TouG9Oznm/lib8e6rULGN7xvCz9qu2o1waRqJ7vz6lq22dtOq5xcBAJAMySZGR3BZq21HY5JPAceK246/SO+cVVaiQYTcqVaM3FRCF0RzdAjlABLLd8/imQm6r09sZ8XWT+Ho/wBtq8wt1C9PbFj9m2T7Cj9xqVKvPG2x/aVr/iK333KkV3tv8ZWv+IrffKpE4ARoBBAGGoNd+CMHLfPsSXaIN6D5PbtFnu+ztjpPaarvrVIcP6S0dy0sqru+pFGzncWUx40xHsVmVhp4NM0459vENd6cM+xOyoLQTa25wAx89c4Rl3pz2FftvepoWZ9QvDBOFu5xMCAHbphxyg5CCnNhrVWqWQOraSObJnGWQCC4k565HXLNZnlUc94az/TzA+sNZ9Hgr/k3qO/w2mHGSwuYD1NMN9EBE91XUziLW1HpI2MyTbzL0685QNTl/wA92qgyW1cu8x+fFIJkwma1XKBoNEVnqy/un0KTxldsaJJLvmkeB/IXN9p7nwBtYCA8lrh16g9+fgur3q3nHOEZCSTu0WMvMtq0zSdofEHcQq46w7zsc7CATtqsxpvLTu9I3FMrpYDWl5PrJSfbWurOa1tIGrDiBic2MI8SHdjSs0jbqlZsw5cr0XZLdTfiIkwfKgwTG471nr1tOJx0y4ZJ+7LXUtFmpPBc0OYxziS0gmOnAwiM5UG9CMwOJXndXzj0+eYxt+2R1R4DPK3KgrViMnCC2Qe3Rai8bNi7AqMbN13NNRrDg1k5T1jiuj474Z/LM8xTucmnDNP1acFMuadV0xxdEpbRKQEaaSgvT2xJm7bJ9hS+4F5hYvTuw3xZZPsKX3AlSrz3tuP2lbPt6v3yqOFe7cj9p2v7er98qkhMEhBGQiQCj17skQCNjMRAyz4kAd5OiuLmu4fCaZxAsYaVR5IIA6TC5p7zhnRK2Q3crDLLPRY7yqbKQd9ZrWz6QrmVUmwtiQ4nFnM6yp9mqyOxc8aX0fBVeK8Wpo4gju19gU+Vnr2vZlntLalQw0Nd6YA9JCue0m9qbK2oMJ8mqOcY7rgEx15h3WHHgU9sVSNKwlrtRUqetOCgKgdZXGC39ZQf+5PRI4lhOEje0gbyl3fibQa1wAdiqYgDInnHDI7xlkp9eV74+qXSTFqtmcDU9Ef7j6h4pVWphblroOs7kzZGMp5vDnuAiPk8SSdSSc1IN1cgexRrPav1sfuO9iK/77LmwGhgBmRr2dizFhvmLSwOObw5onicx6lN/ppzN9tFeDQ2k4N1gk9ZWMo3cTJPetq4ZcZVIGw7mmjMmT1dqJQxO111BrGvHlCZ+qdPA+tZSF0q8bJNfC/yYw56Q4FpJ8Vhb+uk2a01KJOLAYDho5pAcxw7WkHvXR8d/DDuflAARyiRhaIa67OUOrRszaGBpDBDXYiDhnQiDx1WkuSo62URUYx0lxYW6y4QeiY6QzHYueXRdVS01mUaLcT3mANBpJJJ0AAJnqXoHYu4G2azU6WTnUg5rngRL3OxVMM5kTAneGhYfJ8XN9e3T8fzdc/+K67NiwAHVoJ+bq0dvzj6O1W9a6w5uGMvUrot3JmsYCfPM58Rn38l6u1y7b3k9ZzBr0J5ykC5zY/zGzJy3Fok9YBHBctNfo9cQdIiQRG/j4r0NbK7g6RkOC41t5cAoVzUpiKVUyANGP8AlN7N46jG5aSM9ZcBGCkpTW56wrIoa5L05sJ8WWT7Cl90LzE3VendgviuyfYU/uhTRXANu2Redr0P6+p94rPq/wBu/jO2fb1PvFULmpwxho/O/sROGeSAKWyoRpvQCrLUwODuBnQH+l2RT+J9d7WwC97gMUdIueYkntcoxdO5bzkvuNtdzqhcWuolsAEgPJJe01dQQ0tEARmBOim/s3UazxRpZyQwDTUwIy7VDuS8HvLucAadQBn0eBO8z603eD3NBFQS2ddB46LPW3aRlCq2o1wcGuDXBrgei6JOWsCD3Lnt8tpPDeMqyVguU5kmk06PJafDEPSAt3TrBwkLHcpNnxU6LuFVon6wcBKpPPtG2Vvp9ek2iTFqsvSpuOj2jceILcj2rW16/SzyMDLhxC5xctJ5tdnLDDw/C/6ky6ewYvyFsr5t+CSM3OIYwcXHTuGp6gVNrS85U1r8T53NkDt3n2eKbtTkLJSLWATMCJ49arrxtkEqdLFZfNq6JhY63V4e2oMzTIcO4yrq97TkZ1VbYbqdWPBu93sHEojTG6u+8A9oIMggEHtTlkpNZicdTJKzN03lRbWdQBwtotBBJ1jyh2gkePUrRlsc8nDLWje8Okji2m0F5HXACn0Vmqq01qlV5fhwg6Tw3LP7T7NVTTNpaJYzCx/VJIaeyYHVIWuttbAAXVYaW4geayMagBxmRlkeKi2fa4Gz1KBJqMfTrBwdTa1obzT3EiMwZDY3LTm5dR1NjmODrRpDetOU2FzgAJJIAHEnIBdTmde5FtncNN9rcOk8mlT6mgjnHDtdDf5DxXUm04035lV+zl0izWWjRH+kxrT1u1ee9xd4qwrVMLSVmoHZBQbXaGt1KVXquAgZuOvAKtfZQ3pvMlMYq71q5ysrtRd/wizuaNR0m9ozHjp3rSW2rMzvVGX7uuE9GOQFHKtb5sAbaXs0ky3h0hMeJhVnMGYjMKiE1endgfiux/YU/uheZqdPivTOwPxXY/sKf3QppV5/29H7Utf29T7xVC3VX233xpbPt6nrVAqAE5+lGHJKMIMqV2Xkru5tOw84BL6znF08GEsaOwQ4/wAy4y0LuXJtH+G0YMxzgPbzjyR6VPRrq112uBaTA3iPWuQ7X0qba7nUYaOrySd/R0zXQb8iXS4gE5rnW0dNpIZSlznkAAak9Sz/AC058TXSNiLz52w0nzmAabvrMMD+nCe9PbQWL4TZXMORmWnrGbSs9sNddosbKjKreg/C9uHOHQQ6Y0yw+C0gvak4Foe0u+aXAH0qOvFORU7NWCa3wnT9WQW8KhOF3qeEuwvFasa7jFKnLKU6OOj6n+0dQPFRrZagS+zUpl7sdctOgIDebYRkCQBiI0k7zlY2exZDHAAyaweS0DTJRrT+6fr28v8AIENG8qltFSSY7SdysbfaG6TAVJa2uqy1nRYNTvPYkcVFUNqVelJG5rfKd+CsL2t3wWhicAKjgW0qQ0ZxceJ4lTWCjZKZcOk4DtJ6lmzcte2Vg6pkXmAPmt7NwAzKqT9lb+liNnKVWvZXWZxaxtPHVqNcQ9z5GQO52s8Aty9mFog4BoMge4k7+1MNpMs9Okym0YGdE5Zn949c596cttplkSMJ3Jo9qy9bsNZuF5xDdkBB4gBZzaWlRoXcRSjnS7ma0+XiMnfnBAMRl3qVem0dRhc1gAw5SfwXPLxtzqjjLiZJcSTq47/Z4p887R1ciBC3PJXss602ttUj9VZ3NeSdHPGdNg7xiPUOsLHULOXuDWglziGgDUkmAB2lekNj7jbZLOyi3/THTd8+q4A1Hd2QHUI3LotYYvmNgKNXdLo3DPv3ZfnRSHugSotHIFx1cZ7t3561BwRpAAkz3k+pZ29rwBOsAaAalWF6Pc4dJ2FvAKgJExTEn5xTVIYc1zszDRuk5qsrtwvcOHtC0ZsopML35u6/Ysha7WXvcG6uMDt/AIP2x+1P/UNcN4wg/VMSPFV17DDWI3CPUrzaOzza7PRboInvdn6AqG9a2KvUcNMRjuyCaKiDVem+T/4rsf2NP1LzLizC9Ncn3xVY/sWepFTXn/b8ftS2fb1PWqCFqNvKQ/xS1/bP9ap6bG75HYB7U9VIg4Bx9CHN9pU4sHH0JbMG/EeyPalp4sNjbgZa6+B4e1jWlxI7QA2TpM+hdKvWzmlRp0rPTLWucGNa2cImTJA7HEnvWR2BtlNtV7NDUDcMnM4ZJbHHOR2LXXlWqmoBTZUfA8oENY06jC4xnxGax7t10cSZrJbR3iKGJoeXCYAMyDvjqUPYWq0Wk1qgLjBAyyaTqSd2WXeryzbP1hXqVX1BLh06Y6Rgatx7pImAnBsvZqjHtLCcQxN6bssvkScuzRVz6R3dq/tG21kpZFwe/cyk3G494yHeVNsWGvTFR9Lm3HQZYgN0nf4Lnt33b8GeMgQ+CyoAAc4ADu+AR1ytrQtxqBpaTmBuPtU2jP0Xa7CKT8bGTiHSIw4539GACDlp4JDX0ahh1SpPzcmdujQfSnHYh5TmjtknwVNeVrqNY6KY34Xw7FHXTwlxyUf8VPP5XYuuy72A/Wc8+spNtuCiKbqnNgNAJPTcMuoSub2y9bYZLXOwjXCwgj6wcMQHXonLBQtVcEiqHNHlFwflviDqrvopLvtaf4ZTqVAylzjnE5Q8jrz3QOK2dguptmpwCS93lOJJPYJ0Cx9gcbOcQe7FxGU9WHQjtyVtR2qFSWPgPHDR0ax18R+RMsV1x1FpaqoIM6KqrXmxohzshp1Kqva/46LVlrwt73SACSeAlPNTmC2nvsPqu5qcJgTv0zWeBU4XVUd/p1CSYH6t+Z4DLVW9Hk6t7xLbNUj94safNcQV0cySMOrb5TuSm7jVvFhieZa6r1YhDWT2OcD/ACrvlIBjQDu9J3nvMrH8nWwRu5tR9R7X1aoaDhBwsaJJaCfKkkZwPJC1NrdKmiefB6t0st2/sTVqrYRAEncEBVwt0k7goFppVXavwzuaM/OKDxEtFic8zUcAOEpplopsyYMR9CcfdjdXuJ7SSmLVbKdJhIiBOaZqDau9SIadYkxuHDvWbsNocAXGC46AaD6zt/YE1abW60VXHIydJjsHcpXwZwEuhjWiePgN6nV5kUHPzaqtU6UKbo+sei3vlzisuXK8qWn9RUOnP1CevC0yPST4KrwAnJVKzzTTF6b5O/iqyfYs9S8zObBXpnk5+KrJ9i1FRXDdvB+07X9s72KhLTxWj26H7StX2rvYqaiyXAceJDR3k5BJpEXD2qXd111K7wykxz3HcNw4k6AdZWgfseCwOFWzNP71sokeAC3Gwt3CjQgc24u6bnsOJrtzAHbwAPElLTqFszyfMsxFWqQ+rBEDyGyIMb3HdPoV1eNRwE/Jjd7TuUm2W7NwHySG95ifRPgqa02vE91M6FpHilaUmoRt4pvAjouGXbvB61Hu60O5wtALsJygbuB6iFIuO43WjC6r/lsxAtzl72ugGdzcj2laOpRawQ0Bo6gAEHaz7Lic+k5lWGtJJbnLmySrBlFrBGJxyzM5nrMKJfF6Ci9rXHJ4kH5MzpPFQvhhdojwPK2NoA0AlJp0G13hj3hnAxOfUqnnyotS25pWnIv7bYH2WuDTc15LThgCSDk5jm8Dl1eCh2traDWUGZOqHpHLIkS4wOAB7gqqy3i0VHVKjujSAec8zmMIM5kTmR1dacq1nFnOOE17RPNtP+nR1xO+aXRJPAAb88q348Kq9XAOIpyYMEzqYPRaVO2juUVH0q1nYGgFpdT8iBluOhGnWkXDZMVRzmOhlJpa0wCXuJ6T8987wr6w2fC2HOLjvJ39qn7fVpZ9mQtN24HkOcN8a4iN2oyXQNmNnOZ5p1Oq8iC54LQMZeDJeQd0gAfuhT7gu+mcVQtaT5AMTlqYnu8FoLPTaBkIHDd4LfieNc3ydZ4hpzSEyHEEZEE9UhTHkapphzJO7NasIdFozIIgDfuKSWz1Jqt0mgnKCHHrjd4wjoux59UEdYSwzzq2FvHsH4KBW5x5yyCOpaOic4IWSv3bFlHLnCTwB9qDjR1LA1udR/pWH2vv1r4pUR0Aek7TuCzV47V1q7oYHZ6ZmO1FZ7DVb06tPnQMzDiSBxw6FKqmlNtImKeN54ASEi2WqsWnFha0DOTPqV7TY17A5juiRkBkPBZ+/YADBvMdseUe7TtlLBapLXbXVA0FoGDIQIy4QMlGbMp60CRPGT6SAmQ8BMjZ1Xpnk5+KrJ9i1eaciV6W5OfiqyfZN9qaOnFNuvjK1fau9ioir3bw/tK1Zf6p39QVECfzqhUG2F2HY2oDYqRbphDe9vRPpBXHguwbHU8NioDi2fFxPtSOoQtWKpWb817vEnL0D0qov6183UpP3HIpXwjDbKw+eZ7x+Sq7bQnmqcCTjAAGpJBACzaOg0qgp0WAdQ9pVbfNUhzSDEAhLtFQ841nzGie3f6VCvqpknUz2h2x4tFEscBOoPWOCx9mZXFTBSa95nyWhziPBXdjtUOI4Z/irfYDaEC2Wmg+AahxMMCThGbZ35Ge4pc+blVfE8Cu7ZO21IL2tpD99wxeaySryw8nlNoPPVHVCdzeg38T4haqm6Ut5zWn1jK91j6vJlZS8Omr0SDhxgtMGYILZI70q27CYyTzz+menIBcWTOBrpGEeK1rTKTWyYeKf1lE76n5Z9myjGF/NvewOaGhsAhkCAW+Krr5uCrTp46RNZwHkBpBPZqFr2ukJSm/HzVc/L1PyyV02mvTDaZpPzzkUy1okScTnECfatHQtoa2HkNMnIncpOEEQcwVX2y52P6k5znor19vZypeTNxTTbxxEhUl53FZ2U3Oe99LrbUdPgSQVV2O7bTDTTxsZOTqrjMbiKQzA7SEeTzls6VeXdWFM17yZSa55dA9qzl6XRbKbOcZacUeUMOExxbLjPYYWbrUrRaQGsONrDBJ0e7fA4BGln6Wd431Urk5mlR1n5Th+6PaVkbU5tV+Gmzog5TmXH5zjv7NFdWq6KznFpALmgYznDQdG669m5T7u2frs/yxSHcZ9IKV2qkkRbk2dMS8R26+CuX2cNyGnEqtvG8K1GG1K1Js8GkkduQhFWsTtalR7+odEe0+BCcmC9Wqym/mqldjM5cCwbpeM+4ET3LL2t7i6o5x8noN8d353q8ZHwl5aPJbAAmJ01PH2qB8EfWrdNpwh5dUMdFoG4nTQEIT/art9GMLODWz2kSfWmWWcKfWs5qvc/FTAJJze0RnvEyO9MuGExLT1jMeKWlhr4MF6Q5OB+yrL9mPWV52Ds16L5Oviuy/Z/7inKjpxPbxv7TtX2p9QVKLO4/JV9t1RP8AiVqMZc6fUFTARvITaQ0bC/5pXZNnqOCy0G8KTPugrkAtbmmRnHESu0WEfq2/Ub6gkVYG/Xc3ag7iT6x+KtrtsYrVmOObaP63qxDyPTn/ACqt23pYXUzxLx90q+uCgaVhDneVU6X8vyB4Z/zKcXvg1RrYqzz1pq93ZQmrqfLnHrTd71c/z+f/AGpP8qVzOmSPyFS3nbjZrVSrMIxtIfHZuPaCQpV620taQDE71RtrkcM95a0nxKfM/J9Xxj0Xc9tbXoU6zM21GteO8aHrBkdyeec1keSu8Md34CZNKo9m7Jph40+s5a2M1qwLYg7ggEIQSM3LLwTp0SqlOQkM4FMaba4o6tcNaSdAJS+ZVHtXPNspAwa9RtLuJ6XoSMxdtl+Ev+E1R0Z/UsOgA0qOG8nd47xF46rlmoloeKTRJDWgQOoDQAKo/wDlNEEy6exMEbV2p2GnRaYfXcG9gJzPrPcp1Wzss1KWAAUWb8g4NE9Ijf19az4vanWvOm8u6DKTi0/vabu0q12ttbTY6paQZAbl1kBSqVH2ft7DSOMOFR5L3lw3uzHdhiFOtdvbRs9SoCDhGUGeoekpFam2G/ugAHq4Kmv2wNq0XhsB8ZEHwQrxSLRcjH02ipJeSHuM6uO49Q0jqSbyrQJ1jIAbzuCq6V+1Q1ocKmNustDmnsdKh2y/HNdjc1pgZCT0fxJS2DKauwhtIvOpc93aZgAeCXe1pNCzYN7s3Di4mXSfBvcVXXNaDVq5Nw02y6C4kCToJ0zTO0Nqxvjv/D8e9CL7N177NTLmaA+rTaPTCglwPyY7CmwxONalkh26C9H8m/xVZfs/9zl5xK9GcmfxTZfqH77k4jpzHa7Yy3VbdaKlOz1HMfUcWuBZBbuIlypzyf3h9Fq+LPeQQQf2F+j63/RKn9HvLr1nuqoGgYDkAN3DtRoJlelHfmxlW0VKALDga9zn6eTAhuu85eKm31dFc0yGUnHKABHozQQSH2Ut0bMWljDiovB4Zfiol4bK2xxMUHnzfxQQU4r+Ss1eGwN4PdlZakDrZ735lRxyd3h9Eq/0e8iQVFe7Wz5OLgttmrPbVs72U6gGZwwHNmNHbwSPBdC+Bv4H0IIJ6VpXwR3D1JXwR3BBBGlpJsb+CL4G75vqQQRo0oWR/D1Ki2muqu51B9OmXmlUxkSMwB28UEEaWolj2WrVCKlqYXvOYpyObpjcCJ6R9HrTO1GzFoe2mKNLE1riXMlgBG7IkAjqQQRp6y9k2EtlWqTUoOp9A4TNMAOBEABrtIU2tsTbH2Yjm3h8EFpe04iDkRJymBvRIJYf2WFmue34BjoTkMsTJHVBd7UdbZu0kf8ATmepzfUSiQTH2sVto2VtsZWd5/mp+8s/b9gbxqGPgzwJzOOl76NBLDvdP0NgLdTZhbZnmdTipiePy9N3eolbk8vFxJNlfn+/S99EglidNnk3vH6K/wA+j76NvJzeH0V/nUffQQTwaSeTa8T/ANq/z6PvrtmwNiqULuoUqzSyoxrg5pgkdNxGbSRoRvQQTwW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hQSEBUUExQUFRUUGBYVGBcXFBQYFBcXGBcXFxUYFBQXHCYfFxwjHBcUHy8gJCcpLCwsFR4xNTAqNSYrLCkBCQoKDgwOGg8PGiwkHCQsLCwsKSksKSksKSwsLCksLCwsLCwsLCksLCksLCwsLCwpLCwpLCwsLCksLCwsLCwsLP/AABEIAMgA+wMBIgACEQEDEQH/xAAcAAAABwEBAAAAAAAAAAAAAAAAAQIDBAUGBwj/xABLEAABAwEFAwcGCggFBAMAAAABAAIRAwQFEiExBkFRBxMiYXGBkTKSobHB0hQ1QlJUcnOy0fAXIyVidIKisxUzQ8LhNEST8RYk0//EABkBAAMBAQEAAAAAAAAAAAAAAAABAgMEBf/EACMRAQEBAQACAgICAwEAAAAAAAABEQIhMQMSQVETYSIygXH/2gAMAwEAAhEDEQA/AKy/+U68KVrr0214ayrVY0c1Rya17mjMs4AKudyrXkf+5P8A4qH/AOag7fvZ/iFowNLf1tSZ+U7G7E4A6DFKovgzxTFXCebLiwO3YwA4tnjBBWczGuNQ7lSvL6U7/wAdH3ETuVK8vpT/ADKPuLIygSnkDWfpSvL6U/zKXuIfpRvL6W/zaXuLJShKMhNcOVK8vpT/ADKXuJP6Uby+l1PNpe4snKCMga0cqN5fS3+bS9xA8qN5fS3+bS9xZKU62zuLcUHDpO5GQ2o/SleX0p/m0vcQ/SleX0p/mUvcWZdTbGufBNEI8DGr/SneX0p/mUfcS2cqd477U/q6FH3Fj5S3VCYkkgZDqEkwOGZPijA1g5Uby+lO8yl7iQ/lRvL6W/ubS9eBZ1whs5abte9RUQWY11PlSvHfa3+ZS9xF+lK8p/6t/mUvcWSBSy/pSI7kYGrPKleX0p/mUvcRjlRvGJ+Fv7MFL3FmTTxguHlCS7IAADSEmy1AMWUmMspHXKDxpzyqXl9Kd5lL3EX6U7y+lO8yj7iyrykSgmt/SleX0p3mUvcSm8qV5fSneZR9xZFAlAa0cqN5H/uneZR9xF+lG8vpT/Mpe4sm0JyM+EceKYac8qF5fS3+bS9xKHKjeP0p/V0KXuLJlBpRgas8p15fS6nm0vcRDlNvL6ZUH8tP3FmXvOmX/H53JEehIY1f6S7yOlrq+FM9ujF37Zu1OqWKzPe4ue+jSc5x1c51Npce8kleWWSMx2dvEL0/skf2fZP4eh/aalSrzttXUw3jazEn4RXyPkkc4+QR4KmNUkROUzG6YiY7la7Y/GNr/iK/91yp4TMCgCilCUwOEClUyM54ZdqQgDJSzmB1ZJtKB4nQGO1AOWVkvbIkTpMelb0XY99MlrZaA0BoEBokaRrlPisNdn+a0DeR616IuGztbQbkJjgsPkvlt8fia41eVwOaC/AQDIAjSI3KgtFiqNGbHAcSDC9BWwAmCBE8Fj9rWiCCW5ZRI7lE+Sxr/HOnIHBAFSbUwte4RqPQfyFFXTLrlsylvfMdSIkR1ogjcEyEG/n/AJSnkSIyyE9u+EqnWgEHMQQOomM/Ql0KIJGbZPE5d6Rk060dYOolIbv10TlqoYHFsgxvBkZpknNAAoISgmQ5RSjxIkAY0QDkRQaUAZRISggFBAIwBh1z4R7VKoXfLZc9rSSAGnUzvPAdaWmftVdvNtpAAxDpGuI+VMZRED+Vej9kPi6yfw9D+01ebWXO93kCS3y25Ag9XEHd3r0jsj8X2Scv/r0P7bVJdPOu2Xxja/4iv/ccqiVb7Z/GNr/iK39xyplZAgiKCAUBkiQQKACCCCA0Wx9yC088Af1tNralPpQCGk4wRGc9EDhK7fUc8UBzUB0AZ6DrJ4DvXBdkb2FmtlKq4wwOwv8AqO6LvAGf5V3mjeLHYjTeyoJGbXBw6QkZjtBXL8uzp0/HdmKa7bPaHucaz5AkAtORMZRLR6lmDdfPUnYnfrWOwvJDTIGgIImDkZW0stpc4OqQGtBhoM5geU7XUxAWCtdZ4tTn4mg1D5AMkt6xx3rJ1Rmb8sQbjj5LQPSIWdWl2jpObiaBiJnFxGF3/pZpdfxf6uL5v9hygSiQWjEbSgiRygztauHAANDY4antTKCCAMI0lTbns4fXptOhcJ7EXwJ5Wli2PqPa0uIGPMN+UB+983LdqnLRsoGzDiSPBdDu/ZuKXQOWeuczn3LO3ncdamSWOGumER/wub+SuicRgatAAmSm3M0VveNhMicnfKBEZ9RGoKg1bLlI8D+c1tOtZ3lDRwjqM0SZVsxkIygkoCVZbY9jpY6DkMt465XprZSqXWCyudqaFEntNNsry+GQY4L07sb8XWT+Hof22qaVeeNtPjG1/wARW/uOVKrnbX4ytf8AEVv7jlSqgCCCCACCCEIAJTWEkACSdANT2DetXsHsG68HOc5xp0aZAc4CXOcc8LJy0zJOkjIyuz3LsrZrI0CjSa0gRjImoe2ocz6lN6w3GLn5MbbXgmmKLTvqnCfMALvEBdG2a2LbdrD+sdUqViGmBhpjC1z5DJ3Bp6Rz7FtgFDrCbTQB4Vj/AEBv+4rPr/KYrm5dUlS72vaeiCfrEZagHqmVl7xuxtN+I4GZEuwjN2W89sLaXpYXtxNY3ra7MiOBjf1KmsuxlSq4OruOEbiM3fy7m9pk8ANeec3cdv8AJJNtYyrZjLHO8qpieeoOIj2nvTlbk8bVGOTTJzyHpIW4r7NNFbG6XQAAIho36b1MbR3fkDrW256ct/y81yK8OTa0MzYWVB5rvA5elZm12J9J2GoxzHcHAjw4r0T8E6lCt1y06rS17GuB3EAhVO7+UXl58QhbnajYdlF2KlABmGEk+afxWPdUaCRhGXatJ1vosR4RBSnPZhmBKjEqiBXOxtl5232dkkTUbMcBLj6AVTK72LvFtC3UajgXAOwwNemCwEcYxSl16p8+49Bcy1rYAjqCz98FrQSdVLtN+FtY03MyjJwmZ3yIy/43KhvZhc6TouG9Oznm/lib8e6rULGN7xvCz9qu2o1waRqJ7vz6lq22dtOq5xcBAJAMySZGR3BZq21HY5JPAceK246/SO+cVVaiQYTcqVaM3FRCF0RzdAjlABLLd8/imQm6r09sZ8XWT+Ho/wBtq8wt1C9PbFj9m2T7Cj9xqVKvPG2x/aVr/iK333KkV3tv8ZWv+IrffKpE4ARoBBAGGoNd+CMHLfPsSXaIN6D5PbtFnu+ztjpPaarvrVIcP6S0dy0sqru+pFGzncWUx40xHsVmVhp4NM0459vENd6cM+xOyoLQTa25wAx89c4Rl3pz2FftvepoWZ9QvDBOFu5xMCAHbphxyg5CCnNhrVWqWQOraSObJnGWQCC4k565HXLNZnlUc94az/TzA+sNZ9Hgr/k3qO/w2mHGSwuYD1NMN9EBE91XUziLW1HpI2MyTbzL0685QNTl/wA92qgyW1cu8x+fFIJkwma1XKBoNEVnqy/un0KTxldsaJJLvmkeB/IXN9p7nwBtYCA8lrh16g9+fgur3q3nHOEZCSTu0WMvMtq0zSdofEHcQq46w7zsc7CATtqsxpvLTu9I3FMrpYDWl5PrJSfbWurOa1tIGrDiBic2MI8SHdjSs0jbqlZsw5cr0XZLdTfiIkwfKgwTG471nr1tOJx0y4ZJ+7LXUtFmpPBc0OYxziS0gmOnAwiM5UG9CMwOJXndXzj0+eYxt+2R1R4DPK3KgrViMnCC2Qe3Rai8bNi7AqMbN13NNRrDg1k5T1jiuj474Z/LM8xTucmnDNP1acFMuadV0xxdEpbRKQEaaSgvT2xJm7bJ9hS+4F5hYvTuw3xZZPsKX3AlSrz3tuP2lbPt6v3yqOFe7cj9p2v7er98qkhMEhBGQiQCj17skQCNjMRAyz4kAd5OiuLmu4fCaZxAsYaVR5IIA6TC5p7zhnRK2Q3crDLLPRY7yqbKQd9ZrWz6QrmVUmwtiQ4nFnM6yp9mqyOxc8aX0fBVeK8Wpo4gju19gU+Vnr2vZlntLalQw0Nd6YA9JCue0m9qbK2oMJ8mqOcY7rgEx15h3WHHgU9sVSNKwlrtRUqetOCgKgdZXGC39ZQf+5PRI4lhOEje0gbyl3fibQa1wAdiqYgDInnHDI7xlkp9eV74+qXSTFqtmcDU9Ef7j6h4pVWphblroOs7kzZGMp5vDnuAiPk8SSdSSc1IN1cgexRrPav1sfuO9iK/77LmwGhgBmRr2dizFhvmLSwOObw5onicx6lN/ppzN9tFeDQ2k4N1gk9ZWMo3cTJPetq4ZcZVIGw7mmjMmT1dqJQxO111BrGvHlCZ+qdPA+tZSF0q8bJNfC/yYw56Q4FpJ8Vhb+uk2a01KJOLAYDho5pAcxw7WkHvXR8d/DDuflAARyiRhaIa67OUOrRszaGBpDBDXYiDhnQiDx1WkuSo62URUYx0lxYW6y4QeiY6QzHYueXRdVS01mUaLcT3mANBpJJJ0AAJnqXoHYu4G2azU6WTnUg5rngRL3OxVMM5kTAneGhYfJ8XN9e3T8fzdc/+K67NiwAHVoJ+bq0dvzj6O1W9a6w5uGMvUrot3JmsYCfPM58Rn38l6u1y7b3k9ZzBr0J5ykC5zY/zGzJy3Fok9YBHBctNfo9cQdIiQRG/j4r0NbK7g6RkOC41t5cAoVzUpiKVUyANGP8AlN7N46jG5aSM9ZcBGCkpTW56wrIoa5L05sJ8WWT7Cl90LzE3VendgviuyfYU/uhTRXANu2Redr0P6+p94rPq/wBu/jO2fb1PvFULmpwxho/O/sROGeSAKWyoRpvQCrLUwODuBnQH+l2RT+J9d7WwC97gMUdIueYkntcoxdO5bzkvuNtdzqhcWuolsAEgPJJe01dQQ0tEARmBOim/s3UazxRpZyQwDTUwIy7VDuS8HvLucAadQBn0eBO8z603eD3NBFQS2ddB46LPW3aRlCq2o1wcGuDXBrgei6JOWsCD3Lnt8tpPDeMqyVguU5kmk06PJafDEPSAt3TrBwkLHcpNnxU6LuFVon6wcBKpPPtG2Vvp9ek2iTFqsvSpuOj2jceILcj2rW16/SzyMDLhxC5xctJ5tdnLDDw/C/6ky6ewYvyFsr5t+CSM3OIYwcXHTuGp6gVNrS85U1r8T53NkDt3n2eKbtTkLJSLWATMCJ49arrxtkEqdLFZfNq6JhY63V4e2oMzTIcO4yrq97TkZ1VbYbqdWPBu93sHEojTG6u+8A9oIMggEHtTlkpNZicdTJKzN03lRbWdQBwtotBBJ1jyh2gkePUrRlsc8nDLWje8Okji2m0F5HXACn0Vmqq01qlV5fhwg6Tw3LP7T7NVTTNpaJYzCx/VJIaeyYHVIWuttbAAXVYaW4geayMagBxmRlkeKi2fa4Gz1KBJqMfTrBwdTa1obzT3EiMwZDY3LTm5dR1NjmODrRpDetOU2FzgAJJIAHEnIBdTmde5FtncNN9rcOk8mlT6mgjnHDtdDf5DxXUm04035lV+zl0izWWjRH+kxrT1u1ee9xd4qwrVMLSVmoHZBQbXaGt1KVXquAgZuOvAKtfZQ3pvMlMYq71q5ysrtRd/wizuaNR0m9ozHjp3rSW2rMzvVGX7uuE9GOQFHKtb5sAbaXs0ky3h0hMeJhVnMGYjMKiE1endgfiux/YU/uheZqdPivTOwPxXY/sKf3QppV5/29H7Utf29T7xVC3VX233xpbPt6nrVAqAE5+lGHJKMIMqV2Xkru5tOw84BL6znF08GEsaOwQ4/wAy4y0LuXJtH+G0YMxzgPbzjyR6VPRrq112uBaTA3iPWuQ7X0qba7nUYaOrySd/R0zXQb8iXS4gE5rnW0dNpIZSlznkAAak9Sz/AC058TXSNiLz52w0nzmAabvrMMD+nCe9PbQWL4TZXMORmWnrGbSs9sNddosbKjKreg/C9uHOHQQ6Y0yw+C0gvak4Foe0u+aXAH0qOvFORU7NWCa3wnT9WQW8KhOF3qeEuwvFasa7jFKnLKU6OOj6n+0dQPFRrZagS+zUpl7sdctOgIDebYRkCQBiI0k7zlY2exZDHAAyaweS0DTJRrT+6fr28v8AIENG8qltFSSY7SdysbfaG6TAVJa2uqy1nRYNTvPYkcVFUNqVelJG5rfKd+CsL2t3wWhicAKjgW0qQ0ZxceJ4lTWCjZKZcOk4DtJ6lmzcte2Vg6pkXmAPmt7NwAzKqT9lb+liNnKVWvZXWZxaxtPHVqNcQ9z5GQO52s8Aty9mFog4BoMge4k7+1MNpMs9Okym0YGdE5Zn949c596cttplkSMJ3Jo9qy9bsNZuF5xDdkBB4gBZzaWlRoXcRSjnS7ma0+XiMnfnBAMRl3qVem0dRhc1gAw5SfwXPLxtzqjjLiZJcSTq47/Z4p887R1ciBC3PJXss602ttUj9VZ3NeSdHPGdNg7xiPUOsLHULOXuDWglziGgDUkmAB2lekNj7jbZLOyi3/THTd8+q4A1Hd2QHUI3LotYYvmNgKNXdLo3DPv3ZfnRSHugSotHIFx1cZ7t3561BwRpAAkz3k+pZ29rwBOsAaAalWF6Pc4dJ2FvAKgJExTEn5xTVIYc1zszDRuk5qsrtwvcOHtC0ZsopML35u6/Ysha7WXvcG6uMDt/AIP2x+1P/UNcN4wg/VMSPFV17DDWI3CPUrzaOzza7PRboInvdn6AqG9a2KvUcNMRjuyCaKiDVem+T/4rsf2NP1LzLizC9Ncn3xVY/sWepFTXn/b8ftS2fb1PWqCFqNvKQ/xS1/bP9ap6bG75HYB7U9VIg4Bx9CHN9pU4sHH0JbMG/EeyPalp4sNjbgZa6+B4e1jWlxI7QA2TpM+hdKvWzmlRp0rPTLWucGNa2cImTJA7HEnvWR2BtlNtV7NDUDcMnM4ZJbHHOR2LXXlWqmoBTZUfA8oENY06jC4xnxGax7t10cSZrJbR3iKGJoeXCYAMyDvjqUPYWq0Wk1qgLjBAyyaTqSd2WXeryzbP1hXqVX1BLh06Y6Rgatx7pImAnBsvZqjHtLCcQxN6bssvkScuzRVz6R3dq/tG21kpZFwe/cyk3G494yHeVNsWGvTFR9Lm3HQZYgN0nf4Lnt33b8GeMgQ+CyoAAc4ADu+AR1ytrQtxqBpaTmBuPtU2jP0Xa7CKT8bGTiHSIw4539GACDlp4JDX0ahh1SpPzcmdujQfSnHYh5TmjtknwVNeVrqNY6KY34Xw7FHXTwlxyUf8VPP5XYuuy72A/Wc8+spNtuCiKbqnNgNAJPTcMuoSub2y9bYZLXOwjXCwgj6wcMQHXonLBQtVcEiqHNHlFwflviDqrvopLvtaf4ZTqVAylzjnE5Q8jrz3QOK2dguptmpwCS93lOJJPYJ0Cx9gcbOcQe7FxGU9WHQjtyVtR2qFSWPgPHDR0ax18R+RMsV1x1FpaqoIM6KqrXmxohzshp1Kqva/46LVlrwt73SACSeAlPNTmC2nvsPqu5qcJgTv0zWeBU4XVUd/p1CSYH6t+Z4DLVW9Hk6t7xLbNUj94safNcQV0cySMOrb5TuSm7jVvFhieZa6r1YhDWT2OcD/ACrvlIBjQDu9J3nvMrH8nWwRu5tR9R7X1aoaDhBwsaJJaCfKkkZwPJC1NrdKmiefB6t0st2/sTVqrYRAEncEBVwt0k7goFppVXavwzuaM/OKDxEtFic8zUcAOEpplopsyYMR9CcfdjdXuJ7SSmLVbKdJhIiBOaZqDau9SIadYkxuHDvWbsNocAXGC46AaD6zt/YE1abW60VXHIydJjsHcpXwZwEuhjWiePgN6nV5kUHPzaqtU6UKbo+sei3vlzisuXK8qWn9RUOnP1CevC0yPST4KrwAnJVKzzTTF6b5O/iqyfYs9S8zObBXpnk5+KrJ9i1FRXDdvB+07X9s72KhLTxWj26H7StX2rvYqaiyXAceJDR3k5BJpEXD2qXd111K7wykxz3HcNw4k6AdZWgfseCwOFWzNP71sokeAC3Gwt3CjQgc24u6bnsOJrtzAHbwAPElLTqFszyfMsxFWqQ+rBEDyGyIMb3HdPoV1eNRwE/Jjd7TuUm2W7NwHySG95ifRPgqa02vE91M6FpHilaUmoRt4pvAjouGXbvB61Hu60O5wtALsJygbuB6iFIuO43WjC6r/lsxAtzl72ugGdzcj2laOpRawQ0Bo6gAEHaz7Lic+k5lWGtJJbnLmySrBlFrBGJxyzM5nrMKJfF6Ci9rXHJ4kH5MzpPFQvhhdojwPK2NoA0AlJp0G13hj3hnAxOfUqnnyotS25pWnIv7bYH2WuDTc15LThgCSDk5jm8Dl1eCh2traDWUGZOqHpHLIkS4wOAB7gqqy3i0VHVKjujSAec8zmMIM5kTmR1dacq1nFnOOE17RPNtP+nR1xO+aXRJPAAb88q348Kq9XAOIpyYMEzqYPRaVO2juUVH0q1nYGgFpdT8iBluOhGnWkXDZMVRzmOhlJpa0wCXuJ6T8987wr6w2fC2HOLjvJ39qn7fVpZ9mQtN24HkOcN8a4iN2oyXQNmNnOZ5p1Oq8iC54LQMZeDJeQd0gAfuhT7gu+mcVQtaT5AMTlqYnu8FoLPTaBkIHDd4LfieNc3ydZ4hpzSEyHEEZEE9UhTHkapphzJO7NasIdFozIIgDfuKSWz1Jqt0mgnKCHHrjd4wjoux59UEdYSwzzq2FvHsH4KBW5x5yyCOpaOic4IWSv3bFlHLnCTwB9qDjR1LA1udR/pWH2vv1r4pUR0Aek7TuCzV47V1q7oYHZ6ZmO1FZ7DVb06tPnQMzDiSBxw6FKqmlNtImKeN54ASEi2WqsWnFha0DOTPqV7TY17A5juiRkBkPBZ+/YADBvMdseUe7TtlLBapLXbXVA0FoGDIQIy4QMlGbMp60CRPGT6SAmQ8BMjZ1Xpnk5+KrJ9i1eaciV6W5OfiqyfZN9qaOnFNuvjK1fau9ioir3bw/tK1Zf6p39QVECfzqhUG2F2HY2oDYqRbphDe9vRPpBXHguwbHU8NioDi2fFxPtSOoQtWKpWb817vEnL0D0qov6183UpP3HIpXwjDbKw+eZ7x+Sq7bQnmqcCTjAAGpJBACzaOg0qgp0WAdQ9pVbfNUhzSDEAhLtFQ841nzGie3f6VCvqpknUz2h2x4tFEscBOoPWOCx9mZXFTBSa95nyWhziPBXdjtUOI4Z/irfYDaEC2Wmg+AahxMMCThGbZ35Ge4pc+blVfE8Cu7ZO21IL2tpD99wxeaySryw8nlNoPPVHVCdzeg38T4haqm6Ut5zWn1jK91j6vJlZS8Omr0SDhxgtMGYILZI70q27CYyTzz+menIBcWTOBrpGEeK1rTKTWyYeKf1lE76n5Z9myjGF/NvewOaGhsAhkCAW+Krr5uCrTp46RNZwHkBpBPZqFr2ukJSm/HzVc/L1PyyV02mvTDaZpPzzkUy1okScTnECfatHQtoa2HkNMnIncpOEEQcwVX2y52P6k5znor19vZypeTNxTTbxxEhUl53FZ2U3Oe99LrbUdPgSQVV2O7bTDTTxsZOTqrjMbiKQzA7SEeTzls6VeXdWFM17yZSa55dA9qzl6XRbKbOcZacUeUMOExxbLjPYYWbrUrRaQGsONrDBJ0e7fA4BGln6Wd431Urk5mlR1n5Th+6PaVkbU5tV+Gmzog5TmXH5zjv7NFdWq6KznFpALmgYznDQdG669m5T7u2frs/yxSHcZ9IKV2qkkRbk2dMS8R26+CuX2cNyGnEqtvG8K1GG1K1Js8GkkduQhFWsTtalR7+odEe0+BCcmC9Wqym/mqldjM5cCwbpeM+4ET3LL2t7i6o5x8noN8d353q8ZHwl5aPJbAAmJ01PH2qB8EfWrdNpwh5dUMdFoG4nTQEIT/art9GMLODWz2kSfWmWWcKfWs5qvc/FTAJJze0RnvEyO9MuGExLT1jMeKWlhr4MF6Q5OB+yrL9mPWV52Ds16L5Oviuy/Z/7inKjpxPbxv7TtX2p9QVKLO4/JV9t1RP8AiVqMZc6fUFTARvITaQ0bC/5pXZNnqOCy0G8KTPugrkAtbmmRnHESu0WEfq2/Ub6gkVYG/Xc3ag7iT6x+KtrtsYrVmOObaP63qxDyPTn/ACqt23pYXUzxLx90q+uCgaVhDneVU6X8vyB4Z/zKcXvg1RrYqzz1pq93ZQmrqfLnHrTd71c/z+f/AGpP8qVzOmSPyFS3nbjZrVSrMIxtIfHZuPaCQpV620taQDE71RtrkcM95a0nxKfM/J9Xxj0Xc9tbXoU6zM21GteO8aHrBkdyeec1keSu8Md34CZNKo9m7Jph40+s5a2M1qwLYg7ggEIQSM3LLwTp0SqlOQkM4FMaba4o6tcNaSdAJS+ZVHtXPNspAwa9RtLuJ6XoSMxdtl+Ev+E1R0Z/UsOgA0qOG8nd47xF46rlmoloeKTRJDWgQOoDQAKo/wDlNEEy6exMEbV2p2GnRaYfXcG9gJzPrPcp1Wzss1KWAAUWb8g4NE9Ijf19az4vanWvOm8u6DKTi0/vabu0q12ttbTY6paQZAbl1kBSqVH2ft7DSOMOFR5L3lw3uzHdhiFOtdvbRs9SoCDhGUGeoekpFam2G/ugAHq4Kmv2wNq0XhsB8ZEHwQrxSLRcjH02ipJeSHuM6uO49Q0jqSbyrQJ1jIAbzuCq6V+1Q1ocKmNustDmnsdKh2y/HNdjc1pgZCT0fxJS2DKauwhtIvOpc93aZgAeCXe1pNCzYN7s3Di4mXSfBvcVXXNaDVq5Nw02y6C4kCToJ0zTO0Nqxvjv/D8e9CL7N177NTLmaA+rTaPTCglwPyY7CmwxONalkh26C9H8m/xVZfs/9zl5xK9GcmfxTZfqH77k4jpzHa7Yy3VbdaKlOz1HMfUcWuBZBbuIlypzyf3h9Fq+LPeQQQf2F+j63/RKn9HvLr1nuqoGgYDkAN3DtRoJlelHfmxlW0VKALDga9zn6eTAhuu85eKm31dFc0yGUnHKABHozQQSH2Ut0bMWljDiovB4Zfiol4bK2xxMUHnzfxQQU4r+Ss1eGwN4PdlZakDrZ735lRxyd3h9Eq/0e8iQVFe7Wz5OLgttmrPbVs72U6gGZwwHNmNHbwSPBdC+Bv4H0IIJ6VpXwR3D1JXwR3BBBGlpJsb+CL4G75vqQQRo0oWR/D1Ki2muqu51B9OmXmlUxkSMwB28UEEaWolj2WrVCKlqYXvOYpyObpjcCJ6R9HrTO1GzFoe2mKNLE1riXMlgBG7IkAjqQQRp6y9k2EtlWqTUoOp9A4TNMAOBEABrtIU2tsTbH2Yjm3h8EFpe04iDkRJymBvRIJYf2WFmue34BjoTkMsTJHVBd7UdbZu0kf8ATmepzfUSiQTH2sVto2VtsZWd5/mp+8s/b9gbxqGPgzwJzOOl76NBLDvdP0NgLdTZhbZnmdTipiePy9N3eolbk8vFxJNlfn+/S99EglidNnk3vH6K/wA+j76NvJzeH0V/nUffQQTwaSeTa8T/ANq/z6PvrtmwNiqULuoUqzSyoxrg5pgkdNxGbSRoRvQQTwW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data:image/jpeg;base64,/9j/4AAQSkZJRgABAQAAAQABAAD/2wCEAAkGBhQSEBUUExQUFRUUGBYVGBcXFBQYFBcXGBcXFxUYFBQXHCYfFxwjHBcUHy8gJCcpLCwsFR4xNTAqNSYrLCkBCQoKDgwOGg8PGiwkHCQsLCwsKSksKSksKSwsLCksLCwsLCwsLCksLCksLCwsLCwpLCwpLCwsLCksLCwsLCwsLP/AABEIAMgA+wMBIgACEQEDEQH/xAAcAAAABwEBAAAAAAAAAAAAAAAAAQIDBAUGBwj/xABLEAABAwEFAwcGCggFBAMAAAABAAIRAwQFEiExBkFRBxMiYXGBkTKSobHB0hQ1QlJUcnOy0fAXIyVidIKisxUzQ8LhNEST8RYk0//EABkBAAMBAQEAAAAAAAAAAAAAAAABAgMEBf/EACMRAQEBAQACAgICAwEAAAAAAAABEQIhMQMSQVETYSIygXH/2gAMAwEAAhEDEQA/AKy/+U68KVrr0214ayrVY0c1Rya17mjMs4AKudyrXkf+5P8A4qH/AOag7fvZ/iFowNLf1tSZ+U7G7E4A6DFKovgzxTFXCebLiwO3YwA4tnjBBWczGuNQ7lSvL6U7/wAdH3ETuVK8vpT/ADKPuLIygSnkDWfpSvL6U/zKXuIfpRvL6W/zaXuLJShKMhNcOVK8vpT/ADKXuJP6Uby+l1PNpe4snKCMga0cqN5fS3+bS9xA8qN5fS3+bS9xZKU62zuLcUHDpO5GQ2o/SleX0p/m0vcQ/SleX0p/mUvcWZdTbGufBNEI8DGr/SneX0p/mUfcS2cqd477U/q6FH3Fj5S3VCYkkgZDqEkwOGZPijA1g5Uby+lO8yl7iQ/lRvL6W/ubS9eBZ1whs5abte9RUQWY11PlSvHfa3+ZS9xF+lK8p/6t/mUvcWSBSy/pSI7kYGrPKleX0p/mUvcRjlRvGJ+Fv7MFL3FmTTxguHlCS7IAADSEmy1AMWUmMspHXKDxpzyqXl9Kd5lL3EX6U7y+lO8yj7iyrykSgmt/SleX0p3mUvcSm8qV5fSneZR9xZFAlAa0cqN5H/uneZR9xF+lG8vpT/Mpe4sm0JyM+EceKYac8qF5fS3+bS9xKHKjeP0p/V0KXuLJlBpRgas8p15fS6nm0vcRDlNvL6ZUH8tP3FmXvOmX/H53JEehIY1f6S7yOlrq+FM9ujF37Zu1OqWKzPe4ue+jSc5x1c51Npce8kleWWSMx2dvEL0/skf2fZP4eh/aalSrzttXUw3jazEn4RXyPkkc4+QR4KmNUkROUzG6YiY7la7Y/GNr/iK/91yp4TMCgCilCUwOEClUyM54ZdqQgDJSzmB1ZJtKB4nQGO1AOWVkvbIkTpMelb0XY99MlrZaA0BoEBokaRrlPisNdn+a0DeR616IuGztbQbkJjgsPkvlt8fia41eVwOaC/AQDIAjSI3KgtFiqNGbHAcSDC9BWwAmCBE8Fj9rWiCCW5ZRI7lE+Sxr/HOnIHBAFSbUwte4RqPQfyFFXTLrlsylvfMdSIkR1ogjcEyEG/n/AJSnkSIyyE9u+EqnWgEHMQQOomM/Ql0KIJGbZPE5d6Rk060dYOolIbv10TlqoYHFsgxvBkZpknNAAoISgmQ5RSjxIkAY0QDkRQaUAZRISggFBAIwBh1z4R7VKoXfLZc9rSSAGnUzvPAdaWmftVdvNtpAAxDpGuI+VMZRED+Vej9kPi6yfw9D+01ebWXO93kCS3y25Ag9XEHd3r0jsj8X2Scv/r0P7bVJdPOu2Xxja/4iv/ccqiVb7Z/GNr/iK39xyplZAgiKCAUBkiQQKACCCCA0Wx9yC088Af1tNralPpQCGk4wRGc9EDhK7fUc8UBzUB0AZ6DrJ4DvXBdkb2FmtlKq4wwOwv8AqO6LvAGf5V3mjeLHYjTeyoJGbXBw6QkZjtBXL8uzp0/HdmKa7bPaHucaz5AkAtORMZRLR6lmDdfPUnYnfrWOwvJDTIGgIImDkZW0stpc4OqQGtBhoM5geU7XUxAWCtdZ4tTn4mg1D5AMkt6xx3rJ1Rmb8sQbjj5LQPSIWdWl2jpObiaBiJnFxGF3/pZpdfxf6uL5v9hygSiQWjEbSgiRygztauHAANDY4antTKCCAMI0lTbns4fXptOhcJ7EXwJ5Wli2PqPa0uIGPMN+UB+983LdqnLRsoGzDiSPBdDu/ZuKXQOWeuczn3LO3ncdamSWOGumER/wub+SuicRgatAAmSm3M0VveNhMicnfKBEZ9RGoKg1bLlI8D+c1tOtZ3lDRwjqM0SZVsxkIygkoCVZbY9jpY6DkMt465XprZSqXWCyudqaFEntNNsry+GQY4L07sb8XWT+Hof22qaVeeNtPjG1/wARW/uOVKrnbX4ytf8AEVv7jlSqgCCCCACCCEIAJTWEkACSdANT2DetXsHsG68HOc5xp0aZAc4CXOcc8LJy0zJOkjIyuz3LsrZrI0CjSa0gRjImoe2ocz6lN6w3GLn5MbbXgmmKLTvqnCfMALvEBdG2a2LbdrD+sdUqViGmBhpjC1z5DJ3Bp6Rz7FtgFDrCbTQB4Vj/AEBv+4rPr/KYrm5dUlS72vaeiCfrEZagHqmVl7xuxtN+I4GZEuwjN2W89sLaXpYXtxNY3ra7MiOBjf1KmsuxlSq4OruOEbiM3fy7m9pk8ANeec3cdv8AJJNtYyrZjLHO8qpieeoOIj2nvTlbk8bVGOTTJzyHpIW4r7NNFbG6XQAAIho36b1MbR3fkDrW256ct/y81yK8OTa0MzYWVB5rvA5elZm12J9J2GoxzHcHAjw4r0T8E6lCt1y06rS17GuB3EAhVO7+UXl58QhbnajYdlF2KlABmGEk+afxWPdUaCRhGXatJ1vosR4RBSnPZhmBKjEqiBXOxtl5232dkkTUbMcBLj6AVTK72LvFtC3UajgXAOwwNemCwEcYxSl16p8+49Bcy1rYAjqCz98FrQSdVLtN+FtY03MyjJwmZ3yIy/43KhvZhc6TouG9Oznm/lib8e6rULGN7xvCz9qu2o1waRqJ7vz6lq22dtOq5xcBAJAMySZGR3BZq21HY5JPAceK246/SO+cVVaiQYTcqVaM3FRCF0RzdAjlABLLd8/imQm6r09sZ8XWT+Ho/wBtq8wt1C9PbFj9m2T7Cj9xqVKvPG2x/aVr/iK333KkV3tv8ZWv+IrffKpE4ARoBBAGGoNd+CMHLfPsSXaIN6D5PbtFnu+ztjpPaarvrVIcP6S0dy0sqru+pFGzncWUx40xHsVmVhp4NM0459vENd6cM+xOyoLQTa25wAx89c4Rl3pz2FftvepoWZ9QvDBOFu5xMCAHbphxyg5CCnNhrVWqWQOraSObJnGWQCC4k565HXLNZnlUc94az/TzA+sNZ9Hgr/k3qO/w2mHGSwuYD1NMN9EBE91XUziLW1HpI2MyTbzL0685QNTl/wA92qgyW1cu8x+fFIJkwma1XKBoNEVnqy/un0KTxldsaJJLvmkeB/IXN9p7nwBtYCA8lrh16g9+fgur3q3nHOEZCSTu0WMvMtq0zSdofEHcQq46w7zsc7CATtqsxpvLTu9I3FMrpYDWl5PrJSfbWurOa1tIGrDiBic2MI8SHdjSs0jbqlZsw5cr0XZLdTfiIkwfKgwTG471nr1tOJx0y4ZJ+7LXUtFmpPBc0OYxziS0gmOnAwiM5UG9CMwOJXndXzj0+eYxt+2R1R4DPK3KgrViMnCC2Qe3Rai8bNi7AqMbN13NNRrDg1k5T1jiuj474Z/LM8xTucmnDNP1acFMuadV0xxdEpbRKQEaaSgvT2xJm7bJ9hS+4F5hYvTuw3xZZPsKX3AlSrz3tuP2lbPt6v3yqOFe7cj9p2v7er98qkhMEhBGQiQCj17skQCNjMRAyz4kAd5OiuLmu4fCaZxAsYaVR5IIA6TC5p7zhnRK2Q3crDLLPRY7yqbKQd9ZrWz6QrmVUmwtiQ4nFnM6yp9mqyOxc8aX0fBVeK8Wpo4gju19gU+Vnr2vZlntLalQw0Nd6YA9JCue0m9qbK2oMJ8mqOcY7rgEx15h3WHHgU9sVSNKwlrtRUqetOCgKgdZXGC39ZQf+5PRI4lhOEje0gbyl3fibQa1wAdiqYgDInnHDI7xlkp9eV74+qXSTFqtmcDU9Ef7j6h4pVWphblroOs7kzZGMp5vDnuAiPk8SSdSSc1IN1cgexRrPav1sfuO9iK/77LmwGhgBmRr2dizFhvmLSwOObw5onicx6lN/ppzN9tFeDQ2k4N1gk9ZWMo3cTJPetq4ZcZVIGw7mmjMmT1dqJQxO111BrGvHlCZ+qdPA+tZSF0q8bJNfC/yYw56Q4FpJ8Vhb+uk2a01KJOLAYDho5pAcxw7WkHvXR8d/DDuflAARyiRhaIa67OUOrRszaGBpDBDXYiDhnQiDx1WkuSo62URUYx0lxYW6y4QeiY6QzHYueXRdVS01mUaLcT3mANBpJJJ0AAJnqXoHYu4G2azU6WTnUg5rngRL3OxVMM5kTAneGhYfJ8XN9e3T8fzdc/+K67NiwAHVoJ+bq0dvzj6O1W9a6w5uGMvUrot3JmsYCfPM58Rn38l6u1y7b3k9ZzBr0J5ykC5zY/zGzJy3Fok9YBHBctNfo9cQdIiQRG/j4r0NbK7g6RkOC41t5cAoVzUpiKVUyANGP8AlN7N46jG5aSM9ZcBGCkpTW56wrIoa5L05sJ8WWT7Cl90LzE3VendgviuyfYU/uhTRXANu2Redr0P6+p94rPq/wBu/jO2fb1PvFULmpwxho/O/sROGeSAKWyoRpvQCrLUwODuBnQH+l2RT+J9d7WwC97gMUdIueYkntcoxdO5bzkvuNtdzqhcWuolsAEgPJJe01dQQ0tEARmBOim/s3UazxRpZyQwDTUwIy7VDuS8HvLucAadQBn0eBO8z603eD3NBFQS2ddB46LPW3aRlCq2o1wcGuDXBrgei6JOWsCD3Lnt8tpPDeMqyVguU5kmk06PJafDEPSAt3TrBwkLHcpNnxU6LuFVon6wcBKpPPtG2Vvp9ek2iTFqsvSpuOj2jceILcj2rW16/SzyMDLhxC5xctJ5tdnLDDw/C/6ky6ewYvyFsr5t+CSM3OIYwcXHTuGp6gVNrS85U1r8T53NkDt3n2eKbtTkLJSLWATMCJ49arrxtkEqdLFZfNq6JhY63V4e2oMzTIcO4yrq97TkZ1VbYbqdWPBu93sHEojTG6u+8A9oIMggEHtTlkpNZicdTJKzN03lRbWdQBwtotBBJ1jyh2gkePUrRlsc8nDLWje8Okji2m0F5HXACn0Vmqq01qlV5fhwg6Tw3LP7T7NVTTNpaJYzCx/VJIaeyYHVIWuttbAAXVYaW4geayMagBxmRlkeKi2fa4Gz1KBJqMfTrBwdTa1obzT3EiMwZDY3LTm5dR1NjmODrRpDetOU2FzgAJJIAHEnIBdTmde5FtncNN9rcOk8mlT6mgjnHDtdDf5DxXUm04035lV+zl0izWWjRH+kxrT1u1ee9xd4qwrVMLSVmoHZBQbXaGt1KVXquAgZuOvAKtfZQ3pvMlMYq71q5ysrtRd/wizuaNR0m9ozHjp3rSW2rMzvVGX7uuE9GOQFHKtb5sAbaXs0ky3h0hMeJhVnMGYjMKiE1endgfiux/YU/uheZqdPivTOwPxXY/sKf3QppV5/29H7Utf29T7xVC3VX233xpbPt6nrVAqAE5+lGHJKMIMqV2Xkru5tOw84BL6znF08GEsaOwQ4/wAy4y0LuXJtH+G0YMxzgPbzjyR6VPRrq112uBaTA3iPWuQ7X0qba7nUYaOrySd/R0zXQb8iXS4gE5rnW0dNpIZSlznkAAak9Sz/AC058TXSNiLz52w0nzmAabvrMMD+nCe9PbQWL4TZXMORmWnrGbSs9sNddosbKjKreg/C9uHOHQQ6Y0yw+C0gvak4Foe0u+aXAH0qOvFORU7NWCa3wnT9WQW8KhOF3qeEuwvFasa7jFKnLKU6OOj6n+0dQPFRrZagS+zUpl7sdctOgIDebYRkCQBiI0k7zlY2exZDHAAyaweS0DTJRrT+6fr28v8AIENG8qltFSSY7SdysbfaG6TAVJa2uqy1nRYNTvPYkcVFUNqVelJG5rfKd+CsL2t3wWhicAKjgW0qQ0ZxceJ4lTWCjZKZcOk4DtJ6lmzcte2Vg6pkXmAPmt7NwAzKqT9lb+liNnKVWvZXWZxaxtPHVqNcQ9z5GQO52s8Aty9mFog4BoMge4k7+1MNpMs9Okym0YGdE5Zn949c596cttplkSMJ3Jo9qy9bsNZuF5xDdkBB4gBZzaWlRoXcRSjnS7ma0+XiMnfnBAMRl3qVem0dRhc1gAw5SfwXPLxtzqjjLiZJcSTq47/Z4p887R1ciBC3PJXss602ttUj9VZ3NeSdHPGdNg7xiPUOsLHULOXuDWglziGgDUkmAB2lekNj7jbZLOyi3/THTd8+q4A1Hd2QHUI3LotYYvmNgKNXdLo3DPv3ZfnRSHugSotHIFx1cZ7t3561BwRpAAkz3k+pZ29rwBOsAaAalWF6Pc4dJ2FvAKgJExTEn5xTVIYc1zszDRuk5qsrtwvcOHtC0ZsopML35u6/Ysha7WXvcG6uMDt/AIP2x+1P/UNcN4wg/VMSPFV17DDWI3CPUrzaOzza7PRboInvdn6AqG9a2KvUcNMRjuyCaKiDVem+T/4rsf2NP1LzLizC9Ncn3xVY/sWepFTXn/b8ftS2fb1PWqCFqNvKQ/xS1/bP9ap6bG75HYB7U9VIg4Bx9CHN9pU4sHH0JbMG/EeyPalp4sNjbgZa6+B4e1jWlxI7QA2TpM+hdKvWzmlRp0rPTLWucGNa2cImTJA7HEnvWR2BtlNtV7NDUDcMnM4ZJbHHOR2LXXlWqmoBTZUfA8oENY06jC4xnxGax7t10cSZrJbR3iKGJoeXCYAMyDvjqUPYWq0Wk1qgLjBAyyaTqSd2WXeryzbP1hXqVX1BLh06Y6Rgatx7pImAnBsvZqjHtLCcQxN6bssvkScuzRVz6R3dq/tG21kpZFwe/cyk3G494yHeVNsWGvTFR9Lm3HQZYgN0nf4Lnt33b8GeMgQ+CyoAAc4ADu+AR1ytrQtxqBpaTmBuPtU2jP0Xa7CKT8bGTiHSIw4539GACDlp4JDX0ahh1SpPzcmdujQfSnHYh5TmjtknwVNeVrqNY6KY34Xw7FHXTwlxyUf8VPP5XYuuy72A/Wc8+spNtuCiKbqnNgNAJPTcMuoSub2y9bYZLXOwjXCwgj6wcMQHXonLBQtVcEiqHNHlFwflviDqrvopLvtaf4ZTqVAylzjnE5Q8jrz3QOK2dguptmpwCS93lOJJPYJ0Cx9gcbOcQe7FxGU9WHQjtyVtR2qFSWPgPHDR0ax18R+RMsV1x1FpaqoIM6KqrXmxohzshp1Kqva/46LVlrwt73SACSeAlPNTmC2nvsPqu5qcJgTv0zWeBU4XVUd/p1CSYH6t+Z4DLVW9Hk6t7xLbNUj94safNcQV0cySMOrb5TuSm7jVvFhieZa6r1YhDWT2OcD/ACrvlIBjQDu9J3nvMrH8nWwRu5tR9R7X1aoaDhBwsaJJaCfKkkZwPJC1NrdKmiefB6t0st2/sTVqrYRAEncEBVwt0k7goFppVXavwzuaM/OKDxEtFic8zUcAOEpplopsyYMR9CcfdjdXuJ7SSmLVbKdJhIiBOaZqDau9SIadYkxuHDvWbsNocAXGC46AaD6zt/YE1abW60VXHIydJjsHcpXwZwEuhjWiePgN6nV5kUHPzaqtU6UKbo+sei3vlzisuXK8qWn9RUOnP1CevC0yPST4KrwAnJVKzzTTF6b5O/iqyfYs9S8zObBXpnk5+KrJ9i1FRXDdvB+07X9s72KhLTxWj26H7StX2rvYqaiyXAceJDR3k5BJpEXD2qXd111K7wykxz3HcNw4k6AdZWgfseCwOFWzNP71sokeAC3Gwt3CjQgc24u6bnsOJrtzAHbwAPElLTqFszyfMsxFWqQ+rBEDyGyIMb3HdPoV1eNRwE/Jjd7TuUm2W7NwHySG95ifRPgqa02vE91M6FpHilaUmoRt4pvAjouGXbvB61Hu60O5wtALsJygbuB6iFIuO43WjC6r/lsxAtzl72ugGdzcj2laOpRawQ0Bo6gAEHaz7Lic+k5lWGtJJbnLmySrBlFrBGJxyzM5nrMKJfF6Ci9rXHJ4kH5MzpPFQvhhdojwPK2NoA0AlJp0G13hj3hnAxOfUqnnyotS25pWnIv7bYH2WuDTc15LThgCSDk5jm8Dl1eCh2traDWUGZOqHpHLIkS4wOAB7gqqy3i0VHVKjujSAec8zmMIM5kTmR1dacq1nFnOOE17RPNtP+nR1xO+aXRJPAAb88q348Kq9XAOIpyYMEzqYPRaVO2juUVH0q1nYGgFpdT8iBluOhGnWkXDZMVRzmOhlJpa0wCXuJ6T8987wr6w2fC2HOLjvJ39qn7fVpZ9mQtN24HkOcN8a4iN2oyXQNmNnOZ5p1Oq8iC54LQMZeDJeQd0gAfuhT7gu+mcVQtaT5AMTlqYnu8FoLPTaBkIHDd4LfieNc3ydZ4hpzSEyHEEZEE9UhTHkapphzJO7NasIdFozIIgDfuKSWz1Jqt0mgnKCHHrjd4wjoux59UEdYSwzzq2FvHsH4KBW5x5yyCOpaOic4IWSv3bFlHLnCTwB9qDjR1LA1udR/pWH2vv1r4pUR0Aek7TuCzV47V1q7oYHZ6ZmO1FZ7DVb06tPnQMzDiSBxw6FKqmlNtImKeN54ASEi2WqsWnFha0DOTPqV7TY17A5juiRkBkPBZ+/YADBvMdseUe7TtlLBapLXbXVA0FoGDIQIy4QMlGbMp60CRPGT6SAmQ8BMjZ1Xpnk5+KrJ9i1eaciV6W5OfiqyfZN9qaOnFNuvjK1fau9ioir3bw/tK1Zf6p39QVECfzqhUG2F2HY2oDYqRbphDe9vRPpBXHguwbHU8NioDi2fFxPtSOoQtWKpWb817vEnL0D0qov6183UpP3HIpXwjDbKw+eZ7x+Sq7bQnmqcCTjAAGpJBACzaOg0qgp0WAdQ9pVbfNUhzSDEAhLtFQ841nzGie3f6VCvqpknUz2h2x4tFEscBOoPWOCx9mZXFTBSa95nyWhziPBXdjtUOI4Z/irfYDaEC2Wmg+AahxMMCThGbZ35Ge4pc+blVfE8Cu7ZO21IL2tpD99wxeaySryw8nlNoPPVHVCdzeg38T4haqm6Ut5zWn1jK91j6vJlZS8Omr0SDhxgtMGYILZI70q27CYyTzz+menIBcWTOBrpGEeK1rTKTWyYeKf1lE76n5Z9myjGF/NvewOaGhsAhkCAW+Krr5uCrTp46RNZwHkBpBPZqFr2ukJSm/HzVc/L1PyyV02mvTDaZpPzzkUy1okScTnECfatHQtoa2HkNMnIncpOEEQcwVX2y52P6k5znor19vZypeTNxTTbxxEhUl53FZ2U3Oe99LrbUdPgSQVV2O7bTDTTxsZOTqrjMbiKQzA7SEeTzls6VeXdWFM17yZSa55dA9qzl6XRbKbOcZacUeUMOExxbLjPYYWbrUrRaQGsONrDBJ0e7fA4BGln6Wd431Urk5mlR1n5Th+6PaVkbU5tV+Gmzog5TmXH5zjv7NFdWq6KznFpALmgYznDQdG669m5T7u2frs/yxSHcZ9IKV2qkkRbk2dMS8R26+CuX2cNyGnEqtvG8K1GG1K1Js8GkkduQhFWsTtalR7+odEe0+BCcmC9Wqym/mqldjM5cCwbpeM+4ET3LL2t7i6o5x8noN8d353q8ZHwl5aPJbAAmJ01PH2qB8EfWrdNpwh5dUMdFoG4nTQEIT/art9GMLODWz2kSfWmWWcKfWs5qvc/FTAJJze0RnvEyO9MuGExLT1jMeKWlhr4MF6Q5OB+yrL9mPWV52Ds16L5Oviuy/Z/7inKjpxPbxv7TtX2p9QVKLO4/JV9t1RP8AiVqMZc6fUFTARvITaQ0bC/5pXZNnqOCy0G8KTPugrkAtbmmRnHESu0WEfq2/Ub6gkVYG/Xc3ag7iT6x+KtrtsYrVmOObaP63qxDyPTn/ACqt23pYXUzxLx90q+uCgaVhDneVU6X8vyB4Z/zKcXvg1RrYqzz1pq93ZQmrqfLnHrTd71c/z+f/AGpP8qVzOmSPyFS3nbjZrVSrMIxtIfHZuPaCQpV620taQDE71RtrkcM95a0nxKfM/J9Xxj0Xc9tbXoU6zM21GteO8aHrBkdyeec1keSu8Md34CZNKo9m7Jph40+s5a2M1qwLYg7ggEIQSM3LLwTp0SqlOQkM4FMaba4o6tcNaSdAJS+ZVHtXPNspAwa9RtLuJ6XoSMxdtl+Ev+E1R0Z/UsOgA0qOG8nd47xF46rlmoloeKTRJDWgQOoDQAKo/wDlNEEy6exMEbV2p2GnRaYfXcG9gJzPrPcp1Wzss1KWAAUWb8g4NE9Ijf19az4vanWvOm8u6DKTi0/vabu0q12ttbTY6paQZAbl1kBSqVH2ft7DSOMOFR5L3lw3uzHdhiFOtdvbRs9SoCDhGUGeoekpFam2G/ugAHq4Kmv2wNq0XhsB8ZEHwQrxSLRcjH02ipJeSHuM6uO49Q0jqSbyrQJ1jIAbzuCq6V+1Q1ocKmNustDmnsdKh2y/HNdjc1pgZCT0fxJS2DKauwhtIvOpc93aZgAeCXe1pNCzYN7s3Di4mXSfBvcVXXNaDVq5Nw02y6C4kCToJ0zTO0Nqxvjv/D8e9CL7N177NTLmaA+rTaPTCglwPyY7CmwxONalkh26C9H8m/xVZfs/9zl5xK9GcmfxTZfqH77k4jpzHa7Yy3VbdaKlOz1HMfUcWuBZBbuIlypzyf3h9Fq+LPeQQQf2F+j63/RKn9HvLr1nuqoGgYDkAN3DtRoJlelHfmxlW0VKALDga9zn6eTAhuu85eKm31dFc0yGUnHKABHozQQSH2Ut0bMWljDiovB4Zfiol4bK2xxMUHnzfxQQU4r+Ss1eGwN4PdlZakDrZ735lRxyd3h9Eq/0e8iQVFe7Wz5OLgttmrPbVs72U6gGZwwHNmNHbwSPBdC+Bv4H0IIJ6VpXwR3D1JXwR3BBBGlpJsb+CL4G75vqQQRo0oWR/D1Ki2muqu51B9OmXmlUxkSMwB28UEEaWolj2WrVCKlqYXvOYpyObpjcCJ6R9HrTO1GzFoe2mKNLE1riXMlgBG7IkAjqQQRp6y9k2EtlWqTUoOp9A4TNMAOBEABrtIU2tsTbH2Yjm3h8EFpe04iDkRJymBvRIJYf2WFmue34BjoTkMsTJHVBd7UdbZu0kf8ATmepzfUSiQTH2sVto2VtsZWd5/mp+8s/b9gbxqGPgzwJzOOl76NBLDvdP0NgLdTZhbZnmdTipiePy9N3eolbk8vFxJNlfn+/S99EglidNnk3vH6K/wA+j76NvJzeH0V/nUffQQTwaSeTa8T/ANq/z6PvrtmwNiqULuoUqzSyoxrg5pgkdNxGbSRoRvQQTwW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data:image/jpeg;base64,/9j/4AAQSkZJRgABAQAAAQABAAD/2wCEAAkGBhQSEBUUExQUFRUUGBYVGBcXFBQYFBcXGBcXFxUYFBQXHCYfFxwjHBcUHy8gJCcpLCwsFR4xNTAqNSYrLCkBCQoKDgwOGg8PGiwkHCQsLCwsKSksKSksKSwsLCksLCwsLCwsLCksLCksLCwsLCwpLCwpLCwsLCksLCwsLCwsLP/AABEIAMgA+wMBIgACEQEDEQH/xAAcAAAABwEBAAAAAAAAAAAAAAAAAQIDBAUGBwj/xABLEAABAwEFAwcGCggFBAMAAAABAAIRAwQFEiExBkFRBxMiYXGBkTKSobHB0hQ1QlJUcnOy0fAXIyVidIKisxUzQ8LhNEST8RYk0//EABkBAAMBAQEAAAAAAAAAAAAAAAABAgMEBf/EACMRAQEBAQACAgICAwEAAAAAAAABEQIhMQMSQVETYSIygXH/2gAMAwEAAhEDEQA/AKy/+U68KVrr0214ayrVY0c1Rya17mjMs4AKudyrXkf+5P8A4qH/AOag7fvZ/iFowNLf1tSZ+U7G7E4A6DFKovgzxTFXCebLiwO3YwA4tnjBBWczGuNQ7lSvL6U7/wAdH3ETuVK8vpT/ADKPuLIygSnkDWfpSvL6U/zKXuIfpRvL6W/zaXuLJShKMhNcOVK8vpT/ADKXuJP6Uby+l1PNpe4snKCMga0cqN5fS3+bS9xA8qN5fS3+bS9xZKU62zuLcUHDpO5GQ2o/SleX0p/m0vcQ/SleX0p/mUvcWZdTbGufBNEI8DGr/SneX0p/mUfcS2cqd477U/q6FH3Fj5S3VCYkkgZDqEkwOGZPijA1g5Uby+lO8yl7iQ/lRvL6W/ubS9eBZ1whs5abte9RUQWY11PlSvHfa3+ZS9xF+lK8p/6t/mUvcWSBSy/pSI7kYGrPKleX0p/mUvcRjlRvGJ+Fv7MFL3FmTTxguHlCS7IAADSEmy1AMWUmMspHXKDxpzyqXl9Kd5lL3EX6U7y+lO8yj7iyrykSgmt/SleX0p3mUvcSm8qV5fSneZR9xZFAlAa0cqN5H/uneZR9xF+lG8vpT/Mpe4sm0JyM+EceKYac8qF5fS3+bS9xKHKjeP0p/V0KXuLJlBpRgas8p15fS6nm0vcRDlNvL6ZUH8tP3FmXvOmX/H53JEehIY1f6S7yOlrq+FM9ujF37Zu1OqWKzPe4ue+jSc5x1c51Npce8kleWWSMx2dvEL0/skf2fZP4eh/aalSrzttXUw3jazEn4RXyPkkc4+QR4KmNUkROUzG6YiY7la7Y/GNr/iK/91yp4TMCgCilCUwOEClUyM54ZdqQgDJSzmB1ZJtKB4nQGO1AOWVkvbIkTpMelb0XY99MlrZaA0BoEBokaRrlPisNdn+a0DeR616IuGztbQbkJjgsPkvlt8fia41eVwOaC/AQDIAjSI3KgtFiqNGbHAcSDC9BWwAmCBE8Fj9rWiCCW5ZRI7lE+Sxr/HOnIHBAFSbUwte4RqPQfyFFXTLrlsylvfMdSIkR1ogjcEyEG/n/AJSnkSIyyE9u+EqnWgEHMQQOomM/Ql0KIJGbZPE5d6Rk060dYOolIbv10TlqoYHFsgxvBkZpknNAAoISgmQ5RSjxIkAY0QDkRQaUAZRISggFBAIwBh1z4R7VKoXfLZc9rSSAGnUzvPAdaWmftVdvNtpAAxDpGuI+VMZRED+Vej9kPi6yfw9D+01ebWXO93kCS3y25Ag9XEHd3r0jsj8X2Scv/r0P7bVJdPOu2Xxja/4iv/ccqiVb7Z/GNr/iK39xyplZAgiKCAUBkiQQKACCCCA0Wx9yC088Af1tNralPpQCGk4wRGc9EDhK7fUc8UBzUB0AZ6DrJ4DvXBdkb2FmtlKq4wwOwv8AqO6LvAGf5V3mjeLHYjTeyoJGbXBw6QkZjtBXL8uzp0/HdmKa7bPaHucaz5AkAtORMZRLR6lmDdfPUnYnfrWOwvJDTIGgIImDkZW0stpc4OqQGtBhoM5geU7XUxAWCtdZ4tTn4mg1D5AMkt6xx3rJ1Rmb8sQbjj5LQPSIWdWl2jpObiaBiJnFxGF3/pZpdfxf6uL5v9hygSiQWjEbSgiRygztauHAANDY4antTKCCAMI0lTbns4fXptOhcJ7EXwJ5Wli2PqPa0uIGPMN+UB+983LdqnLRsoGzDiSPBdDu/ZuKXQOWeuczn3LO3ncdamSWOGumER/wub+SuicRgatAAmSm3M0VveNhMicnfKBEZ9RGoKg1bLlI8D+c1tOtZ3lDRwjqM0SZVsxkIygkoCVZbY9jpY6DkMt465XprZSqXWCyudqaFEntNNsry+GQY4L07sb8XWT+Hof22qaVeeNtPjG1/wARW/uOVKrnbX4ytf8AEVv7jlSqgCCCCACCCEIAJTWEkACSdANT2DetXsHsG68HOc5xp0aZAc4CXOcc8LJy0zJOkjIyuz3LsrZrI0CjSa0gRjImoe2ocz6lN6w3GLn5MbbXgmmKLTvqnCfMALvEBdG2a2LbdrD+sdUqViGmBhpjC1z5DJ3Bp6Rz7FtgFDrCbTQB4Vj/AEBv+4rPr/KYrm5dUlS72vaeiCfrEZagHqmVl7xuxtN+I4GZEuwjN2W89sLaXpYXtxNY3ra7MiOBjf1KmsuxlSq4OruOEbiM3fy7m9pk8ANeec3cdv8AJJNtYyrZjLHO8qpieeoOIj2nvTlbk8bVGOTTJzyHpIW4r7NNFbG6XQAAIho36b1MbR3fkDrW256ct/y81yK8OTa0MzYWVB5rvA5elZm12J9J2GoxzHcHAjw4r0T8E6lCt1y06rS17GuB3EAhVO7+UXl58QhbnajYdlF2KlABmGEk+afxWPdUaCRhGXatJ1vosR4RBSnPZhmBKjEqiBXOxtl5232dkkTUbMcBLj6AVTK72LvFtC3UajgXAOwwNemCwEcYxSl16p8+49Bcy1rYAjqCz98FrQSdVLtN+FtY03MyjJwmZ3yIy/43KhvZhc6TouG9Oznm/lib8e6rULGN7xvCz9qu2o1waRqJ7vz6lq22dtOq5xcBAJAMySZGR3BZq21HY5JPAceK246/SO+cVVaiQYTcqVaM3FRCF0RzdAjlABLLd8/imQm6r09sZ8XWT+Ho/wBtq8wt1C9PbFj9m2T7Cj9xqVKvPG2x/aVr/iK333KkV3tv8ZWv+IrffKpE4ARoBBAGGoNd+CMHLfPsSXaIN6D5PbtFnu+ztjpPaarvrVIcP6S0dy0sqru+pFGzncWUx40xHsVmVhp4NM0459vENd6cM+xOyoLQTa25wAx89c4Rl3pz2FftvepoWZ9QvDBOFu5xMCAHbphxyg5CCnNhrVWqWQOraSObJnGWQCC4k565HXLNZnlUc94az/TzA+sNZ9Hgr/k3qO/w2mHGSwuYD1NMN9EBE91XUziLW1HpI2MyTbzL0685QNTl/wA92qgyW1cu8x+fFIJkwma1XKBoNEVnqy/un0KTxldsaJJLvmkeB/IXN9p7nwBtYCA8lrh16g9+fgur3q3nHOEZCSTu0WMvMtq0zSdofEHcQq46w7zsc7CATtqsxpvLTu9I3FMrpYDWl5PrJSfbWurOa1tIGrDiBic2MI8SHdjSs0jbqlZsw5cr0XZLdTfiIkwfKgwTG471nr1tOJx0y4ZJ+7LXUtFmpPBc0OYxziS0gmOnAwiM5UG9CMwOJXndXzj0+eYxt+2R1R4DPK3KgrViMnCC2Qe3Rai8bNi7AqMbN13NNRrDg1k5T1jiuj474Z/LM8xTucmnDNP1acFMuadV0xxdEpbRKQEaaSgvT2xJm7bJ9hS+4F5hYvTuw3xZZPsKX3AlSrz3tuP2lbPt6v3yqOFe7cj9p2v7er98qkhMEhBGQiQCj17skQCNjMRAyz4kAd5OiuLmu4fCaZxAsYaVR5IIA6TC5p7zhnRK2Q3crDLLPRY7yqbKQd9ZrWz6QrmVUmwtiQ4nFnM6yp9mqyOxc8aX0fBVeK8Wpo4gju19gU+Vnr2vZlntLalQw0Nd6YA9JCue0m9qbK2oMJ8mqOcY7rgEx15h3WHHgU9sVSNKwlrtRUqetOCgKgdZXGC39ZQf+5PRI4lhOEje0gbyl3fibQa1wAdiqYgDInnHDI7xlkp9eV74+qXSTFqtmcDU9Ef7j6h4pVWphblroOs7kzZGMp5vDnuAiPk8SSdSSc1IN1cgexRrPav1sfuO9iK/77LmwGhgBmRr2dizFhvmLSwOObw5onicx6lN/ppzN9tFeDQ2k4N1gk9ZWMo3cTJPetq4ZcZVIGw7mmjMmT1dqJQxO111BrGvHlCZ+qdPA+tZSF0q8bJNfC/yYw56Q4FpJ8Vhb+uk2a01KJOLAYDho5pAcxw7WkHvXR8d/DDuflAARyiRhaIa67OUOrRszaGBpDBDXYiDhnQiDx1WkuSo62URUYx0lxYW6y4QeiY6QzHYueXRdVS01mUaLcT3mANBpJJJ0AAJnqXoHYu4G2azU6WTnUg5rngRL3OxVMM5kTAneGhYfJ8XN9e3T8fzdc/+K67NiwAHVoJ+bq0dvzj6O1W9a6w5uGMvUrot3JmsYCfPM58Rn38l6u1y7b3k9ZzBr0J5ykC5zY/zGzJy3Fok9YBHBctNfo9cQdIiQRG/j4r0NbK7g6RkOC41t5cAoVzUpiKVUyANGP8AlN7N46jG5aSM9ZcBGCkpTW56wrIoa5L05sJ8WWT7Cl90LzE3VendgviuyfYU/uhTRXANu2Redr0P6+p94rPq/wBu/jO2fb1PvFULmpwxho/O/sROGeSAKWyoRpvQCrLUwODuBnQH+l2RT+J9d7WwC97gMUdIueYkntcoxdO5bzkvuNtdzqhcWuolsAEgPJJe01dQQ0tEARmBOim/s3UazxRpZyQwDTUwIy7VDuS8HvLucAadQBn0eBO8z603eD3NBFQS2ddB46LPW3aRlCq2o1wcGuDXBrgei6JOWsCD3Lnt8tpPDeMqyVguU5kmk06PJafDEPSAt3TrBwkLHcpNnxU6LuFVon6wcBKpPPtG2Vvp9ek2iTFqsvSpuOj2jceILcj2rW16/SzyMDLhxC5xctJ5tdnLDDw/C/6ky6ewYvyFsr5t+CSM3OIYwcXHTuGp6gVNrS85U1r8T53NkDt3n2eKbtTkLJSLWATMCJ49arrxtkEqdLFZfNq6JhY63V4e2oMzTIcO4yrq97TkZ1VbYbqdWPBu93sHEojTG6u+8A9oIMggEHtTlkpNZicdTJKzN03lRbWdQBwtotBBJ1jyh2gkePUrRlsc8nDLWje8Okji2m0F5HXACn0Vmqq01qlV5fhwg6Tw3LP7T7NVTTNpaJYzCx/VJIaeyYHVIWuttbAAXVYaW4geayMagBxmRlkeKi2fa4Gz1KBJqMfTrBwdTa1obzT3EiMwZDY3LTm5dR1NjmODrRpDetOU2FzgAJJIAHEnIBdTmde5FtncNN9rcOk8mlT6mgjnHDtdDf5DxXUm04035lV+zl0izWWjRH+kxrT1u1ee9xd4qwrVMLSVmoHZBQbXaGt1KVXquAgZuOvAKtfZQ3pvMlMYq71q5ysrtRd/wizuaNR0m9ozHjp3rSW2rMzvVGX7uuE9GOQFHKtb5sAbaXs0ky3h0hMeJhVnMGYjMKiE1endgfiux/YU/uheZqdPivTOwPxXY/sKf3QppV5/29H7Utf29T7xVC3VX233xpbPt6nrVAqAE5+lGHJKMIMqV2Xkru5tOw84BL6znF08GEsaOwQ4/wAy4y0LuXJtH+G0YMxzgPbzjyR6VPRrq112uBaTA3iPWuQ7X0qba7nUYaOrySd/R0zXQb8iXS4gE5rnW0dNpIZSlznkAAak9Sz/AC058TXSNiLz52w0nzmAabvrMMD+nCe9PbQWL4TZXMORmWnrGbSs9sNddosbKjKreg/C9uHOHQQ6Y0yw+C0gvak4Foe0u+aXAH0qOvFORU7NWCa3wnT9WQW8KhOF3qeEuwvFasa7jFKnLKU6OOj6n+0dQPFRrZagS+zUpl7sdctOgIDebYRkCQBiI0k7zlY2exZDHAAyaweS0DTJRrT+6fr28v8AIENG8qltFSSY7SdysbfaG6TAVJa2uqy1nRYNTvPYkcVFUNqVelJG5rfKd+CsL2t3wWhicAKjgW0qQ0ZxceJ4lTWCjZKZcOk4DtJ6lmzcte2Vg6pkXmAPmt7NwAzKqT9lb+liNnKVWvZXWZxaxtPHVqNcQ9z5GQO52s8Aty9mFog4BoMge4k7+1MNpMs9Okym0YGdE5Zn949c596cttplkSMJ3Jo9qy9bsNZuF5xDdkBB4gBZzaWlRoXcRSjnS7ma0+XiMnfnBAMRl3qVem0dRhc1gAw5SfwXPLxtzqjjLiZJcSTq47/Z4p887R1ciBC3PJXss602ttUj9VZ3NeSdHPGdNg7xiPUOsLHULOXuDWglziGgDUkmAB2lekNj7jbZLOyi3/THTd8+q4A1Hd2QHUI3LotYYvmNgKNXdLo3DPv3ZfnRSHugSotHIFx1cZ7t3561BwRpAAkz3k+pZ29rwBOsAaAalWF6Pc4dJ2FvAKgJExTEn5xTVIYc1zszDRuk5qsrtwvcOHtC0ZsopML35u6/Ysha7WXvcG6uMDt/AIP2x+1P/UNcN4wg/VMSPFV17DDWI3CPUrzaOzza7PRboInvdn6AqG9a2KvUcNMRjuyCaKiDVem+T/4rsf2NP1LzLizC9Ncn3xVY/sWepFTXn/b8ftS2fb1PWqCFqNvKQ/xS1/bP9ap6bG75HYB7U9VIg4Bx9CHN9pU4sHH0JbMG/EeyPalp4sNjbgZa6+B4e1jWlxI7QA2TpM+hdKvWzmlRp0rPTLWucGNa2cImTJA7HEnvWR2BtlNtV7NDUDcMnM4ZJbHHOR2LXXlWqmoBTZUfA8oENY06jC4xnxGax7t10cSZrJbR3iKGJoeXCYAMyDvjqUPYWq0Wk1qgLjBAyyaTqSd2WXeryzbP1hXqVX1BLh06Y6Rgatx7pImAnBsvZqjHtLCcQxN6bssvkScuzRVz6R3dq/tG21kpZFwe/cyk3G494yHeVNsWGvTFR9Lm3HQZYgN0nf4Lnt33b8GeMgQ+CyoAAc4ADu+AR1ytrQtxqBpaTmBuPtU2jP0Xa7CKT8bGTiHSIw4539GACDlp4JDX0ahh1SpPzcmdujQfSnHYh5TmjtknwVNeVrqNY6KY34Xw7FHXTwlxyUf8VPP5XYuuy72A/Wc8+spNtuCiKbqnNgNAJPTcMuoSub2y9bYZLXOwjXCwgj6wcMQHXonLBQtVcEiqHNHlFwflviDqrvopLvtaf4ZTqVAylzjnE5Q8jrz3QOK2dguptmpwCS93lOJJPYJ0Cx9gcbOcQe7FxGU9WHQjtyVtR2qFSWPgPHDR0ax18R+RMsV1x1FpaqoIM6KqrXmxohzshp1Kqva/46LVlrwt73SACSeAlPNTmC2nvsPqu5qcJgTv0zWeBU4XVUd/p1CSYH6t+Z4DLVW9Hk6t7xLbNUj94safNcQV0cySMOrb5TuSm7jVvFhieZa6r1YhDWT2OcD/ACrvlIBjQDu9J3nvMrH8nWwRu5tR9R7X1aoaDhBwsaJJaCfKkkZwPJC1NrdKmiefB6t0st2/sTVqrYRAEncEBVwt0k7goFppVXavwzuaM/OKDxEtFic8zUcAOEpplopsyYMR9CcfdjdXuJ7SSmLVbKdJhIiBOaZqDau9SIadYkxuHDvWbsNocAXGC46AaD6zt/YE1abW60VXHIydJjsHcpXwZwEuhjWiePgN6nV5kUHPzaqtU6UKbo+sei3vlzisuXK8qWn9RUOnP1CevC0yPST4KrwAnJVKzzTTF6b5O/iqyfYs9S8zObBXpnk5+KrJ9i1FRXDdvB+07X9s72KhLTxWj26H7StX2rvYqaiyXAceJDR3k5BJpEXD2qXd111K7wykxz3HcNw4k6AdZWgfseCwOFWzNP71sokeAC3Gwt3CjQgc24u6bnsOJrtzAHbwAPElLTqFszyfMsxFWqQ+rBEDyGyIMb3HdPoV1eNRwE/Jjd7TuUm2W7NwHySG95ifRPgqa02vE91M6FpHilaUmoRt4pvAjouGXbvB61Hu60O5wtALsJygbuB6iFIuO43WjC6r/lsxAtzl72ugGdzcj2laOpRawQ0Bo6gAEHaz7Lic+k5lWGtJJbnLmySrBlFrBGJxyzM5nrMKJfF6Ci9rXHJ4kH5MzpPFQvhhdojwPK2NoA0AlJp0G13hj3hnAxOfUqnnyotS25pWnIv7bYH2WuDTc15LThgCSDk5jm8Dl1eCh2traDWUGZOqHpHLIkS4wOAB7gqqy3i0VHVKjujSAec8zmMIM5kTmR1dacq1nFnOOE17RPNtP+nR1xO+aXRJPAAb88q348Kq9XAOIpyYMEzqYPRaVO2juUVH0q1nYGgFpdT8iBluOhGnWkXDZMVRzmOhlJpa0wCXuJ6T8987wr6w2fC2HOLjvJ39qn7fVpZ9mQtN24HkOcN8a4iN2oyXQNmNnOZ5p1Oq8iC54LQMZeDJeQd0gAfuhT7gu+mcVQtaT5AMTlqYnu8FoLPTaBkIHDd4LfieNc3ydZ4hpzSEyHEEZEE9UhTHkapphzJO7NasIdFozIIgDfuKSWz1Jqt0mgnKCHHrjd4wjoux59UEdYSwzzq2FvHsH4KBW5x5yyCOpaOic4IWSv3bFlHLnCTwB9qDjR1LA1udR/pWH2vv1r4pUR0Aek7TuCzV47V1q7oYHZ6ZmO1FZ7DVb06tPnQMzDiSBxw6FKqmlNtImKeN54ASEi2WqsWnFha0DOTPqV7TY17A5juiRkBkPBZ+/YADBvMdseUe7TtlLBapLXbXVA0FoGDIQIy4QMlGbMp60CRPGT6SAmQ8BMjZ1Xpnk5+KrJ9i1eaciV6W5OfiqyfZN9qaOnFNuvjK1fau9ioir3bw/tK1Zf6p39QVECfzqhUG2F2HY2oDYqRbphDe9vRPpBXHguwbHU8NioDi2fFxPtSOoQtWKpWb817vEnL0D0qov6183UpP3HIpXwjDbKw+eZ7x+Sq7bQnmqcCTjAAGpJBACzaOg0qgp0WAdQ9pVbfNUhzSDEAhLtFQ841nzGie3f6VCvqpknUz2h2x4tFEscBOoPWOCx9mZXFTBSa95nyWhziPBXdjtUOI4Z/irfYDaEC2Wmg+AahxMMCThGbZ35Ge4pc+blVfE8Cu7ZO21IL2tpD99wxeaySryw8nlNoPPVHVCdzeg38T4haqm6Ut5zWn1jK91j6vJlZS8Omr0SDhxgtMGYILZI70q27CYyTzz+menIBcWTOBrpGEeK1rTKTWyYeKf1lE76n5Z9myjGF/NvewOaGhsAhkCAW+Krr5uCrTp46RNZwHkBpBPZqFr2ukJSm/HzVc/L1PyyV02mvTDaZpPzzkUy1okScTnECfatHQtoa2HkNMnIncpOEEQcwVX2y52P6k5znor19vZypeTNxTTbxxEhUl53FZ2U3Oe99LrbUdPgSQVV2O7bTDTTxsZOTqrjMbiKQzA7SEeTzls6VeXdWFM17yZSa55dA9qzl6XRbKbOcZacUeUMOExxbLjPYYWbrUrRaQGsONrDBJ0e7fA4BGln6Wd431Urk5mlR1n5Th+6PaVkbU5tV+Gmzog5TmXH5zjv7NFdWq6KznFpALmgYznDQdG669m5T7u2frs/yxSHcZ9IKV2qkkRbk2dMS8R26+CuX2cNyGnEqtvG8K1GG1K1Js8GkkduQhFWsTtalR7+odEe0+BCcmC9Wqym/mqldjM5cCwbpeM+4ET3LL2t7i6o5x8noN8d353q8ZHwl5aPJbAAmJ01PH2qB8EfWrdNpwh5dUMdFoG4nTQEIT/art9GMLODWz2kSfWmWWcKfWs5qvc/FTAJJze0RnvEyO9MuGExLT1jMeKWlhr4MF6Q5OB+yrL9mPWV52Ds16L5Oviuy/Z/7inKjpxPbxv7TtX2p9QVKLO4/JV9t1RP8AiVqMZc6fUFTARvITaQ0bC/5pXZNnqOCy0G8KTPugrkAtbmmRnHESu0WEfq2/Ub6gkVYG/Xc3ag7iT6x+KtrtsYrVmOObaP63qxDyPTn/ACqt23pYXUzxLx90q+uCgaVhDneVU6X8vyB4Z/zKcXvg1RrYqzz1pq93ZQmrqfLnHrTd71c/z+f/AGpP8qVzOmSPyFS3nbjZrVSrMIxtIfHZuPaCQpV620taQDE71RtrkcM95a0nxKfM/J9Xxj0Xc9tbXoU6zM21GteO8aHrBkdyeec1keSu8Md34CZNKo9m7Jph40+s5a2M1qwLYg7ggEIQSM3LLwTp0SqlOQkM4FMaba4o6tcNaSdAJS+ZVHtXPNspAwa9RtLuJ6XoSMxdtl+Ev+E1R0Z/UsOgA0qOG8nd47xF46rlmoloeKTRJDWgQOoDQAKo/wDlNEEy6exMEbV2p2GnRaYfXcG9gJzPrPcp1Wzss1KWAAUWb8g4NE9Ijf19az4vanWvOm8u6DKTi0/vabu0q12ttbTY6paQZAbl1kBSqVH2ft7DSOMOFR5L3lw3uzHdhiFOtdvbRs9SoCDhGUGeoekpFam2G/ugAHq4Kmv2wNq0XhsB8ZEHwQrxSLRcjH02ipJeSHuM6uO49Q0jqSbyrQJ1jIAbzuCq6V+1Q1ocKmNustDmnsdKh2y/HNdjc1pgZCT0fxJS2DKauwhtIvOpc93aZgAeCXe1pNCzYN7s3Di4mXSfBvcVXXNaDVq5Nw02y6C4kCToJ0zTO0Nqxvjv/D8e9CL7N177NTLmaA+rTaPTCglwPyY7CmwxONalkh26C9H8m/xVZfs/9zl5xK9GcmfxTZfqH77k4jpzHa7Yy3VbdaKlOz1HMfUcWuBZBbuIlypzyf3h9Fq+LPeQQQf2F+j63/RKn9HvLr1nuqoGgYDkAN3DtRoJlelHfmxlW0VKALDga9zn6eTAhuu85eKm31dFc0yGUnHKABHozQQSH2Ut0bMWljDiovB4Zfiol4bK2xxMUHnzfxQQU4r+Ss1eGwN4PdlZakDrZ735lRxyd3h9Eq/0e8iQVFe7Wz5OLgttmrPbVs72U6gGZwwHNmNHbwSPBdC+Bv4H0IIJ6VpXwR3D1JXwR3BBBGlpJsb+CL4G75vqQQRo0oWR/D1Ki2muqu51B9OmXmlUxkSMwB28UEEaWolj2WrVCKlqYXvOYpyObpjcCJ6R9HrTO1GzFoe2mKNLE1riXMlgBG7IkAjqQQRp6y9k2EtlWqTUoOp9A4TNMAOBEABrtIU2tsTbH2Yjm3h8EFpe04iDkRJymBvRIJYf2WFmue34BjoTkMsTJHVBd7UdbZu0kf8ATmepzfUSiQTH2sVto2VtsZWd5/mp+8s/b9gbxqGPgzwJzOOl76NBLDvdP0NgLdTZhbZnmdTipiePy9N3eolbk8vFxJNlfn+/S99EglidNnk3vH6K/wA+j76NvJzeH0V/nUffQQTwaSeTa8T/ANq/z6PvrtmwNiqULuoUqzSyoxrg5pgkdNxGbSRoRvQQTwWv/9k="/>
          <p:cNvSpPr>
            <a:spLocks noChangeAspect="1" noChangeArrowheads="1"/>
          </p:cNvSpPr>
          <p:nvPr/>
        </p:nvSpPr>
        <p:spPr bwMode="auto">
          <a:xfrm>
            <a:off x="155575" y="-1790700"/>
            <a:ext cx="4695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Formal Qualifications for the Presidency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natural born citizen</a:t>
            </a:r>
          </a:p>
          <a:p>
            <a:pPr eaLnBrk="1" hangingPunct="1"/>
            <a:r>
              <a:rPr lang="en-US" smtClean="0"/>
              <a:t>At least 35 years of age</a:t>
            </a:r>
          </a:p>
          <a:p>
            <a:pPr eaLnBrk="1" hangingPunct="1"/>
            <a:r>
              <a:rPr lang="en-US" smtClean="0"/>
              <a:t>Lived in the United States for at least 14 years</a:t>
            </a:r>
          </a:p>
          <a:p>
            <a:pPr eaLnBrk="1" hangingPunct="1"/>
            <a:endParaRPr lang="en-US" smtClean="0"/>
          </a:p>
        </p:txBody>
      </p:sp>
      <p:pic>
        <p:nvPicPr>
          <p:cNvPr id="12292" name="Picture 2" descr="http://assets.nydailynews.com/img/2009/01/08/alg_presi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286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1340</Words>
  <Application>Microsoft Office PowerPoint</Application>
  <PresentationFormat>On-screen Show (4:3)</PresentationFormat>
  <Paragraphs>139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Apex</vt:lpstr>
      <vt:lpstr>The Presidency and the Executive Branch </vt:lpstr>
      <vt:lpstr>The President’s Roles</vt:lpstr>
      <vt:lpstr>The President’s Roles</vt:lpstr>
      <vt:lpstr>The President’s Roles</vt:lpstr>
      <vt:lpstr>The President’s Roles</vt:lpstr>
      <vt:lpstr>The President’s Roles</vt:lpstr>
      <vt:lpstr>The President’s Roles</vt:lpstr>
      <vt:lpstr>The President’s Roles</vt:lpstr>
      <vt:lpstr>Formal Qualifications for the Presidency</vt:lpstr>
      <vt:lpstr>President’s terms</vt:lpstr>
      <vt:lpstr>President’s Pay and Benefits</vt:lpstr>
      <vt:lpstr>Presidential Succession</vt:lpstr>
      <vt:lpstr>Vice President</vt:lpstr>
      <vt:lpstr>Article II of the Constitution</vt:lpstr>
      <vt:lpstr>Article II of the Constitution</vt:lpstr>
      <vt:lpstr>Article II of the Constitution</vt:lpstr>
      <vt:lpstr>Article II of the Constitution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  <vt:lpstr>United States Cabinet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Presidency and the Executive Branch </dc:title>
  <dc:creator>brian.gasiorowski</dc:creator>
  <cp:lastModifiedBy>CMS</cp:lastModifiedBy>
  <cp:revision>23</cp:revision>
  <dcterms:created xsi:type="dcterms:W3CDTF">2010-09-29T18:04:34Z</dcterms:created>
  <dcterms:modified xsi:type="dcterms:W3CDTF">2014-03-13T16:12:58Z</dcterms:modified>
</cp:coreProperties>
</file>