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8036EC6-C39D-4698-BE02-1550BF11C28D}">
  <a:tblStyle styleId="{68036EC6-C39D-4698-BE02-1550BF11C28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 name="Google Shape;172;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
        <p:nvSpPr>
          <p:cNvPr id="202" name="Google Shape;202;p17:notes"/>
          <p:cNvSpPr>
            <a:spLocks noGrp="1" noRot="1" noChangeAspect="1"/>
          </p:cNvSpPr>
          <p:nvPr>
            <p:ph type="sldImg" idx="2"/>
          </p:nvPr>
        </p:nvSpPr>
        <p:spPr>
          <a:xfrm>
            <a:off x="401638" y="681038"/>
            <a:ext cx="6056312" cy="340836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3" name="Google Shape;203;p17:notes"/>
          <p:cNvSpPr txBox="1">
            <a:spLocks noGrp="1"/>
          </p:cNvSpPr>
          <p:nvPr>
            <p:ph type="body" idx="1"/>
          </p:nvPr>
        </p:nvSpPr>
        <p:spPr>
          <a:xfrm>
            <a:off x="914400" y="4316413"/>
            <a:ext cx="5029200" cy="41671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
        <p:nvSpPr>
          <p:cNvPr id="210" name="Google Shape;210;p18:notes"/>
          <p:cNvSpPr>
            <a:spLocks noGrp="1" noRot="1" noChangeAspect="1"/>
          </p:cNvSpPr>
          <p:nvPr>
            <p:ph type="sldImg" idx="2"/>
          </p:nvPr>
        </p:nvSpPr>
        <p:spPr>
          <a:xfrm>
            <a:off x="401638" y="681038"/>
            <a:ext cx="6056312" cy="340836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1" name="Google Shape;211;p18:notes"/>
          <p:cNvSpPr txBox="1">
            <a:spLocks noGrp="1"/>
          </p:cNvSpPr>
          <p:nvPr>
            <p:ph type="body" idx="1"/>
          </p:nvPr>
        </p:nvSpPr>
        <p:spPr>
          <a:xfrm>
            <a:off x="914400" y="4316413"/>
            <a:ext cx="5029200" cy="41671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
        <p:nvSpPr>
          <p:cNvPr id="218" name="Google Shape;218;p19:notes"/>
          <p:cNvSpPr>
            <a:spLocks noGrp="1" noRot="1" noChangeAspect="1"/>
          </p:cNvSpPr>
          <p:nvPr>
            <p:ph type="sldImg" idx="2"/>
          </p:nvPr>
        </p:nvSpPr>
        <p:spPr>
          <a:xfrm>
            <a:off x="401638" y="681038"/>
            <a:ext cx="6056312" cy="340836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9" name="Google Shape;219;p19:notes"/>
          <p:cNvSpPr txBox="1">
            <a:spLocks noGrp="1"/>
          </p:cNvSpPr>
          <p:nvPr>
            <p:ph type="body" idx="1"/>
          </p:nvPr>
        </p:nvSpPr>
        <p:spPr>
          <a:xfrm>
            <a:off x="914400" y="4316413"/>
            <a:ext cx="5029200" cy="41671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
        <p:nvSpPr>
          <p:cNvPr id="226" name="Google Shape;226;p20:notes"/>
          <p:cNvSpPr>
            <a:spLocks noGrp="1" noRot="1" noChangeAspect="1"/>
          </p:cNvSpPr>
          <p:nvPr>
            <p:ph type="sldImg" idx="2"/>
          </p:nvPr>
        </p:nvSpPr>
        <p:spPr>
          <a:xfrm>
            <a:off x="401638" y="681038"/>
            <a:ext cx="6056312" cy="340836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7" name="Google Shape;227;p20:notes"/>
          <p:cNvSpPr txBox="1">
            <a:spLocks noGrp="1"/>
          </p:cNvSpPr>
          <p:nvPr>
            <p:ph type="body" idx="1"/>
          </p:nvPr>
        </p:nvSpPr>
        <p:spPr>
          <a:xfrm>
            <a:off x="914400" y="4316413"/>
            <a:ext cx="5029200" cy="41671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
        <p:nvSpPr>
          <p:cNvPr id="234" name="Google Shape;234;p21:notes"/>
          <p:cNvSpPr>
            <a:spLocks noGrp="1" noRot="1" noChangeAspect="1"/>
          </p:cNvSpPr>
          <p:nvPr>
            <p:ph type="sldImg" idx="2"/>
          </p:nvPr>
        </p:nvSpPr>
        <p:spPr>
          <a:xfrm>
            <a:off x="401638" y="681038"/>
            <a:ext cx="6056312" cy="340836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5" name="Google Shape;235;p21:notes"/>
          <p:cNvSpPr txBox="1">
            <a:spLocks noGrp="1"/>
          </p:cNvSpPr>
          <p:nvPr>
            <p:ph type="body" idx="1"/>
          </p:nvPr>
        </p:nvSpPr>
        <p:spPr>
          <a:xfrm>
            <a:off x="914400" y="4316413"/>
            <a:ext cx="5029200" cy="41671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
        <p:nvSpPr>
          <p:cNvPr id="242" name="Google Shape;242;p22:notes"/>
          <p:cNvSpPr>
            <a:spLocks noGrp="1" noRot="1" noChangeAspect="1"/>
          </p:cNvSpPr>
          <p:nvPr>
            <p:ph type="sldImg" idx="2"/>
          </p:nvPr>
        </p:nvSpPr>
        <p:spPr>
          <a:xfrm>
            <a:off x="401638" y="681038"/>
            <a:ext cx="6056312" cy="340836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3" name="Google Shape;243;p22:notes"/>
          <p:cNvSpPr txBox="1">
            <a:spLocks noGrp="1"/>
          </p:cNvSpPr>
          <p:nvPr>
            <p:ph type="body" idx="1"/>
          </p:nvPr>
        </p:nvSpPr>
        <p:spPr>
          <a:xfrm>
            <a:off x="914400" y="4316413"/>
            <a:ext cx="5029200" cy="41671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
        <p:nvSpPr>
          <p:cNvPr id="250" name="Google Shape;250;p23:notes"/>
          <p:cNvSpPr>
            <a:spLocks noGrp="1" noRot="1" noChangeAspect="1"/>
          </p:cNvSpPr>
          <p:nvPr>
            <p:ph type="sldImg" idx="2"/>
          </p:nvPr>
        </p:nvSpPr>
        <p:spPr>
          <a:xfrm>
            <a:off x="401638" y="681038"/>
            <a:ext cx="6056312" cy="340836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1" name="Google Shape;251;p23:notes"/>
          <p:cNvSpPr txBox="1">
            <a:spLocks noGrp="1"/>
          </p:cNvSpPr>
          <p:nvPr>
            <p:ph type="body" idx="1"/>
          </p:nvPr>
        </p:nvSpPr>
        <p:spPr>
          <a:xfrm>
            <a:off x="914400" y="4316413"/>
            <a:ext cx="5029200" cy="41671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
        <p:nvSpPr>
          <p:cNvPr id="258" name="Google Shape;258;p16:notes"/>
          <p:cNvSpPr>
            <a:spLocks noGrp="1" noRot="1" noChangeAspect="1"/>
          </p:cNvSpPr>
          <p:nvPr>
            <p:ph type="sldImg" idx="2"/>
          </p:nvPr>
        </p:nvSpPr>
        <p:spPr>
          <a:xfrm>
            <a:off x="401638" y="681038"/>
            <a:ext cx="6056312" cy="3408362"/>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9" name="Google Shape;259;p16:notes"/>
          <p:cNvSpPr txBox="1">
            <a:spLocks noGrp="1"/>
          </p:cNvSpPr>
          <p:nvPr>
            <p:ph type="body" idx="1"/>
          </p:nvPr>
        </p:nvSpPr>
        <p:spPr>
          <a:xfrm>
            <a:off x="914400" y="4316413"/>
            <a:ext cx="5029200" cy="4167187"/>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Possible scenarios for students to respond to.</a:t>
            </a:r>
            <a:endParaRPr/>
          </a:p>
          <a:p>
            <a:pPr marL="0" lvl="0" indent="0" algn="l" rtl="0">
              <a:spcBef>
                <a:spcPts val="0"/>
              </a:spcBef>
              <a:spcAft>
                <a:spcPts val="0"/>
              </a:spcAft>
              <a:buNone/>
            </a:pPr>
            <a:endParaRPr/>
          </a:p>
          <a:p>
            <a:pPr marL="0" marR="0" lvl="0" indent="0" algn="l" rtl="0">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Stranded!  Students will be faced with the GRASP activity to put their new knowledge to the test.  Teacher will present original situation (being stranded- how will they survive?) and record the class decisions.  Then the students will be face with PART II:  the group of stranded students come across another group of stranded students on the other side of the island- record findings of what will they do?  And finally, PART III:  a highly effective pirate is raiding the island; what will they do.  What elements from the different types of government will be considered in the solution to their predicament?  Findings recorded.</a:t>
            </a: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url?sa=i&amp;rct=j&amp;q=saudi+arabian+flag&amp;source=images&amp;cd=&amp;cad=rja&amp;docid=f_49l__QbTzRhM&amp;tbnid=zyRwD5zfsueQEM:&amp;ved=0CAUQjRw&amp;url=http://www.theodora.com/maps/saudi_arabia_map.html&amp;ei=t86_Uc-UEYX6yQGO0YHABQ&amp;bvm=bv.47883778,d.aWc&amp;psig=AFQjCNHR55iQAaf-d5niRvrWix6aAeDzjg&amp;ust=1371611167771854" TargetMode="External"/><Relationship Id="rId7"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15.gif"/><Relationship Id="rId5" Type="http://schemas.openxmlformats.org/officeDocument/2006/relationships/hyperlink" Target="http://www.google.com/url?sa=i&amp;rct=j&amp;q=iran&amp;source=images&amp;cd=&amp;cad=rja&amp;docid=PgJGnftQpbQneM&amp;tbnid=5ohNlaFgooyp8M:&amp;ved=0CAUQjRw&amp;url=http://iranenglishradioblog.wordpress.com/2013/05/06/jomhuri-ye-islami-ye-iran-the-islamic-republic-of-iran/&amp;ei=7c6_UdrgGsGjyAHStoHADg&amp;bvm=bv.47883778,d.aWc&amp;psig=AFQjCNEmCN-JHhVmtQ3YnfpVicvWIs94NQ&amp;ust=1371611227946507" TargetMode="External"/><Relationship Id="rId4" Type="http://schemas.openxmlformats.org/officeDocument/2006/relationships/image" Target="../media/image14.gi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7.jpg"/></Relationships>
</file>

<file path=ppt/slides/_rels/slide15.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2209800" y="1066801"/>
            <a:ext cx="7772400" cy="20574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US"/>
              <a:t>Types of Governments</a:t>
            </a:r>
            <a:br>
              <a:rPr lang="en-US"/>
            </a:br>
            <a:endParaRPr/>
          </a:p>
        </p:txBody>
      </p:sp>
      <p:sp>
        <p:nvSpPr>
          <p:cNvPr id="89" name="Google Shape;89;p13"/>
          <p:cNvSpPr txBox="1">
            <a:spLocks noGrp="1"/>
          </p:cNvSpPr>
          <p:nvPr>
            <p:ph type="subTitle" idx="1"/>
          </p:nvPr>
        </p:nvSpPr>
        <p:spPr>
          <a:xfrm>
            <a:off x="2895600" y="3733800"/>
            <a:ext cx="6400800" cy="686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1000" b="1">
                <a:latin typeface="Arial"/>
                <a:ea typeface="Arial"/>
                <a:cs typeface="Arial"/>
                <a:sym typeface="Arial"/>
              </a:rPr>
              <a:t>CL.C&amp;G.2.4 </a:t>
            </a:r>
            <a:r>
              <a:rPr lang="en-US" sz="1000">
                <a:latin typeface="Arial"/>
                <a:ea typeface="Arial"/>
                <a:cs typeface="Arial"/>
                <a:sym typeface="Arial"/>
              </a:rPr>
              <a:t>Compare the federal government of the United States to various types of government around the world in terms of balancing security and the protection of rights.</a:t>
            </a:r>
            <a:endParaRPr sz="1000">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endParaRPr sz="1000">
              <a:latin typeface="Arial"/>
              <a:ea typeface="Arial"/>
              <a:cs typeface="Arial"/>
              <a:sym typeface="Arial"/>
            </a:endParaRPr>
          </a:p>
          <a:p>
            <a:pPr marL="0" lvl="0" indent="0" algn="ctr" rtl="0">
              <a:lnSpc>
                <a:spcPct val="90000"/>
              </a:lnSpc>
              <a:spcBef>
                <a:spcPts val="0"/>
              </a:spcBef>
              <a:spcAft>
                <a:spcPts val="0"/>
              </a:spcAft>
              <a:buClr>
                <a:schemeClr val="dk1"/>
              </a:buClr>
              <a:buSzPts val="2400"/>
              <a:buNone/>
            </a:pPr>
            <a:endParaRPr b="1"/>
          </a:p>
        </p:txBody>
      </p:sp>
      <p:pic>
        <p:nvPicPr>
          <p:cNvPr id="90" name="Google Shape;90;p13" descr="flags.jpg"/>
          <p:cNvPicPr preferRelativeResize="0"/>
          <p:nvPr/>
        </p:nvPicPr>
        <p:blipFill rotWithShape="1">
          <a:blip r:embed="rId3">
            <a:alphaModFix/>
          </a:blip>
          <a:srcRect/>
          <a:stretch/>
        </p:blipFill>
        <p:spPr>
          <a:xfrm>
            <a:off x="4267200" y="2133601"/>
            <a:ext cx="3505200" cy="102393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Dictatorship</a:t>
            </a:r>
            <a:endParaRPr/>
          </a:p>
        </p:txBody>
      </p:sp>
      <p:sp>
        <p:nvSpPr>
          <p:cNvPr id="155" name="Google Shape;155;p22"/>
          <p:cNvSpPr txBox="1">
            <a:spLocks noGrp="1"/>
          </p:cNvSpPr>
          <p:nvPr>
            <p:ph type="body" idx="1"/>
          </p:nvPr>
        </p:nvSpPr>
        <p:spPr>
          <a:xfrm>
            <a:off x="103375" y="1295400"/>
            <a:ext cx="10924500" cy="34290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A form of government where the nations is ruled by </a:t>
            </a:r>
            <a:r>
              <a:rPr lang="en-US" u="sng"/>
              <a:t>one ruler</a:t>
            </a:r>
            <a:r>
              <a:rPr lang="en-US"/>
              <a:t>.</a:t>
            </a:r>
            <a:endParaRPr/>
          </a:p>
          <a:p>
            <a:pPr marL="228600" lvl="0" indent="-228600" algn="l" rtl="0">
              <a:lnSpc>
                <a:spcPct val="90000"/>
              </a:lnSpc>
              <a:spcBef>
                <a:spcPts val="1000"/>
              </a:spcBef>
              <a:spcAft>
                <a:spcPts val="0"/>
              </a:spcAft>
              <a:buClr>
                <a:schemeClr val="dk1"/>
              </a:buClr>
              <a:buSzPts val="2800"/>
              <a:buChar char="•"/>
            </a:pPr>
            <a:r>
              <a:rPr lang="en-US"/>
              <a:t>Is a form of totalitarianism.</a:t>
            </a:r>
            <a:endParaRPr/>
          </a:p>
          <a:p>
            <a:pPr marL="228600" lvl="0" indent="-228600" algn="l" rtl="0">
              <a:lnSpc>
                <a:spcPct val="90000"/>
              </a:lnSpc>
              <a:spcBef>
                <a:spcPts val="1000"/>
              </a:spcBef>
              <a:spcAft>
                <a:spcPts val="0"/>
              </a:spcAft>
              <a:buClr>
                <a:schemeClr val="dk1"/>
              </a:buClr>
              <a:buSzPts val="2800"/>
              <a:buChar char="•"/>
            </a:pPr>
            <a:r>
              <a:rPr lang="en-US"/>
              <a:t>Power is taken by </a:t>
            </a:r>
            <a:r>
              <a:rPr lang="en-US" u="sng"/>
              <a:t>force</a:t>
            </a:r>
            <a:r>
              <a:rPr lang="en-US"/>
              <a:t> and requires military support.</a:t>
            </a:r>
            <a:endParaRPr/>
          </a:p>
          <a:p>
            <a:pPr marL="228600" lvl="0" indent="-228600" algn="l" rtl="0">
              <a:lnSpc>
                <a:spcPct val="90000"/>
              </a:lnSpc>
              <a:spcBef>
                <a:spcPts val="1000"/>
              </a:spcBef>
              <a:spcAft>
                <a:spcPts val="0"/>
              </a:spcAft>
              <a:buClr>
                <a:schemeClr val="dk1"/>
              </a:buClr>
              <a:buSzPts val="2800"/>
              <a:buChar char="•"/>
            </a:pPr>
            <a:r>
              <a:rPr lang="en-US"/>
              <a:t>At the end of the leader’s period of rule (death, resignation or overthrow), violence usually occurs in the nation.</a:t>
            </a:r>
            <a:endParaRPr/>
          </a:p>
          <a:p>
            <a:pPr marL="228600" lvl="0" indent="-50800" algn="l" rtl="0">
              <a:lnSpc>
                <a:spcPct val="90000"/>
              </a:lnSpc>
              <a:spcBef>
                <a:spcPts val="1000"/>
              </a:spcBef>
              <a:spcAft>
                <a:spcPts val="0"/>
              </a:spcAft>
              <a:buClr>
                <a:schemeClr val="dk1"/>
              </a:buClr>
              <a:buSzPts val="2800"/>
              <a:buNone/>
            </a:pPr>
            <a:endParaRPr/>
          </a:p>
        </p:txBody>
      </p:sp>
      <p:pic>
        <p:nvPicPr>
          <p:cNvPr id="156" name="Google Shape;156;p22"/>
          <p:cNvPicPr preferRelativeResize="0"/>
          <p:nvPr/>
        </p:nvPicPr>
        <p:blipFill rotWithShape="1">
          <a:blip r:embed="rId3">
            <a:alphaModFix/>
          </a:blip>
          <a:srcRect/>
          <a:stretch/>
        </p:blipFill>
        <p:spPr>
          <a:xfrm>
            <a:off x="-1229" y="4410075"/>
            <a:ext cx="2057400" cy="2447925"/>
          </a:xfrm>
          <a:prstGeom prst="rect">
            <a:avLst/>
          </a:prstGeom>
          <a:noFill/>
          <a:ln>
            <a:noFill/>
          </a:ln>
        </p:spPr>
      </p:pic>
      <p:pic>
        <p:nvPicPr>
          <p:cNvPr id="157" name="Google Shape;157;p22"/>
          <p:cNvPicPr preferRelativeResize="0"/>
          <p:nvPr/>
        </p:nvPicPr>
        <p:blipFill rotWithShape="1">
          <a:blip r:embed="rId4">
            <a:alphaModFix/>
          </a:blip>
          <a:srcRect/>
          <a:stretch/>
        </p:blipFill>
        <p:spPr>
          <a:xfrm>
            <a:off x="9869129" y="4260133"/>
            <a:ext cx="2324100" cy="2615381"/>
          </a:xfrm>
          <a:prstGeom prst="rect">
            <a:avLst/>
          </a:prstGeom>
          <a:noFill/>
          <a:ln>
            <a:noFill/>
          </a:ln>
        </p:spPr>
      </p:pic>
      <p:pic>
        <p:nvPicPr>
          <p:cNvPr id="158" name="Google Shape;158;p22"/>
          <p:cNvPicPr preferRelativeResize="0"/>
          <p:nvPr/>
        </p:nvPicPr>
        <p:blipFill rotWithShape="1">
          <a:blip r:embed="rId5">
            <a:alphaModFix/>
          </a:blip>
          <a:srcRect/>
          <a:stretch/>
        </p:blipFill>
        <p:spPr>
          <a:xfrm>
            <a:off x="10240963" y="6430963"/>
            <a:ext cx="304800" cy="3048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3"/>
          <p:cNvSpPr txBox="1">
            <a:spLocks noGrp="1"/>
          </p:cNvSpPr>
          <p:nvPr>
            <p:ph type="title"/>
          </p:nvPr>
        </p:nvSpPr>
        <p:spPr>
          <a:xfrm>
            <a:off x="838200" y="0"/>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Totalitarianism</a:t>
            </a:r>
            <a:endParaRPr/>
          </a:p>
        </p:txBody>
      </p:sp>
      <p:sp>
        <p:nvSpPr>
          <p:cNvPr id="165" name="Google Shape;165;p23"/>
          <p:cNvSpPr txBox="1">
            <a:spLocks noGrp="1"/>
          </p:cNvSpPr>
          <p:nvPr>
            <p:ph type="body" idx="1"/>
          </p:nvPr>
        </p:nvSpPr>
        <p:spPr>
          <a:xfrm>
            <a:off x="1120025" y="1143000"/>
            <a:ext cx="9090900" cy="49833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A system of government where the rulers have total unchecked control of the nation.</a:t>
            </a:r>
            <a:endParaRPr/>
          </a:p>
          <a:p>
            <a:pPr marL="228600" lvl="0" indent="-228600" algn="l" rtl="0">
              <a:lnSpc>
                <a:spcPct val="90000"/>
              </a:lnSpc>
              <a:spcBef>
                <a:spcPts val="1000"/>
              </a:spcBef>
              <a:spcAft>
                <a:spcPts val="0"/>
              </a:spcAft>
              <a:buClr>
                <a:schemeClr val="dk1"/>
              </a:buClr>
              <a:buSzPts val="2800"/>
              <a:buChar char="•"/>
            </a:pPr>
            <a:r>
              <a:rPr lang="en-US"/>
              <a:t>Citizens have only the rights that the ruler chooses to give them.</a:t>
            </a:r>
            <a:endParaRPr/>
          </a:p>
          <a:p>
            <a:pPr marL="228600" lvl="0" indent="-228600" algn="l" rtl="0">
              <a:lnSpc>
                <a:spcPct val="90000"/>
              </a:lnSpc>
              <a:spcBef>
                <a:spcPts val="1000"/>
              </a:spcBef>
              <a:spcAft>
                <a:spcPts val="0"/>
              </a:spcAft>
              <a:buClr>
                <a:schemeClr val="dk1"/>
              </a:buClr>
              <a:buSzPts val="2800"/>
              <a:buChar char="•"/>
            </a:pPr>
            <a:r>
              <a:rPr lang="en-US"/>
              <a:t>This type of power is usually taken by force.</a:t>
            </a:r>
            <a:endParaRPr/>
          </a:p>
        </p:txBody>
      </p:sp>
      <p:pic>
        <p:nvPicPr>
          <p:cNvPr id="166" name="Google Shape;166;p23"/>
          <p:cNvPicPr preferRelativeResize="0"/>
          <p:nvPr/>
        </p:nvPicPr>
        <p:blipFill rotWithShape="1">
          <a:blip r:embed="rId3">
            <a:alphaModFix/>
          </a:blip>
          <a:srcRect/>
          <a:stretch/>
        </p:blipFill>
        <p:spPr>
          <a:xfrm>
            <a:off x="0" y="4343400"/>
            <a:ext cx="3810000" cy="2514600"/>
          </a:xfrm>
          <a:prstGeom prst="rect">
            <a:avLst/>
          </a:prstGeom>
          <a:noFill/>
          <a:ln>
            <a:noFill/>
          </a:ln>
        </p:spPr>
      </p:pic>
      <p:pic>
        <p:nvPicPr>
          <p:cNvPr id="167" name="Google Shape;167;p23"/>
          <p:cNvPicPr preferRelativeResize="0"/>
          <p:nvPr/>
        </p:nvPicPr>
        <p:blipFill rotWithShape="1">
          <a:blip r:embed="rId4">
            <a:alphaModFix/>
          </a:blip>
          <a:srcRect/>
          <a:stretch/>
        </p:blipFill>
        <p:spPr>
          <a:xfrm>
            <a:off x="9229726" y="4505325"/>
            <a:ext cx="2962274" cy="2352675"/>
          </a:xfrm>
          <a:prstGeom prst="rect">
            <a:avLst/>
          </a:prstGeom>
          <a:noFill/>
          <a:ln>
            <a:noFill/>
          </a:ln>
        </p:spPr>
      </p:pic>
      <p:pic>
        <p:nvPicPr>
          <p:cNvPr id="168" name="Google Shape;168;p23"/>
          <p:cNvPicPr preferRelativeResize="0"/>
          <p:nvPr/>
        </p:nvPicPr>
        <p:blipFill rotWithShape="1">
          <a:blip r:embed="rId5">
            <a:alphaModFix/>
          </a:blip>
          <a:srcRect/>
          <a:stretch/>
        </p:blipFill>
        <p:spPr>
          <a:xfrm>
            <a:off x="10240963" y="6430963"/>
            <a:ext cx="304800" cy="3048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4"/>
          <p:cNvSpPr txBox="1">
            <a:spLocks noGrp="1"/>
          </p:cNvSpPr>
          <p:nvPr>
            <p:ph type="title"/>
          </p:nvPr>
        </p:nvSpPr>
        <p:spPr>
          <a:xfrm>
            <a:off x="838200" y="141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Theocracy</a:t>
            </a:r>
            <a:endParaRPr/>
          </a:p>
        </p:txBody>
      </p:sp>
      <p:sp>
        <p:nvSpPr>
          <p:cNvPr id="175" name="Google Shape;175;p24"/>
          <p:cNvSpPr txBox="1">
            <a:spLocks noGrp="1"/>
          </p:cNvSpPr>
          <p:nvPr>
            <p:ph type="body" idx="1"/>
          </p:nvPr>
        </p:nvSpPr>
        <p:spPr>
          <a:xfrm>
            <a:off x="982175" y="1143000"/>
            <a:ext cx="9228600" cy="2971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590"/>
              <a:buChar char="•"/>
            </a:pPr>
            <a:r>
              <a:rPr lang="en-US" sz="2590"/>
              <a:t>A form of government based on religious law.</a:t>
            </a:r>
            <a:endParaRPr/>
          </a:p>
          <a:p>
            <a:pPr marL="228600" lvl="0" indent="-228600" algn="l" rtl="0">
              <a:lnSpc>
                <a:spcPct val="90000"/>
              </a:lnSpc>
              <a:spcBef>
                <a:spcPts val="1000"/>
              </a:spcBef>
              <a:spcAft>
                <a:spcPts val="0"/>
              </a:spcAft>
              <a:buClr>
                <a:schemeClr val="dk1"/>
              </a:buClr>
              <a:buSzPts val="2590"/>
              <a:buChar char="•"/>
            </a:pPr>
            <a:r>
              <a:rPr lang="en-US" sz="2590"/>
              <a:t>Typically ruled by a religious council such as clerics.</a:t>
            </a:r>
            <a:endParaRPr/>
          </a:p>
          <a:p>
            <a:pPr marL="228600" lvl="0" indent="-228600" algn="l" rtl="0">
              <a:lnSpc>
                <a:spcPct val="90000"/>
              </a:lnSpc>
              <a:spcBef>
                <a:spcPts val="1000"/>
              </a:spcBef>
              <a:spcAft>
                <a:spcPts val="0"/>
              </a:spcAft>
              <a:buClr>
                <a:schemeClr val="dk1"/>
              </a:buClr>
              <a:buSzPts val="2590"/>
              <a:buChar char="•"/>
            </a:pPr>
            <a:r>
              <a:rPr lang="en-US" sz="2590"/>
              <a:t>Laws are traditionally based on the holy books.</a:t>
            </a:r>
            <a:endParaRPr/>
          </a:p>
          <a:p>
            <a:pPr marL="228600" lvl="0" indent="-228600" algn="l" rtl="0">
              <a:lnSpc>
                <a:spcPct val="90000"/>
              </a:lnSpc>
              <a:spcBef>
                <a:spcPts val="1000"/>
              </a:spcBef>
              <a:spcAft>
                <a:spcPts val="0"/>
              </a:spcAft>
              <a:buClr>
                <a:schemeClr val="dk1"/>
              </a:buClr>
              <a:buSzPts val="2590"/>
              <a:buChar char="•"/>
            </a:pPr>
            <a:r>
              <a:rPr lang="en-US" sz="2590"/>
              <a:t>Is most common in the Middle East (Iran, Saudi Arabia)</a:t>
            </a:r>
            <a:endParaRPr/>
          </a:p>
          <a:p>
            <a:pPr marL="228600" lvl="0" indent="-228600" algn="l" rtl="0">
              <a:lnSpc>
                <a:spcPct val="90000"/>
              </a:lnSpc>
              <a:spcBef>
                <a:spcPts val="1000"/>
              </a:spcBef>
              <a:spcAft>
                <a:spcPts val="0"/>
              </a:spcAft>
              <a:buClr>
                <a:schemeClr val="dk1"/>
              </a:buClr>
              <a:buSzPts val="2590"/>
              <a:buChar char="•"/>
            </a:pPr>
            <a:r>
              <a:rPr lang="en-US" sz="2590"/>
              <a:t>Vatican City is also considered a theocracy</a:t>
            </a:r>
            <a:endParaRPr/>
          </a:p>
          <a:p>
            <a:pPr marL="228600" lvl="0" indent="-228600" algn="l" rtl="0">
              <a:lnSpc>
                <a:spcPct val="90000"/>
              </a:lnSpc>
              <a:spcBef>
                <a:spcPts val="1000"/>
              </a:spcBef>
              <a:spcAft>
                <a:spcPts val="0"/>
              </a:spcAft>
              <a:buClr>
                <a:schemeClr val="dk1"/>
              </a:buClr>
              <a:buSzPts val="2590"/>
              <a:buChar char="•"/>
            </a:pPr>
            <a:r>
              <a:rPr lang="en-US" sz="2590"/>
              <a:t>Punishments for violating laws are often harsh.</a:t>
            </a:r>
            <a:endParaRPr sz="2590"/>
          </a:p>
        </p:txBody>
      </p:sp>
      <p:pic>
        <p:nvPicPr>
          <p:cNvPr id="176" name="Google Shape;176;p24" descr="http://www.theodora.com/maps/saudia.gif">
            <a:hlinkClick r:id="rId3"/>
          </p:cNvPr>
          <p:cNvPicPr preferRelativeResize="0"/>
          <p:nvPr/>
        </p:nvPicPr>
        <p:blipFill rotWithShape="1">
          <a:blip r:embed="rId4">
            <a:alphaModFix/>
          </a:blip>
          <a:srcRect/>
          <a:stretch/>
        </p:blipFill>
        <p:spPr>
          <a:xfrm>
            <a:off x="1676400" y="3962401"/>
            <a:ext cx="3657600" cy="2686051"/>
          </a:xfrm>
          <a:prstGeom prst="rect">
            <a:avLst/>
          </a:prstGeom>
          <a:noFill/>
          <a:ln>
            <a:noFill/>
          </a:ln>
        </p:spPr>
      </p:pic>
      <p:pic>
        <p:nvPicPr>
          <p:cNvPr id="177" name="Google Shape;177;p24" descr="http://iranenglishradioblog.files.wordpress.com/2013/05/iran.gif">
            <a:hlinkClick r:id="rId5"/>
          </p:cNvPr>
          <p:cNvPicPr preferRelativeResize="0"/>
          <p:nvPr/>
        </p:nvPicPr>
        <p:blipFill rotWithShape="1">
          <a:blip r:embed="rId6">
            <a:alphaModFix/>
          </a:blip>
          <a:srcRect/>
          <a:stretch/>
        </p:blipFill>
        <p:spPr>
          <a:xfrm>
            <a:off x="6324600" y="4038601"/>
            <a:ext cx="4038600" cy="2571751"/>
          </a:xfrm>
          <a:prstGeom prst="rect">
            <a:avLst/>
          </a:prstGeom>
          <a:noFill/>
          <a:ln>
            <a:noFill/>
          </a:ln>
        </p:spPr>
      </p:pic>
      <p:pic>
        <p:nvPicPr>
          <p:cNvPr id="178" name="Google Shape;178;p24"/>
          <p:cNvPicPr preferRelativeResize="0"/>
          <p:nvPr/>
        </p:nvPicPr>
        <p:blipFill rotWithShape="1">
          <a:blip r:embed="rId7">
            <a:alphaModFix/>
          </a:blip>
          <a:srcRect/>
          <a:stretch/>
        </p:blipFill>
        <p:spPr>
          <a:xfrm>
            <a:off x="10240963" y="6430963"/>
            <a:ext cx="304800" cy="304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5"/>
          <p:cNvSpPr txBox="1">
            <a:spLocks noGrp="1"/>
          </p:cNvSpPr>
          <p:nvPr>
            <p:ph type="title"/>
          </p:nvPr>
        </p:nvSpPr>
        <p:spPr>
          <a:xfrm>
            <a:off x="0" y="0"/>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Oligarchy </a:t>
            </a:r>
            <a:endParaRPr/>
          </a:p>
        </p:txBody>
      </p:sp>
      <p:sp>
        <p:nvSpPr>
          <p:cNvPr id="184" name="Google Shape;184;p25"/>
          <p:cNvSpPr txBox="1">
            <a:spLocks noGrp="1"/>
          </p:cNvSpPr>
          <p:nvPr>
            <p:ph type="body" idx="1"/>
          </p:nvPr>
        </p:nvSpPr>
        <p:spPr>
          <a:xfrm>
            <a:off x="224252" y="1829025"/>
            <a:ext cx="11743500" cy="54861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3600"/>
              <a:buChar char="•"/>
            </a:pPr>
            <a:r>
              <a:rPr lang="en-US" sz="3600"/>
              <a:t>A system of government where a group of people rule and have power to serve their own interests.</a:t>
            </a:r>
            <a:endParaRPr/>
          </a:p>
          <a:p>
            <a:pPr marL="228600" lvl="0" indent="-228600" algn="l" rtl="0">
              <a:lnSpc>
                <a:spcPct val="90000"/>
              </a:lnSpc>
              <a:spcBef>
                <a:spcPts val="1000"/>
              </a:spcBef>
              <a:spcAft>
                <a:spcPts val="0"/>
              </a:spcAft>
              <a:buClr>
                <a:schemeClr val="dk1"/>
              </a:buClr>
              <a:buSzPts val="3600"/>
              <a:buChar char="•"/>
            </a:pPr>
            <a:r>
              <a:rPr lang="en-US" sz="3600"/>
              <a:t>Power could be identified by royalty, wealth, family ties, education, corporate, race or military control</a:t>
            </a:r>
            <a:endParaRPr/>
          </a:p>
          <a:p>
            <a:pPr marL="228600" lvl="0" indent="-228600" algn="l" rtl="0">
              <a:lnSpc>
                <a:spcPct val="90000"/>
              </a:lnSpc>
              <a:spcBef>
                <a:spcPts val="1000"/>
              </a:spcBef>
              <a:spcAft>
                <a:spcPts val="0"/>
              </a:spcAft>
              <a:buClr>
                <a:schemeClr val="dk1"/>
              </a:buClr>
              <a:buSzPts val="3600"/>
              <a:buChar char="•"/>
            </a:pPr>
            <a:r>
              <a:rPr lang="en-US" sz="3600"/>
              <a:t>Power is usually passed from generation to generation.</a:t>
            </a:r>
            <a:endParaRPr/>
          </a:p>
          <a:p>
            <a:pPr marL="228600" lvl="0" indent="-228600" algn="l" rtl="0">
              <a:lnSpc>
                <a:spcPct val="90000"/>
              </a:lnSpc>
              <a:spcBef>
                <a:spcPts val="1000"/>
              </a:spcBef>
              <a:spcAft>
                <a:spcPts val="0"/>
              </a:spcAft>
              <a:buClr>
                <a:schemeClr val="dk1"/>
              </a:buClr>
              <a:buSzPts val="3600"/>
              <a:buChar char="•"/>
            </a:pPr>
            <a:r>
              <a:rPr lang="en-US" sz="3600"/>
              <a:t>South Africa was an example with apartheid (white Africans 10% controlled all of the nation)</a:t>
            </a:r>
            <a:endParaRPr/>
          </a:p>
          <a:p>
            <a:pPr marL="228600" lvl="0" indent="0" algn="l" rtl="0">
              <a:lnSpc>
                <a:spcPct val="90000"/>
              </a:lnSpc>
              <a:spcBef>
                <a:spcPts val="1000"/>
              </a:spcBef>
              <a:spcAft>
                <a:spcPts val="0"/>
              </a:spcAft>
              <a:buClr>
                <a:schemeClr val="dk1"/>
              </a:buClr>
              <a:buSzPts val="3600"/>
              <a:buNone/>
            </a:pP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Anarchy</a:t>
            </a:r>
            <a:endParaRPr/>
          </a:p>
        </p:txBody>
      </p:sp>
      <p:sp>
        <p:nvSpPr>
          <p:cNvPr id="190" name="Google Shape;190;p26"/>
          <p:cNvSpPr txBox="1">
            <a:spLocks noGrp="1"/>
          </p:cNvSpPr>
          <p:nvPr>
            <p:ph type="body" idx="1"/>
          </p:nvPr>
        </p:nvSpPr>
        <p:spPr>
          <a:xfrm>
            <a:off x="1981200" y="1600201"/>
            <a:ext cx="3962400" cy="4525963"/>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Lack of government</a:t>
            </a:r>
            <a:endParaRPr/>
          </a:p>
          <a:p>
            <a:pPr marL="228600" lvl="0" indent="-228600" algn="l" rtl="0">
              <a:lnSpc>
                <a:spcPct val="90000"/>
              </a:lnSpc>
              <a:spcBef>
                <a:spcPts val="1000"/>
              </a:spcBef>
              <a:spcAft>
                <a:spcPts val="0"/>
              </a:spcAft>
              <a:buClr>
                <a:schemeClr val="dk1"/>
              </a:buClr>
              <a:buSzPts val="2800"/>
              <a:buChar char="•"/>
            </a:pPr>
            <a:r>
              <a:rPr lang="en-US"/>
              <a:t>Example: Somalia</a:t>
            </a:r>
            <a:endParaRPr/>
          </a:p>
          <a:p>
            <a:pPr marL="228600" lvl="0" indent="-50800" algn="l" rtl="0">
              <a:lnSpc>
                <a:spcPct val="90000"/>
              </a:lnSpc>
              <a:spcBef>
                <a:spcPts val="1000"/>
              </a:spcBef>
              <a:spcAft>
                <a:spcPts val="0"/>
              </a:spcAft>
              <a:buClr>
                <a:schemeClr val="dk1"/>
              </a:buClr>
              <a:buSzPts val="2800"/>
              <a:buNone/>
            </a:pPr>
            <a:endParaRPr/>
          </a:p>
        </p:txBody>
      </p:sp>
      <p:pic>
        <p:nvPicPr>
          <p:cNvPr id="191" name="Google Shape;191;p26" descr="http://ldsanarchy.files.wordpress.com/2007/10/cropped-anarchy.jpg"/>
          <p:cNvPicPr preferRelativeResize="0"/>
          <p:nvPr/>
        </p:nvPicPr>
        <p:blipFill rotWithShape="1">
          <a:blip r:embed="rId3">
            <a:alphaModFix/>
          </a:blip>
          <a:srcRect/>
          <a:stretch/>
        </p:blipFill>
        <p:spPr>
          <a:xfrm>
            <a:off x="7391400" y="4364400"/>
            <a:ext cx="4800600" cy="2493598"/>
          </a:xfrm>
          <a:prstGeom prst="rect">
            <a:avLst/>
          </a:prstGeom>
          <a:noFill/>
          <a:ln>
            <a:noFill/>
          </a:ln>
        </p:spPr>
      </p:pic>
      <p:pic>
        <p:nvPicPr>
          <p:cNvPr id="192" name="Google Shape;192;p26" descr="http://gameofroles.files.wordpress.com/2011/10/somalia.jpg"/>
          <p:cNvPicPr preferRelativeResize="0"/>
          <p:nvPr/>
        </p:nvPicPr>
        <p:blipFill rotWithShape="1">
          <a:blip r:embed="rId4">
            <a:alphaModFix/>
          </a:blip>
          <a:srcRect/>
          <a:stretch/>
        </p:blipFill>
        <p:spPr>
          <a:xfrm>
            <a:off x="-78500" y="3505200"/>
            <a:ext cx="4674098" cy="3352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b="1"/>
              <a:t>Aristocracy</a:t>
            </a:r>
            <a:endParaRPr/>
          </a:p>
        </p:txBody>
      </p:sp>
      <p:sp>
        <p:nvSpPr>
          <p:cNvPr id="198" name="Google Shape;198;p27"/>
          <p:cNvSpPr txBox="1">
            <a:spLocks noGrp="1"/>
          </p:cNvSpPr>
          <p:nvPr>
            <p:ph type="body" idx="1"/>
          </p:nvPr>
        </p:nvSpPr>
        <p:spPr>
          <a:xfrm>
            <a:off x="5430416" y="1378869"/>
            <a:ext cx="6487264" cy="5040592"/>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Aristocracy is a kind of government that puts power in the hands of a small, privileged ruling class.</a:t>
            </a:r>
            <a:endParaRPr/>
          </a:p>
          <a:p>
            <a:pPr marL="228600" lvl="0" indent="-228600" algn="l" rtl="0">
              <a:lnSpc>
                <a:spcPct val="90000"/>
              </a:lnSpc>
              <a:spcBef>
                <a:spcPts val="1000"/>
              </a:spcBef>
              <a:spcAft>
                <a:spcPts val="0"/>
              </a:spcAft>
              <a:buClr>
                <a:schemeClr val="dk1"/>
              </a:buClr>
              <a:buSzPts val="2800"/>
              <a:buChar char="•"/>
            </a:pPr>
            <a:r>
              <a:rPr lang="en-US"/>
              <a:t> In Ancient Greek, the word aristocracy means the rule of the best, but it has come to be linked with rule by royal families.</a:t>
            </a:r>
            <a:endParaRPr/>
          </a:p>
        </p:txBody>
      </p:sp>
      <p:pic>
        <p:nvPicPr>
          <p:cNvPr id="199" name="Google Shape;199;p27" descr="http://www2.ivcc.edu/gender2001/d2r.jpeg"/>
          <p:cNvPicPr preferRelativeResize="0"/>
          <p:nvPr/>
        </p:nvPicPr>
        <p:blipFill rotWithShape="1">
          <a:blip r:embed="rId3">
            <a:alphaModFix/>
          </a:blip>
          <a:srcRect/>
          <a:stretch/>
        </p:blipFill>
        <p:spPr>
          <a:xfrm>
            <a:off x="274320" y="1378868"/>
            <a:ext cx="4343400" cy="547913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8"/>
          <p:cNvSpPr txBox="1">
            <a:spLocks noGrp="1"/>
          </p:cNvSpPr>
          <p:nvPr>
            <p:ph type="title"/>
          </p:nvPr>
        </p:nvSpPr>
        <p:spPr>
          <a:xfrm>
            <a:off x="1752600" y="228600"/>
            <a:ext cx="85344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000"/>
              <a:buFont typeface="Calibri"/>
              <a:buNone/>
            </a:pPr>
            <a:r>
              <a:rPr lang="en-US" sz="3000" b="1"/>
              <a:t>Which government is it??</a:t>
            </a:r>
            <a:endParaRPr/>
          </a:p>
        </p:txBody>
      </p:sp>
      <p:sp>
        <p:nvSpPr>
          <p:cNvPr id="206" name="Google Shape;206;p28"/>
          <p:cNvSpPr txBox="1">
            <a:spLocks noGrp="1"/>
          </p:cNvSpPr>
          <p:nvPr>
            <p:ph type="body" idx="1"/>
          </p:nvPr>
        </p:nvSpPr>
        <p:spPr>
          <a:xfrm>
            <a:off x="1676400" y="914400"/>
            <a:ext cx="8763000" cy="4114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Complete the table for each scenario.</a:t>
            </a:r>
            <a:endParaRPr/>
          </a:p>
          <a:p>
            <a:pPr marL="228600" lvl="0" indent="-228600" algn="l" rtl="0">
              <a:lnSpc>
                <a:spcPct val="90000"/>
              </a:lnSpc>
              <a:spcBef>
                <a:spcPts val="1000"/>
              </a:spcBef>
              <a:spcAft>
                <a:spcPts val="0"/>
              </a:spcAft>
              <a:buClr>
                <a:schemeClr val="dk1"/>
              </a:buClr>
              <a:buSzPts val="2800"/>
              <a:buFont typeface="Calibri"/>
              <a:buNone/>
            </a:pPr>
            <a:r>
              <a:rPr lang="en-US"/>
              <a:t>Scenario 1:  Melissa turned 18 and is going to city hall to vote in the presidential election for the first time.  She will vote for candidates running for President, NC Governor and NC Senator.  </a:t>
            </a:r>
            <a:endParaRPr/>
          </a:p>
          <a:p>
            <a:pPr marL="228600" lvl="0" indent="-228600" algn="l" rtl="0">
              <a:lnSpc>
                <a:spcPct val="90000"/>
              </a:lnSpc>
              <a:spcBef>
                <a:spcPts val="1000"/>
              </a:spcBef>
              <a:spcAft>
                <a:spcPts val="0"/>
              </a:spcAft>
              <a:buClr>
                <a:schemeClr val="dk1"/>
              </a:buClr>
              <a:buSzPts val="2800"/>
              <a:buFont typeface="Calibri"/>
              <a:buNone/>
            </a:pPr>
            <a:endParaRPr/>
          </a:p>
        </p:txBody>
      </p:sp>
      <p:graphicFrame>
        <p:nvGraphicFramePr>
          <p:cNvPr id="207" name="Google Shape;207;p28"/>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extLst>
                    <a:ext uri="{9D8B030D-6E8A-4147-A177-3AD203B41FA5}">
                      <a16:colId xmlns:a16="http://schemas.microsoft.com/office/drawing/2014/main" val="20000"/>
                    </a:ext>
                  </a:extLst>
                </a:gridCol>
                <a:gridCol w="3268675">
                  <a:extLst>
                    <a:ext uri="{9D8B030D-6E8A-4147-A177-3AD203B41FA5}">
                      <a16:colId xmlns:a16="http://schemas.microsoft.com/office/drawing/2014/main" val="20001"/>
                    </a:ext>
                  </a:extLst>
                </a:gridCol>
                <a:gridCol w="2982900">
                  <a:extLst>
                    <a:ext uri="{9D8B030D-6E8A-4147-A177-3AD203B41FA5}">
                      <a16:colId xmlns:a16="http://schemas.microsoft.com/office/drawing/2014/main" val="20002"/>
                    </a:ext>
                  </a:extLst>
                </a:gridCol>
              </a:tblGrid>
              <a:tr h="962025">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Type of Government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Who/what controls decision making?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Explain why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831975">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9"/>
          <p:cNvSpPr txBox="1">
            <a:spLocks noGrp="1"/>
          </p:cNvSpPr>
          <p:nvPr>
            <p:ph type="title"/>
          </p:nvPr>
        </p:nvSpPr>
        <p:spPr>
          <a:xfrm>
            <a:off x="2133600" y="2286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Which government is it??</a:t>
            </a:r>
            <a:endParaRPr/>
          </a:p>
        </p:txBody>
      </p:sp>
      <p:sp>
        <p:nvSpPr>
          <p:cNvPr id="214" name="Google Shape;214;p29"/>
          <p:cNvSpPr txBox="1">
            <a:spLocks noGrp="1"/>
          </p:cNvSpPr>
          <p:nvPr>
            <p:ph type="body" idx="1"/>
          </p:nvPr>
        </p:nvSpPr>
        <p:spPr>
          <a:xfrm>
            <a:off x="1676400" y="914400"/>
            <a:ext cx="8763000" cy="4114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Complete the table for each scenario.</a:t>
            </a:r>
            <a:endParaRPr/>
          </a:p>
          <a:p>
            <a:pPr marL="228600" lvl="0" indent="-228600" algn="l" rtl="0">
              <a:lnSpc>
                <a:spcPct val="90000"/>
              </a:lnSpc>
              <a:spcBef>
                <a:spcPts val="1000"/>
              </a:spcBef>
              <a:spcAft>
                <a:spcPts val="0"/>
              </a:spcAft>
              <a:buClr>
                <a:schemeClr val="dk1"/>
              </a:buClr>
              <a:buSzPts val="2800"/>
              <a:buFont typeface="Calibri"/>
              <a:buNone/>
            </a:pPr>
            <a:r>
              <a:rPr lang="en-US"/>
              <a:t>Scenario 2:  King Abdullah of Saudi Arabia makes all the decisions for his country.  He does not consult advisors and he never holds elections.</a:t>
            </a:r>
            <a:endParaRPr/>
          </a:p>
          <a:p>
            <a:pPr marL="228600" lvl="0" indent="-228600" algn="l" rtl="0">
              <a:lnSpc>
                <a:spcPct val="90000"/>
              </a:lnSpc>
              <a:spcBef>
                <a:spcPts val="1000"/>
              </a:spcBef>
              <a:spcAft>
                <a:spcPts val="0"/>
              </a:spcAft>
              <a:buClr>
                <a:schemeClr val="dk1"/>
              </a:buClr>
              <a:buSzPts val="2800"/>
              <a:buFont typeface="Calibri"/>
              <a:buNone/>
            </a:pPr>
            <a:endParaRPr/>
          </a:p>
        </p:txBody>
      </p:sp>
      <p:graphicFrame>
        <p:nvGraphicFramePr>
          <p:cNvPr id="215" name="Google Shape;215;p29"/>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extLst>
                    <a:ext uri="{9D8B030D-6E8A-4147-A177-3AD203B41FA5}">
                      <a16:colId xmlns:a16="http://schemas.microsoft.com/office/drawing/2014/main" val="20000"/>
                    </a:ext>
                  </a:extLst>
                </a:gridCol>
                <a:gridCol w="3268675">
                  <a:extLst>
                    <a:ext uri="{9D8B030D-6E8A-4147-A177-3AD203B41FA5}">
                      <a16:colId xmlns:a16="http://schemas.microsoft.com/office/drawing/2014/main" val="20001"/>
                    </a:ext>
                  </a:extLst>
                </a:gridCol>
                <a:gridCol w="2982900">
                  <a:extLst>
                    <a:ext uri="{9D8B030D-6E8A-4147-A177-3AD203B41FA5}">
                      <a16:colId xmlns:a16="http://schemas.microsoft.com/office/drawing/2014/main" val="20002"/>
                    </a:ext>
                  </a:extLst>
                </a:gridCol>
              </a:tblGrid>
              <a:tr h="962025">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Type of Government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Who/what controls decision making?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Explain why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831975">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0"/>
          <p:cNvSpPr txBox="1">
            <a:spLocks noGrp="1"/>
          </p:cNvSpPr>
          <p:nvPr>
            <p:ph type="title"/>
          </p:nvPr>
        </p:nvSpPr>
        <p:spPr>
          <a:xfrm>
            <a:off x="2133600" y="2286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Which government is it??</a:t>
            </a:r>
            <a:endParaRPr/>
          </a:p>
        </p:txBody>
      </p:sp>
      <p:sp>
        <p:nvSpPr>
          <p:cNvPr id="222" name="Google Shape;222;p30"/>
          <p:cNvSpPr txBox="1">
            <a:spLocks noGrp="1"/>
          </p:cNvSpPr>
          <p:nvPr>
            <p:ph type="body" idx="1"/>
          </p:nvPr>
        </p:nvSpPr>
        <p:spPr>
          <a:xfrm>
            <a:off x="1676400" y="914400"/>
            <a:ext cx="8763000" cy="4114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Complete the table for each scenario.</a:t>
            </a:r>
            <a:endParaRPr/>
          </a:p>
          <a:p>
            <a:pPr marL="228600" lvl="0" indent="-228600" algn="l" rtl="0">
              <a:lnSpc>
                <a:spcPct val="90000"/>
              </a:lnSpc>
              <a:spcBef>
                <a:spcPts val="1000"/>
              </a:spcBef>
              <a:spcAft>
                <a:spcPts val="0"/>
              </a:spcAft>
              <a:buClr>
                <a:schemeClr val="dk1"/>
              </a:buClr>
              <a:buSzPts val="2800"/>
              <a:buFont typeface="Calibri"/>
              <a:buNone/>
            </a:pPr>
            <a:r>
              <a:rPr lang="en-US"/>
              <a:t>Scenario 3:  The citizens of Hampton, New Hampshire hold 4 annual town meetings where they discuss town policies and make decisions regarding laws and the town budget. </a:t>
            </a:r>
            <a:endParaRPr/>
          </a:p>
          <a:p>
            <a:pPr marL="228600" lvl="0" indent="-228600" algn="l" rtl="0">
              <a:lnSpc>
                <a:spcPct val="90000"/>
              </a:lnSpc>
              <a:spcBef>
                <a:spcPts val="1000"/>
              </a:spcBef>
              <a:spcAft>
                <a:spcPts val="0"/>
              </a:spcAft>
              <a:buClr>
                <a:schemeClr val="dk1"/>
              </a:buClr>
              <a:buSzPts val="2800"/>
              <a:buFont typeface="Calibri"/>
              <a:buNone/>
            </a:pPr>
            <a:endParaRPr/>
          </a:p>
        </p:txBody>
      </p:sp>
      <p:graphicFrame>
        <p:nvGraphicFramePr>
          <p:cNvPr id="223" name="Google Shape;223;p30"/>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extLst>
                    <a:ext uri="{9D8B030D-6E8A-4147-A177-3AD203B41FA5}">
                      <a16:colId xmlns:a16="http://schemas.microsoft.com/office/drawing/2014/main" val="20000"/>
                    </a:ext>
                  </a:extLst>
                </a:gridCol>
                <a:gridCol w="3268675">
                  <a:extLst>
                    <a:ext uri="{9D8B030D-6E8A-4147-A177-3AD203B41FA5}">
                      <a16:colId xmlns:a16="http://schemas.microsoft.com/office/drawing/2014/main" val="20001"/>
                    </a:ext>
                  </a:extLst>
                </a:gridCol>
                <a:gridCol w="2982900">
                  <a:extLst>
                    <a:ext uri="{9D8B030D-6E8A-4147-A177-3AD203B41FA5}">
                      <a16:colId xmlns:a16="http://schemas.microsoft.com/office/drawing/2014/main" val="20002"/>
                    </a:ext>
                  </a:extLst>
                </a:gridCol>
              </a:tblGrid>
              <a:tr h="962025">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Type of Government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Who/what controls decision making?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Explain why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831975">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1"/>
          <p:cNvSpPr txBox="1">
            <a:spLocks noGrp="1"/>
          </p:cNvSpPr>
          <p:nvPr>
            <p:ph type="title"/>
          </p:nvPr>
        </p:nvSpPr>
        <p:spPr>
          <a:xfrm>
            <a:off x="2133600" y="2286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Which government is it??</a:t>
            </a:r>
            <a:endParaRPr/>
          </a:p>
        </p:txBody>
      </p:sp>
      <p:sp>
        <p:nvSpPr>
          <p:cNvPr id="230" name="Google Shape;230;p31"/>
          <p:cNvSpPr txBox="1">
            <a:spLocks noGrp="1"/>
          </p:cNvSpPr>
          <p:nvPr>
            <p:ph type="body" idx="1"/>
          </p:nvPr>
        </p:nvSpPr>
        <p:spPr>
          <a:xfrm>
            <a:off x="1676400" y="914400"/>
            <a:ext cx="8763000" cy="4114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Complete the table for each scenario.</a:t>
            </a:r>
            <a:endParaRPr/>
          </a:p>
          <a:p>
            <a:pPr marL="228600" lvl="0" indent="-228600" algn="l" rtl="0">
              <a:lnSpc>
                <a:spcPct val="90000"/>
              </a:lnSpc>
              <a:spcBef>
                <a:spcPts val="1000"/>
              </a:spcBef>
              <a:spcAft>
                <a:spcPts val="0"/>
              </a:spcAft>
              <a:buClr>
                <a:schemeClr val="dk1"/>
              </a:buClr>
              <a:buSzPts val="2800"/>
              <a:buFont typeface="Calibri"/>
              <a:buNone/>
            </a:pPr>
            <a:r>
              <a:rPr lang="en-US"/>
              <a:t>Scenario 4:  The government in Iran enforces religious laws contained in the ancient Islamic text, the Koran.  The political leaders are also highest religious leaders, who claim they are chosen by God. </a:t>
            </a:r>
            <a:endParaRPr/>
          </a:p>
          <a:p>
            <a:pPr marL="228600" lvl="0" indent="-228600" algn="l" rtl="0">
              <a:lnSpc>
                <a:spcPct val="90000"/>
              </a:lnSpc>
              <a:spcBef>
                <a:spcPts val="1000"/>
              </a:spcBef>
              <a:spcAft>
                <a:spcPts val="0"/>
              </a:spcAft>
              <a:buClr>
                <a:schemeClr val="dk1"/>
              </a:buClr>
              <a:buSzPts val="2800"/>
              <a:buFont typeface="Calibri"/>
              <a:buNone/>
            </a:pPr>
            <a:endParaRPr/>
          </a:p>
        </p:txBody>
      </p:sp>
      <p:graphicFrame>
        <p:nvGraphicFramePr>
          <p:cNvPr id="231" name="Google Shape;231;p31"/>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extLst>
                    <a:ext uri="{9D8B030D-6E8A-4147-A177-3AD203B41FA5}">
                      <a16:colId xmlns:a16="http://schemas.microsoft.com/office/drawing/2014/main" val="20000"/>
                    </a:ext>
                  </a:extLst>
                </a:gridCol>
                <a:gridCol w="3268675">
                  <a:extLst>
                    <a:ext uri="{9D8B030D-6E8A-4147-A177-3AD203B41FA5}">
                      <a16:colId xmlns:a16="http://schemas.microsoft.com/office/drawing/2014/main" val="20001"/>
                    </a:ext>
                  </a:extLst>
                </a:gridCol>
                <a:gridCol w="2982900">
                  <a:extLst>
                    <a:ext uri="{9D8B030D-6E8A-4147-A177-3AD203B41FA5}">
                      <a16:colId xmlns:a16="http://schemas.microsoft.com/office/drawing/2014/main" val="20002"/>
                    </a:ext>
                  </a:extLst>
                </a:gridCol>
              </a:tblGrid>
              <a:tr h="962025">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Type of Government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Who/what controls decision making?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Explain why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831975">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Bell Ringer:</a:t>
            </a:r>
            <a:endParaRPr/>
          </a:p>
        </p:txBody>
      </p:sp>
      <p:sp>
        <p:nvSpPr>
          <p:cNvPr id="96" name="Google Shape;96;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Brainstorm and list the ways that government has affected your morning.</a:t>
            </a:r>
            <a:endParaRPr/>
          </a:p>
          <a:p>
            <a:pPr marL="228600" lvl="0" indent="-228600" algn="l" rtl="0">
              <a:lnSpc>
                <a:spcPct val="90000"/>
              </a:lnSpc>
              <a:spcBef>
                <a:spcPts val="1000"/>
              </a:spcBef>
              <a:spcAft>
                <a:spcPts val="0"/>
              </a:spcAft>
              <a:buClr>
                <a:schemeClr val="dk1"/>
              </a:buClr>
              <a:buSzPts val="2800"/>
              <a:buChar char="•"/>
            </a:pPr>
            <a:r>
              <a:rPr lang="en-US"/>
              <a:t>Is government necessary? Justify your response</a:t>
            </a:r>
            <a:endParaRPr/>
          </a:p>
          <a:p>
            <a:pPr marL="228600" lvl="0" indent="-228600" algn="l" rtl="0">
              <a:lnSpc>
                <a:spcPct val="90000"/>
              </a:lnSpc>
              <a:spcBef>
                <a:spcPts val="1000"/>
              </a:spcBef>
              <a:spcAft>
                <a:spcPts val="0"/>
              </a:spcAft>
              <a:buClr>
                <a:schemeClr val="dk1"/>
              </a:buClr>
              <a:buSzPts val="2800"/>
              <a:buChar char="•"/>
            </a:pPr>
            <a:r>
              <a:rPr lang="en-US"/>
              <a:t>Agenda: Bell Ringer, Types of governments, Analogy, Island Assignment and Scenarios, Vocabulary  Exit Ticket </a:t>
            </a:r>
            <a:endParaRPr/>
          </a:p>
          <a:p>
            <a:pPr marL="228600" lvl="0" indent="-50800" algn="l" rtl="0">
              <a:lnSpc>
                <a:spcPct val="90000"/>
              </a:lnSpc>
              <a:spcBef>
                <a:spcPts val="1000"/>
              </a:spcBef>
              <a:spcAft>
                <a:spcPts val="0"/>
              </a:spcAft>
              <a:buClr>
                <a:schemeClr val="dk1"/>
              </a:buClr>
              <a:buSzPts val="2800"/>
              <a:buNone/>
            </a:pPr>
            <a:endParaRPr/>
          </a:p>
        </p:txBody>
      </p:sp>
      <p:sp>
        <p:nvSpPr>
          <p:cNvPr id="97" name="Google Shape;97;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p>
            <a:pPr marL="228600" lvl="0" indent="-273050" algn="l" rtl="0">
              <a:lnSpc>
                <a:spcPct val="100000"/>
              </a:lnSpc>
              <a:spcBef>
                <a:spcPts val="0"/>
              </a:spcBef>
              <a:spcAft>
                <a:spcPts val="0"/>
              </a:spcAft>
              <a:buSzPts val="2500"/>
              <a:buChar char="•"/>
            </a:pPr>
            <a:r>
              <a:rPr lang="en-US" sz="2500" b="1"/>
              <a:t>CL.C&amp;G.2.4 </a:t>
            </a:r>
            <a:r>
              <a:rPr lang="en-US" sz="2500"/>
              <a:t>Compare the federal government of the United States to various types of government around the world in terms of balancing security and the protection of rights.</a:t>
            </a:r>
            <a:endParaRPr sz="2500"/>
          </a:p>
          <a:p>
            <a:pPr marL="228600" lvl="0" indent="0" algn="l" rtl="0">
              <a:lnSpc>
                <a:spcPct val="100000"/>
              </a:lnSpc>
              <a:spcBef>
                <a:spcPts val="0"/>
              </a:spcBef>
              <a:spcAft>
                <a:spcPts val="0"/>
              </a:spcAft>
              <a:buNone/>
            </a:pPr>
            <a:endParaRPr sz="2500"/>
          </a:p>
          <a:p>
            <a:pPr marL="228600" lvl="0" indent="-209550" algn="l" rtl="0">
              <a:lnSpc>
                <a:spcPct val="90000"/>
              </a:lnSpc>
              <a:spcBef>
                <a:spcPts val="1000"/>
              </a:spcBef>
              <a:spcAft>
                <a:spcPts val="0"/>
              </a:spcAft>
              <a:buClr>
                <a:schemeClr val="dk1"/>
              </a:buClr>
              <a:buSzPts val="2500"/>
              <a:buFont typeface="Calibri"/>
              <a:buChar char="•"/>
            </a:pPr>
            <a:r>
              <a:rPr lang="en-US" sz="2500"/>
              <a:t>EQ: What are the different types of governments around the world and how do they compare to the Government of the United States?</a:t>
            </a:r>
            <a:endParaRPr sz="25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2"/>
          <p:cNvSpPr txBox="1">
            <a:spLocks noGrp="1"/>
          </p:cNvSpPr>
          <p:nvPr>
            <p:ph type="title"/>
          </p:nvPr>
        </p:nvSpPr>
        <p:spPr>
          <a:xfrm>
            <a:off x="2133600" y="2286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Which government is it??</a:t>
            </a:r>
            <a:endParaRPr/>
          </a:p>
        </p:txBody>
      </p:sp>
      <p:sp>
        <p:nvSpPr>
          <p:cNvPr id="238" name="Google Shape;238;p32"/>
          <p:cNvSpPr txBox="1">
            <a:spLocks noGrp="1"/>
          </p:cNvSpPr>
          <p:nvPr>
            <p:ph type="body" idx="1"/>
          </p:nvPr>
        </p:nvSpPr>
        <p:spPr>
          <a:xfrm>
            <a:off x="1676400" y="914400"/>
            <a:ext cx="8763000" cy="4114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Complete the table for each scenario.</a:t>
            </a:r>
            <a:endParaRPr/>
          </a:p>
          <a:p>
            <a:pPr marL="228600" lvl="0" indent="-228600" algn="l" rtl="0">
              <a:lnSpc>
                <a:spcPct val="90000"/>
              </a:lnSpc>
              <a:spcBef>
                <a:spcPts val="1000"/>
              </a:spcBef>
              <a:spcAft>
                <a:spcPts val="0"/>
              </a:spcAft>
              <a:buClr>
                <a:schemeClr val="dk1"/>
              </a:buClr>
              <a:buSzPts val="2800"/>
              <a:buFont typeface="Calibri"/>
              <a:buNone/>
            </a:pPr>
            <a:r>
              <a:rPr lang="en-US"/>
              <a:t>Scenario 5:  In the ancient Greek city of Sparta a small group of elders made all the decisions.  They even would decide which babies were strong enough to live in Sparta and which babies should be disposed. </a:t>
            </a:r>
            <a:endParaRPr/>
          </a:p>
          <a:p>
            <a:pPr marL="228600" lvl="0" indent="-228600" algn="l" rtl="0">
              <a:lnSpc>
                <a:spcPct val="90000"/>
              </a:lnSpc>
              <a:spcBef>
                <a:spcPts val="1000"/>
              </a:spcBef>
              <a:spcAft>
                <a:spcPts val="0"/>
              </a:spcAft>
              <a:buClr>
                <a:schemeClr val="dk1"/>
              </a:buClr>
              <a:buSzPts val="2800"/>
              <a:buFont typeface="Calibri"/>
              <a:buNone/>
            </a:pPr>
            <a:endParaRPr/>
          </a:p>
        </p:txBody>
      </p:sp>
      <p:graphicFrame>
        <p:nvGraphicFramePr>
          <p:cNvPr id="239" name="Google Shape;239;p32"/>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extLst>
                    <a:ext uri="{9D8B030D-6E8A-4147-A177-3AD203B41FA5}">
                      <a16:colId xmlns:a16="http://schemas.microsoft.com/office/drawing/2014/main" val="20000"/>
                    </a:ext>
                  </a:extLst>
                </a:gridCol>
                <a:gridCol w="3268675">
                  <a:extLst>
                    <a:ext uri="{9D8B030D-6E8A-4147-A177-3AD203B41FA5}">
                      <a16:colId xmlns:a16="http://schemas.microsoft.com/office/drawing/2014/main" val="20001"/>
                    </a:ext>
                  </a:extLst>
                </a:gridCol>
                <a:gridCol w="2982900">
                  <a:extLst>
                    <a:ext uri="{9D8B030D-6E8A-4147-A177-3AD203B41FA5}">
                      <a16:colId xmlns:a16="http://schemas.microsoft.com/office/drawing/2014/main" val="20002"/>
                    </a:ext>
                  </a:extLst>
                </a:gridCol>
              </a:tblGrid>
              <a:tr h="962025">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Type of Government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Who/what controls decision making?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Explain why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831975">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3"/>
          <p:cNvSpPr txBox="1">
            <a:spLocks noGrp="1"/>
          </p:cNvSpPr>
          <p:nvPr>
            <p:ph type="title"/>
          </p:nvPr>
        </p:nvSpPr>
        <p:spPr>
          <a:xfrm>
            <a:off x="2133600" y="2286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Which government is it??</a:t>
            </a:r>
            <a:endParaRPr/>
          </a:p>
        </p:txBody>
      </p:sp>
      <p:sp>
        <p:nvSpPr>
          <p:cNvPr id="246" name="Google Shape;246;p33"/>
          <p:cNvSpPr txBox="1">
            <a:spLocks noGrp="1"/>
          </p:cNvSpPr>
          <p:nvPr>
            <p:ph type="body" idx="1"/>
          </p:nvPr>
        </p:nvSpPr>
        <p:spPr>
          <a:xfrm>
            <a:off x="1676400" y="914400"/>
            <a:ext cx="8763000" cy="4114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Complete the table for each scenario.</a:t>
            </a:r>
            <a:endParaRPr/>
          </a:p>
          <a:p>
            <a:pPr marL="228600" lvl="0" indent="-228600" algn="l" rtl="0">
              <a:lnSpc>
                <a:spcPct val="90000"/>
              </a:lnSpc>
              <a:spcBef>
                <a:spcPts val="1000"/>
              </a:spcBef>
              <a:spcAft>
                <a:spcPts val="0"/>
              </a:spcAft>
              <a:buClr>
                <a:schemeClr val="dk1"/>
              </a:buClr>
              <a:buSzPts val="2800"/>
              <a:buFont typeface="Calibri"/>
              <a:buNone/>
            </a:pPr>
            <a:r>
              <a:rPr lang="en-US"/>
              <a:t>Scenario 6:  Adolph Hitler ruled over Nazi Germany with an “iron fist.”  He controlled all the media and used his military and secret police (the SS) to exterminate any opponents. </a:t>
            </a:r>
            <a:endParaRPr/>
          </a:p>
          <a:p>
            <a:pPr marL="228600" lvl="0" indent="-228600" algn="l" rtl="0">
              <a:lnSpc>
                <a:spcPct val="90000"/>
              </a:lnSpc>
              <a:spcBef>
                <a:spcPts val="1000"/>
              </a:spcBef>
              <a:spcAft>
                <a:spcPts val="0"/>
              </a:spcAft>
              <a:buClr>
                <a:schemeClr val="dk1"/>
              </a:buClr>
              <a:buSzPts val="2800"/>
              <a:buFont typeface="Calibri"/>
              <a:buNone/>
            </a:pPr>
            <a:endParaRPr/>
          </a:p>
        </p:txBody>
      </p:sp>
      <p:graphicFrame>
        <p:nvGraphicFramePr>
          <p:cNvPr id="247" name="Google Shape;247;p33"/>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extLst>
                    <a:ext uri="{9D8B030D-6E8A-4147-A177-3AD203B41FA5}">
                      <a16:colId xmlns:a16="http://schemas.microsoft.com/office/drawing/2014/main" val="20000"/>
                    </a:ext>
                  </a:extLst>
                </a:gridCol>
                <a:gridCol w="3268675">
                  <a:extLst>
                    <a:ext uri="{9D8B030D-6E8A-4147-A177-3AD203B41FA5}">
                      <a16:colId xmlns:a16="http://schemas.microsoft.com/office/drawing/2014/main" val="20001"/>
                    </a:ext>
                  </a:extLst>
                </a:gridCol>
                <a:gridCol w="2982900">
                  <a:extLst>
                    <a:ext uri="{9D8B030D-6E8A-4147-A177-3AD203B41FA5}">
                      <a16:colId xmlns:a16="http://schemas.microsoft.com/office/drawing/2014/main" val="20002"/>
                    </a:ext>
                  </a:extLst>
                </a:gridCol>
              </a:tblGrid>
              <a:tr h="962025">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Type of Government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Who/what controls decision making?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Explain why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831975">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4"/>
          <p:cNvSpPr txBox="1">
            <a:spLocks noGrp="1"/>
          </p:cNvSpPr>
          <p:nvPr>
            <p:ph type="title"/>
          </p:nvPr>
        </p:nvSpPr>
        <p:spPr>
          <a:xfrm>
            <a:off x="2133600" y="22860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Which government is it??</a:t>
            </a:r>
            <a:endParaRPr/>
          </a:p>
        </p:txBody>
      </p:sp>
      <p:sp>
        <p:nvSpPr>
          <p:cNvPr id="254" name="Google Shape;254;p34"/>
          <p:cNvSpPr txBox="1">
            <a:spLocks noGrp="1"/>
          </p:cNvSpPr>
          <p:nvPr>
            <p:ph type="body" idx="1"/>
          </p:nvPr>
        </p:nvSpPr>
        <p:spPr>
          <a:xfrm>
            <a:off x="1676400" y="914400"/>
            <a:ext cx="8763000" cy="41148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Complete the table for each scenario.</a:t>
            </a:r>
            <a:endParaRPr/>
          </a:p>
          <a:p>
            <a:pPr marL="228600" lvl="0" indent="-228600" algn="l" rtl="0">
              <a:lnSpc>
                <a:spcPct val="90000"/>
              </a:lnSpc>
              <a:spcBef>
                <a:spcPts val="1000"/>
              </a:spcBef>
              <a:spcAft>
                <a:spcPts val="0"/>
              </a:spcAft>
              <a:buClr>
                <a:schemeClr val="dk1"/>
              </a:buClr>
              <a:buSzPts val="2800"/>
              <a:buFont typeface="Calibri"/>
              <a:buNone/>
            </a:pPr>
            <a:r>
              <a:rPr lang="en-US"/>
              <a:t>Scenario 7:  </a:t>
            </a:r>
            <a:r>
              <a:rPr lang="en-US" sz="2400" b="1"/>
              <a:t>When Lenin came to power in Russia he tried to split all the property equally between the people by giving the government control over all property.  He believed there should not be social classes and everyone should be equal.</a:t>
            </a:r>
            <a:endParaRPr/>
          </a:p>
        </p:txBody>
      </p:sp>
      <p:graphicFrame>
        <p:nvGraphicFramePr>
          <p:cNvPr id="255" name="Google Shape;255;p34"/>
          <p:cNvGraphicFramePr/>
          <p:nvPr/>
        </p:nvGraphicFramePr>
        <p:xfrm>
          <a:off x="1905000" y="4038600"/>
          <a:ext cx="3000000" cy="3000000"/>
        </p:xfrm>
        <a:graphic>
          <a:graphicData uri="http://schemas.openxmlformats.org/drawingml/2006/table">
            <a:tbl>
              <a:tblPr>
                <a:noFill/>
                <a:tableStyleId>{68036EC6-C39D-4698-BE02-1550BF11C28D}</a:tableStyleId>
              </a:tblPr>
              <a:tblGrid>
                <a:gridCol w="2282825">
                  <a:extLst>
                    <a:ext uri="{9D8B030D-6E8A-4147-A177-3AD203B41FA5}">
                      <a16:colId xmlns:a16="http://schemas.microsoft.com/office/drawing/2014/main" val="20000"/>
                    </a:ext>
                  </a:extLst>
                </a:gridCol>
                <a:gridCol w="3268675">
                  <a:extLst>
                    <a:ext uri="{9D8B030D-6E8A-4147-A177-3AD203B41FA5}">
                      <a16:colId xmlns:a16="http://schemas.microsoft.com/office/drawing/2014/main" val="20001"/>
                    </a:ext>
                  </a:extLst>
                </a:gridCol>
                <a:gridCol w="2982900">
                  <a:extLst>
                    <a:ext uri="{9D8B030D-6E8A-4147-A177-3AD203B41FA5}">
                      <a16:colId xmlns:a16="http://schemas.microsoft.com/office/drawing/2014/main" val="20002"/>
                    </a:ext>
                  </a:extLst>
                </a:gridCol>
              </a:tblGrid>
              <a:tr h="962025">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Type of Government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Who/what controls decision making?</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200"/>
                        <a:buFont typeface="Arial"/>
                        <a:buNone/>
                      </a:pPr>
                      <a:r>
                        <a:rPr lang="en-US" sz="2200" b="0" i="0" u="none" strike="noStrike" cap="none">
                          <a:solidFill>
                            <a:schemeClr val="dk1"/>
                          </a:solidFill>
                          <a:latin typeface="Arial"/>
                          <a:ea typeface="Arial"/>
                          <a:cs typeface="Arial"/>
                          <a:sym typeface="Arial"/>
                        </a:rPr>
                        <a:t>Explain why</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1831975">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2800"/>
                        <a:buFont typeface="Calibri"/>
                        <a:buNone/>
                      </a:pPr>
                      <a:endParaRPr sz="2800" b="0" i="0" u="none" strike="noStrike" cap="none">
                        <a:solidFill>
                          <a:schemeClr val="dk1"/>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5"/>
          <p:cNvSpPr txBox="1">
            <a:spLocks noGrp="1"/>
          </p:cNvSpPr>
          <p:nvPr>
            <p:ph type="title"/>
          </p:nvPr>
        </p:nvSpPr>
        <p:spPr>
          <a:xfrm>
            <a:off x="1524000" y="0"/>
            <a:ext cx="7772400" cy="1143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PIT:  Island Assignment</a:t>
            </a:r>
            <a:endParaRPr/>
          </a:p>
        </p:txBody>
      </p:sp>
      <p:sp>
        <p:nvSpPr>
          <p:cNvPr id="262" name="Google Shape;262;p35"/>
          <p:cNvSpPr txBox="1">
            <a:spLocks noGrp="1"/>
          </p:cNvSpPr>
          <p:nvPr>
            <p:ph type="body" idx="1"/>
          </p:nvPr>
        </p:nvSpPr>
        <p:spPr>
          <a:xfrm>
            <a:off x="429208" y="1905000"/>
            <a:ext cx="11762792" cy="4343400"/>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400"/>
              <a:buChar char="•"/>
            </a:pPr>
            <a:r>
              <a:rPr lang="en-US" sz="2400"/>
              <a:t>Imagine that you and twenty of your classmates survived the crash of Oceanic flight 815.  You landed on a remote island somewhere in the Pacific Ocean.  You don’t know when you’ll be rescued and as far as you can tell there is no one else on the island.  You have no way to communicate with the outside world as your cell phones do not work on the island and all GPS and radar was destroyed in the crash.  </a:t>
            </a:r>
            <a:endParaRPr/>
          </a:p>
          <a:p>
            <a:pPr marL="228600" lvl="0" indent="-228600" algn="l" rtl="0">
              <a:lnSpc>
                <a:spcPct val="80000"/>
              </a:lnSpc>
              <a:spcBef>
                <a:spcPts val="1000"/>
              </a:spcBef>
              <a:spcAft>
                <a:spcPts val="0"/>
              </a:spcAft>
              <a:buClr>
                <a:schemeClr val="dk1"/>
              </a:buClr>
              <a:buSzPts val="2400"/>
              <a:buChar char="•"/>
            </a:pPr>
            <a:r>
              <a:rPr lang="en-US" sz="2400"/>
              <a:t>With your group make an “Island Survival Plan” for all of the survivors of the crash.  You must ultimately determine what the best system of government will be for the survivors on the island.  Be sure to use your knowledge of different types of economic and government systems.  In the space below write down your answers to the following questions which will make up your “Island Survival Plan.”</a:t>
            </a:r>
            <a:r>
              <a:rPr lang="en-US"/>
              <a:t> </a:t>
            </a:r>
            <a:endParaRPr/>
          </a:p>
        </p:txBody>
      </p:sp>
      <p:pic>
        <p:nvPicPr>
          <p:cNvPr id="263" name="Google Shape;263;p35" descr="http://rocksinmydryer.typepad.com/photos/uncategorized/2008/03/06/lost.jpg"/>
          <p:cNvPicPr preferRelativeResize="0"/>
          <p:nvPr/>
        </p:nvPicPr>
        <p:blipFill rotWithShape="1">
          <a:blip r:embed="rId3">
            <a:alphaModFix/>
          </a:blip>
          <a:srcRect/>
          <a:stretch/>
        </p:blipFill>
        <p:spPr>
          <a:xfrm>
            <a:off x="8534400" y="152400"/>
            <a:ext cx="1752600" cy="1752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211183" y="0"/>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Governments of today</a:t>
            </a:r>
            <a:endParaRPr/>
          </a:p>
        </p:txBody>
      </p:sp>
      <p:sp>
        <p:nvSpPr>
          <p:cNvPr id="104" name="Google Shape;104;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None/>
            </a:pPr>
            <a:endParaRPr/>
          </a:p>
        </p:txBody>
      </p:sp>
      <p:pic>
        <p:nvPicPr>
          <p:cNvPr id="105" name="Google Shape;105;p15" descr="Map of World Governments"/>
          <p:cNvPicPr preferRelativeResize="0"/>
          <p:nvPr/>
        </p:nvPicPr>
        <p:blipFill rotWithShape="1">
          <a:blip r:embed="rId3">
            <a:alphaModFix/>
          </a:blip>
          <a:srcRect/>
          <a:stretch/>
        </p:blipFill>
        <p:spPr>
          <a:xfrm>
            <a:off x="3429000" y="1020763"/>
            <a:ext cx="8763000" cy="5715000"/>
          </a:xfrm>
          <a:prstGeom prst="rect">
            <a:avLst/>
          </a:prstGeom>
          <a:noFill/>
          <a:ln>
            <a:noFill/>
          </a:ln>
        </p:spPr>
      </p:pic>
      <p:pic>
        <p:nvPicPr>
          <p:cNvPr id="106" name="Google Shape;106;p15"/>
          <p:cNvPicPr preferRelativeResize="0"/>
          <p:nvPr/>
        </p:nvPicPr>
        <p:blipFill rotWithShape="1">
          <a:blip r:embed="rId4">
            <a:alphaModFix/>
          </a:blip>
          <a:srcRect/>
          <a:stretch/>
        </p:blipFill>
        <p:spPr>
          <a:xfrm>
            <a:off x="10240963" y="6430963"/>
            <a:ext cx="304800" cy="304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838200" y="894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b="1"/>
              <a:t>Democracy</a:t>
            </a:r>
            <a:endParaRPr/>
          </a:p>
        </p:txBody>
      </p:sp>
      <p:sp>
        <p:nvSpPr>
          <p:cNvPr id="112" name="Google Shape;112;p16"/>
          <p:cNvSpPr txBox="1">
            <a:spLocks noGrp="1"/>
          </p:cNvSpPr>
          <p:nvPr>
            <p:ph type="body" idx="1"/>
          </p:nvPr>
        </p:nvSpPr>
        <p:spPr>
          <a:xfrm>
            <a:off x="379075" y="1154475"/>
            <a:ext cx="4423800" cy="4891200"/>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Char char="•"/>
            </a:pPr>
            <a:r>
              <a:rPr lang="en-US" sz="2590"/>
              <a:t>Originated in ancient Greece</a:t>
            </a:r>
            <a:endParaRPr/>
          </a:p>
          <a:p>
            <a:pPr marL="228600" lvl="0" indent="-228600" algn="l" rtl="0">
              <a:lnSpc>
                <a:spcPct val="70000"/>
              </a:lnSpc>
              <a:spcBef>
                <a:spcPts val="1000"/>
              </a:spcBef>
              <a:spcAft>
                <a:spcPts val="0"/>
              </a:spcAft>
              <a:buClr>
                <a:schemeClr val="dk1"/>
              </a:buClr>
              <a:buSzPts val="2590"/>
              <a:buChar char="•"/>
            </a:pPr>
            <a:r>
              <a:rPr lang="en-US" sz="2590"/>
              <a:t>A system of government  where power comes from the people.</a:t>
            </a:r>
            <a:endParaRPr/>
          </a:p>
          <a:p>
            <a:pPr marL="228600" lvl="0" indent="-228600" algn="l" rtl="0">
              <a:lnSpc>
                <a:spcPct val="70000"/>
              </a:lnSpc>
              <a:spcBef>
                <a:spcPts val="1000"/>
              </a:spcBef>
              <a:spcAft>
                <a:spcPts val="0"/>
              </a:spcAft>
              <a:buClr>
                <a:schemeClr val="dk1"/>
              </a:buClr>
              <a:buSzPts val="2590"/>
              <a:buChar char="•"/>
            </a:pPr>
            <a:r>
              <a:rPr lang="en-US" sz="2590"/>
              <a:t>Two types of democracy are </a:t>
            </a:r>
            <a:r>
              <a:rPr lang="en-US" sz="2590" u="sng"/>
              <a:t>Representative Democracy and Direct Democracy.</a:t>
            </a:r>
            <a:endParaRPr/>
          </a:p>
          <a:p>
            <a:pPr marL="228600" lvl="0" indent="-228600" algn="l" rtl="0">
              <a:lnSpc>
                <a:spcPct val="70000"/>
              </a:lnSpc>
              <a:spcBef>
                <a:spcPts val="1000"/>
              </a:spcBef>
              <a:spcAft>
                <a:spcPts val="0"/>
              </a:spcAft>
              <a:buClr>
                <a:schemeClr val="dk1"/>
              </a:buClr>
              <a:buSzPts val="2590"/>
              <a:buChar char="•"/>
            </a:pPr>
            <a:r>
              <a:rPr lang="en-US" sz="2590"/>
              <a:t>Power is usually taken through peaceful means in the form of voting by the people.</a:t>
            </a:r>
            <a:endParaRPr/>
          </a:p>
        </p:txBody>
      </p:sp>
      <p:pic>
        <p:nvPicPr>
          <p:cNvPr id="113" name="Google Shape;113;p16" descr="http://www.opednews.com/populum/uploadnic/democracy-a-challenge-jpg_36001_20120604-790.jpg"/>
          <p:cNvPicPr preferRelativeResize="0"/>
          <p:nvPr/>
        </p:nvPicPr>
        <p:blipFill rotWithShape="1">
          <a:blip r:embed="rId3">
            <a:alphaModFix/>
          </a:blip>
          <a:srcRect/>
          <a:stretch/>
        </p:blipFill>
        <p:spPr>
          <a:xfrm>
            <a:off x="6400800" y="1066801"/>
            <a:ext cx="3886200" cy="543167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Direct Democracy </a:t>
            </a:r>
            <a:endParaRPr/>
          </a:p>
        </p:txBody>
      </p:sp>
      <p:sp>
        <p:nvSpPr>
          <p:cNvPr id="119" name="Google Shape;119;p17"/>
          <p:cNvSpPr txBox="1">
            <a:spLocks noGrp="1"/>
          </p:cNvSpPr>
          <p:nvPr>
            <p:ph type="body" idx="1"/>
          </p:nvPr>
        </p:nvSpPr>
        <p:spPr>
          <a:xfrm>
            <a:off x="452851" y="1401777"/>
            <a:ext cx="5233500" cy="52839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A form of democracy where the people vote on all matters.</a:t>
            </a:r>
            <a:endParaRPr/>
          </a:p>
          <a:p>
            <a:pPr marL="228600" lvl="0" indent="-228600" algn="l" rtl="0">
              <a:lnSpc>
                <a:spcPct val="90000"/>
              </a:lnSpc>
              <a:spcBef>
                <a:spcPts val="1000"/>
              </a:spcBef>
              <a:spcAft>
                <a:spcPts val="0"/>
              </a:spcAft>
              <a:buClr>
                <a:schemeClr val="dk1"/>
              </a:buClr>
              <a:buSzPts val="2800"/>
              <a:buChar char="•"/>
            </a:pPr>
            <a:r>
              <a:rPr lang="en-US"/>
              <a:t>This is not practical in large countries with millions of people.</a:t>
            </a:r>
            <a:endParaRPr/>
          </a:p>
          <a:p>
            <a:pPr marL="228600" lvl="0" indent="-228600" algn="l" rtl="0">
              <a:lnSpc>
                <a:spcPct val="90000"/>
              </a:lnSpc>
              <a:spcBef>
                <a:spcPts val="1000"/>
              </a:spcBef>
              <a:spcAft>
                <a:spcPts val="0"/>
              </a:spcAft>
              <a:buClr>
                <a:schemeClr val="dk1"/>
              </a:buClr>
              <a:buSzPts val="2800"/>
              <a:buChar char="•"/>
            </a:pPr>
            <a:r>
              <a:rPr lang="en-US"/>
              <a:t>This system works best in small groups or even corporations</a:t>
            </a:r>
            <a:endParaRPr/>
          </a:p>
        </p:txBody>
      </p:sp>
      <p:pic>
        <p:nvPicPr>
          <p:cNvPr id="120" name="Google Shape;120;p17" descr="https://encrypted-tbn0.gstatic.com/images?q=tbn:ANd9GcRfuPVUngtyaKonhkGGHFSqCIxqC0muSC-tAgQnJ8NTgZbHDWMx"/>
          <p:cNvPicPr preferRelativeResize="0"/>
          <p:nvPr/>
        </p:nvPicPr>
        <p:blipFill rotWithShape="1">
          <a:blip r:embed="rId3">
            <a:alphaModFix/>
          </a:blip>
          <a:srcRect/>
          <a:stretch/>
        </p:blipFill>
        <p:spPr>
          <a:xfrm>
            <a:off x="5943600" y="1219200"/>
            <a:ext cx="4419598" cy="4419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Representative Democracy / Republic</a:t>
            </a:r>
            <a:endParaRPr/>
          </a:p>
        </p:txBody>
      </p:sp>
      <p:sp>
        <p:nvSpPr>
          <p:cNvPr id="126" name="Google Shape;126;p18"/>
          <p:cNvSpPr txBox="1">
            <a:spLocks noGrp="1"/>
          </p:cNvSpPr>
          <p:nvPr>
            <p:ph type="body" idx="1"/>
          </p:nvPr>
        </p:nvSpPr>
        <p:spPr>
          <a:xfrm>
            <a:off x="740224" y="1470826"/>
            <a:ext cx="5307900" cy="5111400"/>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590"/>
              <a:buChar char="•"/>
            </a:pPr>
            <a:r>
              <a:rPr lang="en-US" sz="2590"/>
              <a:t>People elect the government in order to have decisions made for them.</a:t>
            </a:r>
            <a:endParaRPr/>
          </a:p>
          <a:p>
            <a:pPr marL="228600" lvl="0" indent="-228600" algn="l" rtl="0">
              <a:lnSpc>
                <a:spcPct val="80000"/>
              </a:lnSpc>
              <a:spcBef>
                <a:spcPts val="1000"/>
              </a:spcBef>
              <a:spcAft>
                <a:spcPts val="0"/>
              </a:spcAft>
              <a:buClr>
                <a:schemeClr val="dk1"/>
              </a:buClr>
              <a:buSzPts val="2590"/>
              <a:buChar char="•"/>
            </a:pPr>
            <a:r>
              <a:rPr lang="en-US" sz="2590"/>
              <a:t>The United States maintains representative democracy.</a:t>
            </a:r>
            <a:endParaRPr/>
          </a:p>
          <a:p>
            <a:pPr marL="228600" lvl="0" indent="-228600" algn="l" rtl="0">
              <a:lnSpc>
                <a:spcPct val="80000"/>
              </a:lnSpc>
              <a:spcBef>
                <a:spcPts val="1000"/>
              </a:spcBef>
              <a:spcAft>
                <a:spcPts val="0"/>
              </a:spcAft>
              <a:buClr>
                <a:schemeClr val="dk1"/>
              </a:buClr>
              <a:buSzPts val="2590"/>
              <a:buChar char="•"/>
            </a:pPr>
            <a:r>
              <a:rPr lang="en-US" sz="2590"/>
              <a:t>Advantage is that everyone has a voice.</a:t>
            </a:r>
            <a:endParaRPr/>
          </a:p>
          <a:p>
            <a:pPr marL="228600" lvl="0" indent="-228600" algn="l" rtl="0">
              <a:lnSpc>
                <a:spcPct val="80000"/>
              </a:lnSpc>
              <a:spcBef>
                <a:spcPts val="1000"/>
              </a:spcBef>
              <a:spcAft>
                <a:spcPts val="0"/>
              </a:spcAft>
              <a:buClr>
                <a:schemeClr val="dk1"/>
              </a:buClr>
              <a:buSzPts val="2590"/>
              <a:buChar char="•"/>
            </a:pPr>
            <a:r>
              <a:rPr lang="en-US" sz="2590"/>
              <a:t>Disadvantage is that those who support a candidate that loses will not always feel represented.</a:t>
            </a:r>
            <a:endParaRPr/>
          </a:p>
        </p:txBody>
      </p:sp>
      <p:pic>
        <p:nvPicPr>
          <p:cNvPr id="127" name="Google Shape;127;p18" descr="http://wwp.greenwichmeantime.com/time-zone/usa/images/usa-flags.gif"/>
          <p:cNvPicPr preferRelativeResize="0"/>
          <p:nvPr/>
        </p:nvPicPr>
        <p:blipFill rotWithShape="1">
          <a:blip r:embed="rId3">
            <a:alphaModFix/>
          </a:blip>
          <a:srcRect/>
          <a:stretch/>
        </p:blipFill>
        <p:spPr>
          <a:xfrm>
            <a:off x="6477706" y="1545771"/>
            <a:ext cx="5065506" cy="2667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b="1"/>
              <a:t>Monarchy</a:t>
            </a:r>
            <a:endParaRPr/>
          </a:p>
        </p:txBody>
      </p:sp>
      <p:sp>
        <p:nvSpPr>
          <p:cNvPr id="133" name="Google Shape;133;p19"/>
          <p:cNvSpPr txBox="1">
            <a:spLocks noGrp="1"/>
          </p:cNvSpPr>
          <p:nvPr>
            <p:ph type="body" idx="1"/>
          </p:nvPr>
        </p:nvSpPr>
        <p:spPr>
          <a:xfrm>
            <a:off x="563875" y="1826900"/>
            <a:ext cx="6242400" cy="5031000"/>
          </a:xfrm>
          <a:prstGeom prst="rect">
            <a:avLst/>
          </a:prstGeom>
          <a:noFill/>
          <a:ln>
            <a:noFill/>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2590"/>
              <a:buChar char="•"/>
            </a:pPr>
            <a:r>
              <a:rPr lang="en-US" sz="2590"/>
              <a:t>A system of government where power belongs to a ruling family.</a:t>
            </a:r>
            <a:endParaRPr/>
          </a:p>
          <a:p>
            <a:pPr marL="228600" lvl="0" indent="-228600" algn="l" rtl="0">
              <a:lnSpc>
                <a:spcPct val="70000"/>
              </a:lnSpc>
              <a:spcBef>
                <a:spcPts val="1000"/>
              </a:spcBef>
              <a:spcAft>
                <a:spcPts val="0"/>
              </a:spcAft>
              <a:buClr>
                <a:schemeClr val="dk1"/>
              </a:buClr>
              <a:buSzPts val="2590"/>
              <a:buChar char="•"/>
            </a:pPr>
            <a:r>
              <a:rPr lang="en-US" sz="2590"/>
              <a:t>Power is obtained by heredity (birthright)</a:t>
            </a:r>
            <a:endParaRPr/>
          </a:p>
          <a:p>
            <a:pPr marL="228600" lvl="0" indent="-228600" algn="l" rtl="0">
              <a:lnSpc>
                <a:spcPct val="70000"/>
              </a:lnSpc>
              <a:spcBef>
                <a:spcPts val="1000"/>
              </a:spcBef>
              <a:spcAft>
                <a:spcPts val="0"/>
              </a:spcAft>
              <a:buClr>
                <a:schemeClr val="dk1"/>
              </a:buClr>
              <a:buSzPts val="2590"/>
              <a:buChar char="•"/>
            </a:pPr>
            <a:r>
              <a:rPr lang="en-US" sz="2590"/>
              <a:t>Power is justified by </a:t>
            </a:r>
            <a:r>
              <a:rPr lang="en-US" sz="2590" u="sng"/>
              <a:t>Divine Right- </a:t>
            </a:r>
            <a:r>
              <a:rPr lang="en-US" sz="2590"/>
              <a:t> God has given this family the authority to rule.</a:t>
            </a:r>
            <a:endParaRPr/>
          </a:p>
          <a:p>
            <a:pPr marL="228600" lvl="0" indent="-228600" algn="l" rtl="0">
              <a:lnSpc>
                <a:spcPct val="70000"/>
              </a:lnSpc>
              <a:spcBef>
                <a:spcPts val="1000"/>
              </a:spcBef>
              <a:spcAft>
                <a:spcPts val="0"/>
              </a:spcAft>
              <a:buClr>
                <a:schemeClr val="dk1"/>
              </a:buClr>
              <a:buSzPts val="2590"/>
              <a:buChar char="•"/>
            </a:pPr>
            <a:r>
              <a:rPr lang="en-US" sz="2590"/>
              <a:t>Monarchs are often called King/Queen, Emperor, Empress.</a:t>
            </a:r>
            <a:endParaRPr/>
          </a:p>
          <a:p>
            <a:pPr marL="228600" lvl="0" indent="-228600" algn="l" rtl="0">
              <a:lnSpc>
                <a:spcPct val="70000"/>
              </a:lnSpc>
              <a:spcBef>
                <a:spcPts val="1000"/>
              </a:spcBef>
              <a:spcAft>
                <a:spcPts val="0"/>
              </a:spcAft>
              <a:buClr>
                <a:schemeClr val="dk1"/>
              </a:buClr>
              <a:buSzPts val="2590"/>
              <a:buChar char="•"/>
            </a:pPr>
            <a:r>
              <a:rPr lang="en-US" sz="2590"/>
              <a:t>The two types of monarchies are </a:t>
            </a:r>
            <a:r>
              <a:rPr lang="en-US" sz="2590" u="sng"/>
              <a:t>absolute monarchy </a:t>
            </a:r>
            <a:r>
              <a:rPr lang="en-US" sz="2590"/>
              <a:t>and </a:t>
            </a:r>
            <a:r>
              <a:rPr lang="en-US" sz="2590" u="sng"/>
              <a:t>limited monarchy</a:t>
            </a:r>
            <a:r>
              <a:rPr lang="en-US" sz="2590"/>
              <a:t>.</a:t>
            </a:r>
            <a:endParaRPr/>
          </a:p>
        </p:txBody>
      </p:sp>
      <p:pic>
        <p:nvPicPr>
          <p:cNvPr id="134" name="Google Shape;134;p19" descr="http://www.themortonreport.com/assets_c/2011/04/henry-viii3-thumb-380xauto-412.jpg"/>
          <p:cNvPicPr preferRelativeResize="0"/>
          <p:nvPr/>
        </p:nvPicPr>
        <p:blipFill rotWithShape="1">
          <a:blip r:embed="rId3">
            <a:alphaModFix/>
          </a:blip>
          <a:srcRect/>
          <a:stretch/>
        </p:blipFill>
        <p:spPr>
          <a:xfrm>
            <a:off x="7057959" y="3048000"/>
            <a:ext cx="5134041"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Absolute Monarchy  (Option One)</a:t>
            </a:r>
            <a:endParaRPr/>
          </a:p>
        </p:txBody>
      </p:sp>
      <p:sp>
        <p:nvSpPr>
          <p:cNvPr id="140" name="Google Shape;140;p20"/>
          <p:cNvSpPr txBox="1">
            <a:spLocks noGrp="1"/>
          </p:cNvSpPr>
          <p:nvPr>
            <p:ph type="body" idx="1"/>
          </p:nvPr>
        </p:nvSpPr>
        <p:spPr>
          <a:xfrm>
            <a:off x="632460" y="1548336"/>
            <a:ext cx="4191000" cy="4525963"/>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Referred to as Absolutists</a:t>
            </a:r>
            <a:endParaRPr/>
          </a:p>
          <a:p>
            <a:pPr marL="228600" lvl="0" indent="-228600" algn="l" rtl="0">
              <a:lnSpc>
                <a:spcPct val="90000"/>
              </a:lnSpc>
              <a:spcBef>
                <a:spcPts val="1000"/>
              </a:spcBef>
              <a:spcAft>
                <a:spcPts val="0"/>
              </a:spcAft>
              <a:buClr>
                <a:schemeClr val="dk1"/>
              </a:buClr>
              <a:buSzPts val="2800"/>
              <a:buChar char="•"/>
            </a:pPr>
            <a:r>
              <a:rPr lang="en-US"/>
              <a:t>The rulers have total authority of the government</a:t>
            </a:r>
            <a:endParaRPr/>
          </a:p>
          <a:p>
            <a:pPr marL="228600" lvl="0" indent="-228600" algn="l" rtl="0">
              <a:lnSpc>
                <a:spcPct val="90000"/>
              </a:lnSpc>
              <a:spcBef>
                <a:spcPts val="1000"/>
              </a:spcBef>
              <a:spcAft>
                <a:spcPts val="0"/>
              </a:spcAft>
              <a:buClr>
                <a:schemeClr val="dk1"/>
              </a:buClr>
              <a:buSzPts val="2800"/>
              <a:buChar char="•"/>
            </a:pPr>
            <a:r>
              <a:rPr lang="en-US"/>
              <a:t>Citizens have very few rights and cannot question it.</a:t>
            </a:r>
            <a:endParaRPr/>
          </a:p>
          <a:p>
            <a:pPr marL="228600" lvl="0" indent="-228600" algn="l" rtl="0">
              <a:lnSpc>
                <a:spcPct val="90000"/>
              </a:lnSpc>
              <a:spcBef>
                <a:spcPts val="1000"/>
              </a:spcBef>
              <a:spcAft>
                <a:spcPts val="0"/>
              </a:spcAft>
              <a:buClr>
                <a:schemeClr val="dk1"/>
              </a:buClr>
              <a:buSzPts val="2800"/>
              <a:buChar char="•"/>
            </a:pPr>
            <a:r>
              <a:rPr lang="en-US"/>
              <a:t>Example: Louis XIV France </a:t>
            </a:r>
            <a:endParaRPr/>
          </a:p>
        </p:txBody>
      </p:sp>
      <p:pic>
        <p:nvPicPr>
          <p:cNvPr id="141" name="Google Shape;141;p20" descr="https://encrypted-tbn3.gstatic.com/images?q=tbn:ANd9GcS--Li0zwaB7OM2BJaBBdgdTUK9MFab7oXpW5sOsb7U2CDB3jl4"/>
          <p:cNvPicPr preferRelativeResize="0"/>
          <p:nvPr/>
        </p:nvPicPr>
        <p:blipFill rotWithShape="1">
          <a:blip r:embed="rId3">
            <a:alphaModFix/>
          </a:blip>
          <a:srcRect/>
          <a:stretch/>
        </p:blipFill>
        <p:spPr>
          <a:xfrm>
            <a:off x="8458200" y="1548336"/>
            <a:ext cx="3733800" cy="530966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Constitutional Monarchy   (Option Two)</a:t>
            </a:r>
            <a:endParaRPr/>
          </a:p>
        </p:txBody>
      </p:sp>
      <p:sp>
        <p:nvSpPr>
          <p:cNvPr id="147" name="Google Shape;147;p21"/>
          <p:cNvSpPr txBox="1">
            <a:spLocks noGrp="1"/>
          </p:cNvSpPr>
          <p:nvPr>
            <p:ph type="body" idx="1"/>
          </p:nvPr>
        </p:nvSpPr>
        <p:spPr>
          <a:xfrm>
            <a:off x="5943600" y="1600200"/>
            <a:ext cx="5601300" cy="4526100"/>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 Power of the monarch is limited by a constitution and or parliament. </a:t>
            </a:r>
            <a:endParaRPr/>
          </a:p>
          <a:p>
            <a:pPr marL="228600" lvl="0" indent="-228600" algn="l" rtl="0">
              <a:lnSpc>
                <a:spcPct val="90000"/>
              </a:lnSpc>
              <a:spcBef>
                <a:spcPts val="1000"/>
              </a:spcBef>
              <a:spcAft>
                <a:spcPts val="0"/>
              </a:spcAft>
              <a:buClr>
                <a:schemeClr val="dk1"/>
              </a:buClr>
              <a:buSzPts val="2800"/>
              <a:buChar char="•"/>
            </a:pPr>
            <a:r>
              <a:rPr lang="en-US"/>
              <a:t>Citizens have more rights than in an absolutist state.</a:t>
            </a:r>
            <a:endParaRPr/>
          </a:p>
          <a:p>
            <a:pPr marL="228600" lvl="0" indent="-228600" algn="l" rtl="0">
              <a:lnSpc>
                <a:spcPct val="90000"/>
              </a:lnSpc>
              <a:spcBef>
                <a:spcPts val="1000"/>
              </a:spcBef>
              <a:spcAft>
                <a:spcPts val="0"/>
              </a:spcAft>
              <a:buClr>
                <a:schemeClr val="dk1"/>
              </a:buClr>
              <a:buSzPts val="2800"/>
              <a:buChar char="•"/>
            </a:pPr>
            <a:r>
              <a:rPr lang="en-US"/>
              <a:t>Some monarchs have no real power at all and are figure heads.</a:t>
            </a:r>
            <a:endParaRPr/>
          </a:p>
          <a:p>
            <a:pPr marL="228600" lvl="0" indent="-165100" algn="l" rtl="0">
              <a:lnSpc>
                <a:spcPct val="90000"/>
              </a:lnSpc>
              <a:spcBef>
                <a:spcPts val="1000"/>
              </a:spcBef>
              <a:spcAft>
                <a:spcPts val="0"/>
              </a:spcAft>
              <a:buSzPts val="1800"/>
              <a:buChar char="•"/>
            </a:pPr>
            <a:r>
              <a:rPr lang="en-US"/>
              <a:t>Example: Great Britain today</a:t>
            </a:r>
            <a:endParaRPr/>
          </a:p>
        </p:txBody>
      </p:sp>
      <p:pic>
        <p:nvPicPr>
          <p:cNvPr id="148" name="Google Shape;148;p21" descr="https://encrypted-tbn1.gstatic.com/images?q=tbn:ANd9GcT9XcFL8Gpi0Wj_-TS538OLdsWc3GVeG0zBEF2wlTwg0Kr-d7bDrQ"/>
          <p:cNvPicPr preferRelativeResize="0"/>
          <p:nvPr/>
        </p:nvPicPr>
        <p:blipFill rotWithShape="1">
          <a:blip r:embed="rId3">
            <a:alphaModFix/>
          </a:blip>
          <a:srcRect/>
          <a:stretch/>
        </p:blipFill>
        <p:spPr>
          <a:xfrm>
            <a:off x="304800" y="1690688"/>
            <a:ext cx="4495800" cy="336788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1399</Words>
  <Application>Microsoft Macintosh PowerPoint</Application>
  <PresentationFormat>Widescreen</PresentationFormat>
  <Paragraphs>127</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Types of Governments </vt:lpstr>
      <vt:lpstr>Bell Ringer:</vt:lpstr>
      <vt:lpstr>Governments of today</vt:lpstr>
      <vt:lpstr>Democracy</vt:lpstr>
      <vt:lpstr>Direct Democracy </vt:lpstr>
      <vt:lpstr>Representative Democracy / Republic</vt:lpstr>
      <vt:lpstr>Monarchy</vt:lpstr>
      <vt:lpstr>Absolute Monarchy  (Option One)</vt:lpstr>
      <vt:lpstr>Constitutional Monarchy   (Option Two)</vt:lpstr>
      <vt:lpstr>Dictatorship</vt:lpstr>
      <vt:lpstr>Totalitarianism</vt:lpstr>
      <vt:lpstr>Theocracy</vt:lpstr>
      <vt:lpstr>Oligarchy </vt:lpstr>
      <vt:lpstr>Anarchy</vt:lpstr>
      <vt:lpstr>Aristocracy</vt:lpstr>
      <vt:lpstr>Which government is it??</vt:lpstr>
      <vt:lpstr>Which government is it??</vt:lpstr>
      <vt:lpstr>Which government is it??</vt:lpstr>
      <vt:lpstr>Which government is it??</vt:lpstr>
      <vt:lpstr>Which government is it??</vt:lpstr>
      <vt:lpstr>Which government is it??</vt:lpstr>
      <vt:lpstr>Which government is it??</vt:lpstr>
      <vt:lpstr>PIT:  Island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Governments </dc:title>
  <cp:lastModifiedBy>Roselyn Coyne</cp:lastModifiedBy>
  <cp:revision>1</cp:revision>
  <dcterms:modified xsi:type="dcterms:W3CDTF">2021-08-30T10:28:10Z</dcterms:modified>
</cp:coreProperties>
</file>