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2" r:id="rId4"/>
    <p:sldId id="258" r:id="rId5"/>
    <p:sldId id="261" r:id="rId6"/>
    <p:sldId id="259" r:id="rId7"/>
    <p:sldId id="262" r:id="rId8"/>
    <p:sldId id="260" r:id="rId9"/>
    <p:sldId id="263" r:id="rId10"/>
    <p:sldId id="264" r:id="rId11"/>
    <p:sldId id="273" r:id="rId12"/>
    <p:sldId id="265" r:id="rId13"/>
    <p:sldId id="274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5"/>
    <p:restoredTop sz="94467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4B9A-1BCC-504D-A304-649B196716A2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7D1D-84D8-C14A-A9A4-7F275796F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4B9A-1BCC-504D-A304-649B196716A2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7D1D-84D8-C14A-A9A4-7F275796F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777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4B9A-1BCC-504D-A304-649B196716A2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7D1D-84D8-C14A-A9A4-7F275796F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651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4B9A-1BCC-504D-A304-649B196716A2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7D1D-84D8-C14A-A9A4-7F275796F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4B9A-1BCC-504D-A304-649B196716A2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7D1D-84D8-C14A-A9A4-7F275796F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58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4B9A-1BCC-504D-A304-649B196716A2}" type="datetimeFigureOut">
              <a:rPr lang="en-US" smtClean="0"/>
              <a:t>9/22/21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7D1D-84D8-C14A-A9A4-7F275796F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09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4B9A-1BCC-504D-A304-649B196716A2}" type="datetimeFigureOut">
              <a:rPr lang="en-US" smtClean="0"/>
              <a:t>9/22/21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7D1D-84D8-C14A-A9A4-7F275796F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7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4B9A-1BCC-504D-A304-649B196716A2}" type="datetimeFigureOut">
              <a:rPr lang="en-US" smtClean="0"/>
              <a:t>9/22/21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7D1D-84D8-C14A-A9A4-7F275796F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32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4B9A-1BCC-504D-A304-649B196716A2}" type="datetimeFigureOut">
              <a:rPr lang="en-US" smtClean="0"/>
              <a:t>9/22/21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7D1D-84D8-C14A-A9A4-7F275796F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0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4B9A-1BCC-504D-A304-649B196716A2}" type="datetimeFigureOut">
              <a:rPr lang="en-US" smtClean="0"/>
              <a:t>9/22/21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7D1D-84D8-C14A-A9A4-7F275796F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86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A4B9A-1BCC-504D-A304-649B196716A2}" type="datetimeFigureOut">
              <a:rPr lang="en-US" smtClean="0"/>
              <a:t>9/22/21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57D1D-84D8-C14A-A9A4-7F275796F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A4B9A-1BCC-504D-A304-649B196716A2}" type="datetimeFigureOut">
              <a:rPr lang="en-US" smtClean="0"/>
              <a:t>9/22/21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57D1D-84D8-C14A-A9A4-7F275796FC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0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baQ56nL19Y" TargetMode="External"/><Relationship Id="rId2" Type="http://schemas.openxmlformats.org/officeDocument/2006/relationships/hyperlink" Target="https://www.youtube.com/watch?v=sw3SKdAXGgQ&amp;list=PLkfZOP2_jHb40ukfkzSpNQ9LcpUC8JW1R&amp;index=4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DnDh9-X12Gc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MCDikASE4o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mP-nkFg5_E&amp;list=PLkfZOP2_jHb40ukfkzSpNQ9LcpUC8JW1R&amp;index=66" TargetMode="External"/><Relationship Id="rId2" Type="http://schemas.openxmlformats.org/officeDocument/2006/relationships/hyperlink" Target="https://www.youtube.com/watch?v=X7jRFbvPcGI&amp;list=PLkfZOP2_jHb40ukfkzSpNQ9LcpUC8JW1R&amp;index=35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oiT2-yweWZQ&amp;t=256s" TargetMode="External"/><Relationship Id="rId4" Type="http://schemas.openxmlformats.org/officeDocument/2006/relationships/hyperlink" Target="https://www.youtube.com/watch?v=UCJ2of4kx5E&amp;list=PLkfZOP2_jHb40ukfkzSpNQ9LcpUC8JW1R&amp;index=6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1C6vC2LFFk&amp;list=PLkfZOP2_jHb40ukfkzSpNQ9LcpUC8JW1R&amp;index=40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5455"/>
            <a:ext cx="12192000" cy="1915305"/>
          </a:xfrm>
        </p:spPr>
        <p:txBody>
          <a:bodyPr>
            <a:normAutofit fontScale="90000"/>
          </a:bodyPr>
          <a:lstStyle/>
          <a:p>
            <a:r>
              <a:rPr lang="en-US" sz="5000" b="1" u="sng" dirty="0">
                <a:latin typeface="Chalkboard SE" charset="0"/>
                <a:ea typeface="Chalkboard SE" charset="0"/>
                <a:cs typeface="Chalkboard SE" charset="0"/>
              </a:rPr>
              <a:t>Unit 3.3 </a:t>
            </a:r>
            <a:r>
              <a:rPr lang="mr-IN" sz="5000" b="1" u="sng" dirty="0">
                <a:latin typeface="Chalkboard SE" charset="0"/>
                <a:ea typeface="Chalkboard SE" charset="0"/>
                <a:cs typeface="Chalkboard SE" charset="0"/>
              </a:rPr>
              <a:t>–</a:t>
            </a:r>
            <a:r>
              <a:rPr lang="en-US" sz="5000" b="1" u="sng" dirty="0">
                <a:latin typeface="Chalkboard SE" charset="0"/>
                <a:ea typeface="Chalkboard SE" charset="0"/>
                <a:cs typeface="Chalkboard SE" charset="0"/>
              </a:rPr>
              <a:t> Ratifying the U.S. Constitution, &amp; Federalists and Anti-Federalists </a:t>
            </a:r>
            <a:br>
              <a:rPr lang="en-US" b="1" u="sng" dirty="0">
                <a:latin typeface="Chalkboard SE" charset="0"/>
                <a:ea typeface="Chalkboard SE" charset="0"/>
                <a:cs typeface="Chalkboard SE" charset="0"/>
              </a:rPr>
            </a:br>
            <a:r>
              <a:rPr lang="en-US" sz="3900" b="1" u="sng" dirty="0">
                <a:latin typeface="Chalkboard SE" charset="0"/>
                <a:ea typeface="Chalkboard SE" charset="0"/>
                <a:cs typeface="Chalkboard SE" charset="0"/>
              </a:rPr>
              <a:t>(DisCh 4.2)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7591"/>
            <a:ext cx="12192000" cy="1655762"/>
          </a:xfrm>
        </p:spPr>
        <p:txBody>
          <a:bodyPr/>
          <a:lstStyle/>
          <a:p>
            <a:r>
              <a:rPr lang="en-US" dirty="0"/>
              <a:t>EQ:</a:t>
            </a:r>
          </a:p>
          <a:p>
            <a:r>
              <a:rPr lang="en-US" dirty="0"/>
              <a:t>1. </a:t>
            </a:r>
            <a:r>
              <a:rPr lang="en-US" altLang="en-US" dirty="0">
                <a:ea typeface="ＭＳ Ｐゴシック" charset="-128"/>
              </a:rPr>
              <a:t>Who were the Federalists and Anti-Federalists AND how did their beliefs on the US Constitution and national government differ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5755"/>
            <a:ext cx="3642102" cy="2425211"/>
          </a:xfrm>
          <a:prstGeom prst="rect">
            <a:avLst/>
          </a:prstGeom>
        </p:spPr>
      </p:pic>
      <p:pic>
        <p:nvPicPr>
          <p:cNvPr id="7" name="Picture 4" descr="Picture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102" y="2629556"/>
            <a:ext cx="3936569" cy="2431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412" y="2629556"/>
            <a:ext cx="2431410" cy="2431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1822" y="2685774"/>
            <a:ext cx="2043158" cy="19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30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u="sng" dirty="0">
                <a:latin typeface="Chalkboard SE" charset="0"/>
                <a:ea typeface="Chalkboard SE" charset="0"/>
                <a:cs typeface="Chalkboard SE" charset="0"/>
              </a:rPr>
              <a:t>Q4: Struggle Over Ratification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01479" y="1325564"/>
            <a:ext cx="7531522" cy="553243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For U.S. Constitution to become new law of the land, 9 of 13 states needed to ratify, or approve it</a:t>
            </a:r>
          </a:p>
          <a:p>
            <a:endParaRPr lang="en-US" dirty="0"/>
          </a:p>
          <a:p>
            <a:r>
              <a:rPr lang="en-US" dirty="0"/>
              <a:t>In Dec. of 1787 Delaware was first to ratify, within a month 4 others joined </a:t>
            </a:r>
            <a:r>
              <a:rPr lang="mr-IN" dirty="0"/>
              <a:t>–</a:t>
            </a:r>
            <a:r>
              <a:rPr lang="en-US" dirty="0"/>
              <a:t> still four states short </a:t>
            </a:r>
          </a:p>
          <a:p>
            <a:endParaRPr lang="en-US" dirty="0"/>
          </a:p>
          <a:p>
            <a:r>
              <a:rPr lang="en-US" b="1" u="sng" dirty="0">
                <a:solidFill>
                  <a:srgbClr val="7030A0"/>
                </a:solidFill>
              </a:rPr>
              <a:t>Lack of a list of basic rights remained serious problem for many </a:t>
            </a:r>
            <a:r>
              <a:rPr lang="mr-IN" b="1" u="sng" dirty="0">
                <a:solidFill>
                  <a:srgbClr val="7030A0"/>
                </a:solidFill>
              </a:rPr>
              <a:t>–</a:t>
            </a:r>
            <a:r>
              <a:rPr lang="en-US" b="1" u="sng" dirty="0">
                <a:solidFill>
                  <a:srgbClr val="7030A0"/>
                </a:solidFill>
              </a:rPr>
              <a:t> After Massachusetts voted against ratifying, Federalists realized a Bill of Rights would need to be added for document to be approved by 9 states</a:t>
            </a:r>
          </a:p>
          <a:p>
            <a:endParaRPr lang="en-US" dirty="0"/>
          </a:p>
          <a:p>
            <a:r>
              <a:rPr lang="en-US" b="1" u="sng" dirty="0">
                <a:solidFill>
                  <a:srgbClr val="7030A0"/>
                </a:solidFill>
              </a:rPr>
              <a:t>Federalists pledged if MA voted for ratification, Congress would add list of rights as amendments (or changes) to Constitution, leading MA to vote for ratification</a:t>
            </a:r>
          </a:p>
          <a:p>
            <a:endParaRPr lang="en-US" dirty="0"/>
          </a:p>
          <a:p>
            <a:r>
              <a:rPr lang="en-US" dirty="0"/>
              <a:t>June 1788 - New Hampshire became ninth state to ratify, agreed March 1789, Constitution would officially take effect </a:t>
            </a:r>
            <a:r>
              <a:rPr lang="mr-IN" dirty="0"/>
              <a:t>–</a:t>
            </a:r>
            <a:r>
              <a:rPr lang="en-US" dirty="0"/>
              <a:t> In Sept of 1789 Congress officially proposed list of individual rights be added (Bill of Rights approved and added in 1792) 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733001" y="1825625"/>
            <a:ext cx="44589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9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latin typeface="Chalkboard SE"/>
              </a:rPr>
              <a:t>Video Clip: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1 Minute, History Illustrated – Amendment Definition (turn up volume): </a:t>
            </a:r>
            <a:r>
              <a:rPr lang="en-US" dirty="0">
                <a:hlinkClick r:id="rId2"/>
              </a:rPr>
              <a:t>https://www.youtube.com/watch?v=sw3SKdAXGgQ&amp;list=PLkfZOP2_jHb40ukfkzSpNQ9LcpUC8JW1R&amp;index=41</a:t>
            </a:r>
            <a:endParaRPr lang="en-US" dirty="0"/>
          </a:p>
          <a:p>
            <a:endParaRPr lang="en-US" dirty="0"/>
          </a:p>
          <a:p>
            <a:r>
              <a:rPr lang="en-US" dirty="0"/>
              <a:t>4 Minutes, FL PASS Program, Federalists vs Anti-Federalists: </a:t>
            </a:r>
            <a:r>
              <a:rPr lang="en-US" dirty="0">
                <a:hlinkClick r:id="rId3"/>
              </a:rPr>
              <a:t>https://www.youtube.com/watch?v=XbaQ56nL19Y</a:t>
            </a:r>
            <a:endParaRPr lang="en-US" dirty="0"/>
          </a:p>
          <a:p>
            <a:endParaRPr lang="en-US" dirty="0"/>
          </a:p>
          <a:p>
            <a:r>
              <a:rPr lang="en-US" dirty="0"/>
              <a:t>5 Minutes, Hip Hughes, Federalists vs Anti-Federalists: </a:t>
            </a:r>
            <a:r>
              <a:rPr lang="en-US" dirty="0">
                <a:hlinkClick r:id="rId4"/>
              </a:rPr>
              <a:t>https://www.youtube.com/watch?v=DnDh9-X12Gc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03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algn="ctr" eaLnBrk="1" hangingPunct="1"/>
            <a:r>
              <a:rPr lang="en-US" altLang="en-US" b="1" u="sng" dirty="0">
                <a:latin typeface="Chalkboard SE" charset="0"/>
                <a:ea typeface="Chalkboard SE" charset="0"/>
                <a:cs typeface="Chalkboard SE" charset="0"/>
              </a:rPr>
              <a:t>To Summarize: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4024725"/>
              </p:ext>
            </p:extLst>
          </p:nvPr>
        </p:nvGraphicFramePr>
        <p:xfrm>
          <a:off x="1596390" y="1143001"/>
          <a:ext cx="8999220" cy="5714999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4480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8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0535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u="sng" dirty="0"/>
                        <a:t>FEDERALISTS 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u="sng" dirty="0"/>
                        <a:t>ANTI-FEDERALISTS 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2669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Supported</a:t>
                      </a:r>
                      <a:r>
                        <a:rPr lang="en-US" sz="1800" baseline="0" dirty="0"/>
                        <a:t> removing some powers from the states and giving more powers to the national government 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Wanted important political powers to remain with the states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5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Favored dividing powers among different branches of government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Wanted the legislative branch to have more power than the executive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5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Proposed a single person to lead</a:t>
                      </a:r>
                      <a:r>
                        <a:rPr lang="en-US" sz="1800" baseline="0" dirty="0"/>
                        <a:t> the executive branch 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Feared that a strong executive</a:t>
                      </a:r>
                      <a:r>
                        <a:rPr lang="en-US" sz="1800" baseline="0" dirty="0"/>
                        <a:t> might become a king or tyrant</a:t>
                      </a:r>
                      <a:endParaRPr lang="en-US" sz="18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2669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Wanted power shared between central government and the states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Believed</a:t>
                      </a:r>
                      <a:r>
                        <a:rPr lang="en-US" sz="1800" baseline="0" dirty="0"/>
                        <a:t> a bill of rights needed to be added to the Constitution to protect people’s rights </a:t>
                      </a:r>
                    </a:p>
                    <a:p>
                      <a:pPr algn="ctr"/>
                      <a:endParaRPr lang="en-US" sz="18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0752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latin typeface="Chalkboard SE" charset="0"/>
                <a:ea typeface="Chalkboard SE" charset="0"/>
                <a:cs typeface="Chalkboard SE" charset="0"/>
              </a:rPr>
              <a:t>Video Clip: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4.5 Minutes, Ted-Ed, Why wasn’t the Bill of Rights originally in the US Constitution?: </a:t>
            </a:r>
            <a:r>
              <a:rPr lang="en-US" dirty="0">
                <a:hlinkClick r:id="rId2"/>
              </a:rPr>
              <a:t>https://www.youtube.com/watch?v=aMCDikASE4o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54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u="sng" dirty="0">
                <a:latin typeface="Chalkboard SE" charset="0"/>
                <a:ea typeface="Chalkboard SE" charset="0"/>
                <a:cs typeface="Chalkboard SE" charset="0"/>
              </a:rPr>
              <a:t>Q5: Reasons to Add a Bill of Rights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3986" y="1534332"/>
            <a:ext cx="6772760" cy="5323667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7030A0"/>
                </a:solidFill>
                <a:ea typeface="ＭＳ Ｐゴシック" charset="-128"/>
              </a:rPr>
              <a:t>1) </a:t>
            </a:r>
            <a:r>
              <a:rPr lang="en-US" altLang="en-US" b="1" u="sng" dirty="0">
                <a:solidFill>
                  <a:srgbClr val="7030A0"/>
                </a:solidFill>
                <a:ea typeface="ＭＳ Ｐゴシック" charset="-128"/>
              </a:rPr>
              <a:t>Most states would not sign for ratification of the Constitution without it</a:t>
            </a:r>
          </a:p>
          <a:p>
            <a:pPr>
              <a:buNone/>
            </a:pPr>
            <a:endParaRPr lang="en-US" altLang="en-US" sz="1000" b="1" dirty="0">
              <a:solidFill>
                <a:srgbClr val="7030A0"/>
              </a:solidFill>
              <a:ea typeface="ＭＳ Ｐゴシック" charset="-128"/>
            </a:endParaRPr>
          </a:p>
          <a:p>
            <a:pPr>
              <a:buNone/>
            </a:pPr>
            <a:endParaRPr lang="en-US" altLang="en-US" sz="1000" b="1" dirty="0">
              <a:solidFill>
                <a:srgbClr val="7030A0"/>
              </a:solidFill>
              <a:ea typeface="ＭＳ Ｐゴシック" charset="-128"/>
            </a:endParaRPr>
          </a:p>
          <a:p>
            <a:r>
              <a:rPr lang="en-US" altLang="en-US" b="1" dirty="0">
                <a:solidFill>
                  <a:srgbClr val="7030A0"/>
                </a:solidFill>
                <a:ea typeface="ＭＳ Ｐゴシック" charset="-128"/>
              </a:rPr>
              <a:t>2) </a:t>
            </a:r>
            <a:r>
              <a:rPr lang="en-US" altLang="en-US" b="1" u="sng" dirty="0">
                <a:solidFill>
                  <a:srgbClr val="7030A0"/>
                </a:solidFill>
                <a:ea typeface="ＭＳ Ｐゴシック" charset="-128"/>
              </a:rPr>
              <a:t>It protected natural rights and freedoms, which was a goal of the writers of the Constitution</a:t>
            </a:r>
          </a:p>
          <a:p>
            <a:pPr>
              <a:buNone/>
            </a:pPr>
            <a:endParaRPr lang="en-US" altLang="en-US" sz="1000" b="1" dirty="0">
              <a:solidFill>
                <a:srgbClr val="7030A0"/>
              </a:solidFill>
              <a:ea typeface="ＭＳ Ｐゴシック" charset="-128"/>
            </a:endParaRPr>
          </a:p>
          <a:p>
            <a:pPr>
              <a:buNone/>
            </a:pPr>
            <a:endParaRPr lang="en-US" altLang="en-US" sz="1000" b="1" dirty="0">
              <a:solidFill>
                <a:srgbClr val="7030A0"/>
              </a:solidFill>
              <a:ea typeface="ＭＳ Ｐゴシック" charset="-128"/>
            </a:endParaRPr>
          </a:p>
          <a:p>
            <a:r>
              <a:rPr lang="en-US" altLang="en-US" b="1" dirty="0">
                <a:solidFill>
                  <a:srgbClr val="7030A0"/>
                </a:solidFill>
                <a:ea typeface="ＭＳ Ｐゴシック" charset="-128"/>
              </a:rPr>
              <a:t>3) </a:t>
            </a:r>
            <a:r>
              <a:rPr lang="en-US" altLang="en-US" b="1" u="sng" dirty="0">
                <a:solidFill>
                  <a:srgbClr val="7030A0"/>
                </a:solidFill>
                <a:ea typeface="ＭＳ Ｐゴシック" charset="-128"/>
              </a:rPr>
              <a:t>People believed it helped limit the power of the national government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0400" y="2040567"/>
            <a:ext cx="5181600" cy="345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09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0"/>
          <a:ext cx="9144000" cy="6893546"/>
        </p:xfrm>
        <a:graphic>
          <a:graphicData uri="http://schemas.openxmlformats.org/drawingml/2006/table">
            <a:tbl>
              <a:tblPr/>
              <a:tblGrid>
                <a:gridCol w="722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8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1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7038">
                <a:tc gridSpan="5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Ratification of the Constitution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 row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 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 row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Date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 row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State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Votes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87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3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December 7, 1787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Delaware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30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3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December 12, 1787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Pennsylvania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46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23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33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December 18, 1787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New Jersey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38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3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January 2, 1788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Georgia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26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0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3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5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January 9, 1788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Connecticut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128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40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9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3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6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February 6, 1788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Massachusetts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187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168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3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7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April 28, 1788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Maryland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63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11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33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8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May 23, 1788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South Carolina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149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73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33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9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June 21, 1788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New Hampshire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57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47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7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33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10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June 25, 1788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Virginia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89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79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7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33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11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July 26, 1788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New York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30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797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27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7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333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12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16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November 21, 1789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16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North Carolina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16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194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16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77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33388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13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16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May 29, 1790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16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Rhode Island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16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34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16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32</a:t>
                      </a:r>
                    </a:p>
                  </a:txBody>
                  <a:tcPr marL="16877" marR="16877" marT="16877" marB="1687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6353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201478" y="533400"/>
            <a:ext cx="1180970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8000" b="1" u="sng" dirty="0">
                <a:latin typeface="Chalkboard SE" charset="0"/>
                <a:ea typeface="Chalkboard SE" charset="0"/>
                <a:cs typeface="Chalkboard SE" charset="0"/>
              </a:rPr>
              <a:t>IT’S OFFICIAL! LET’S PARTY!</a:t>
            </a:r>
          </a:p>
        </p:txBody>
      </p:sp>
      <p:pic>
        <p:nvPicPr>
          <p:cNvPr id="34819" name="Content Placeholder 3" descr="Screen Shot 2015-08-07 at 2.13.0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8" r="-868"/>
          <a:stretch>
            <a:fillRect/>
          </a:stretch>
        </p:blipFill>
        <p:spPr>
          <a:xfrm>
            <a:off x="1981200" y="2332038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284736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0" y="0"/>
            <a:ext cx="10941803" cy="687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5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Screen Shot 2015-08-07 at 2.17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1"/>
            <a:ext cx="4084638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Screen Shot 2015-08-07 at 2.17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4" y="1219200"/>
            <a:ext cx="4770437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856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latin typeface="Chalkboard SE"/>
              </a:rPr>
              <a:t>Video Clip: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1.5 Minutes, Studies Weekly – Constitution: Convention and Ratification </a:t>
            </a:r>
            <a:r>
              <a:rPr lang="en-US" dirty="0">
                <a:hlinkClick r:id="rId2"/>
              </a:rPr>
              <a:t>https://www.youtube.com/watch?v=X7jRFbvPcGI&amp;list=PLkfZOP2_jHb40ukfkzSpNQ9LcpUC8JW1R&amp;index=35</a:t>
            </a:r>
            <a:endParaRPr lang="en-US" dirty="0"/>
          </a:p>
          <a:p>
            <a:endParaRPr lang="en-US" dirty="0"/>
          </a:p>
          <a:p>
            <a:r>
              <a:rPr lang="en-US" dirty="0"/>
              <a:t>5 Minutes, </a:t>
            </a:r>
            <a:r>
              <a:rPr lang="en-US" dirty="0" err="1"/>
              <a:t>Shmoop</a:t>
            </a:r>
            <a:r>
              <a:rPr lang="en-US" dirty="0"/>
              <a:t> – The Constitution </a:t>
            </a:r>
            <a:r>
              <a:rPr lang="en-US" dirty="0">
                <a:hlinkClick r:id="rId3"/>
              </a:rPr>
              <a:t>https://www.youtube.com/watch?v=9mP-nkFg5_E&amp;list=PLkfZOP2_jHb40ukfkzSpNQ9LcpUC8JW1R&amp;index=66</a:t>
            </a:r>
            <a:endParaRPr lang="en-US" dirty="0"/>
          </a:p>
          <a:p>
            <a:endParaRPr lang="en-US" dirty="0"/>
          </a:p>
          <a:p>
            <a:r>
              <a:rPr lang="en-US" dirty="0"/>
              <a:t>3.3 Minutes, Smart Songs – Constitution Rap: </a:t>
            </a:r>
            <a:r>
              <a:rPr lang="en-US" dirty="0">
                <a:hlinkClick r:id="rId4"/>
              </a:rPr>
              <a:t>https://www.youtube.com/watch?v=UCJ2of4kx5E&amp;list=PLkfZOP2_jHb40ukfkzSpNQ9LcpUC8JW1R&amp;index=62</a:t>
            </a:r>
            <a:endParaRPr lang="en-US" dirty="0"/>
          </a:p>
          <a:p>
            <a:endParaRPr lang="en-US" dirty="0"/>
          </a:p>
          <a:p>
            <a:r>
              <a:rPr lang="en-US" dirty="0"/>
              <a:t>9.5 Minutes, Mr. </a:t>
            </a:r>
            <a:r>
              <a:rPr lang="en-US" dirty="0" err="1"/>
              <a:t>Heimler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Ratification of the Constitution: </a:t>
            </a:r>
            <a:r>
              <a:rPr lang="en-US" dirty="0">
                <a:hlinkClick r:id="rId5"/>
              </a:rPr>
              <a:t>https://www.youtube.com/watch?v=oiT2-yweWZQ&amp;t=256s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4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571281" cy="852407"/>
          </a:xfrm>
        </p:spPr>
        <p:txBody>
          <a:bodyPr>
            <a:normAutofit/>
          </a:bodyPr>
          <a:lstStyle/>
          <a:p>
            <a:pPr algn="ctr"/>
            <a:r>
              <a:rPr lang="en-US" sz="3000" b="1" u="sng" dirty="0">
                <a:latin typeface="Chalkboard SE" charset="0"/>
                <a:ea typeface="Chalkboard SE" charset="0"/>
                <a:cs typeface="Chalkboard SE" charset="0"/>
              </a:rPr>
              <a:t>Q1: Debate Over the Constitution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-1" y="1131376"/>
            <a:ext cx="6571281" cy="5740197"/>
          </a:xfrm>
        </p:spPr>
        <p:txBody>
          <a:bodyPr>
            <a:normAutofit/>
          </a:bodyPr>
          <a:lstStyle/>
          <a:p>
            <a:r>
              <a:rPr lang="en-US" dirty="0"/>
              <a:t>As new Constitution became public, ppl all over country disagreed whether new govt would be too powerful or not</a:t>
            </a:r>
          </a:p>
          <a:p>
            <a:endParaRPr lang="en-US" dirty="0"/>
          </a:p>
          <a:p>
            <a:r>
              <a:rPr lang="en-US" b="1" u="sng" dirty="0">
                <a:solidFill>
                  <a:srgbClr val="7030A0"/>
                </a:solidFill>
              </a:rPr>
              <a:t>Because “federal” refers to national govt, ppl who supported Constitution became known as Federalists, those who didn’t became known as Anti-Federalists</a:t>
            </a:r>
          </a:p>
          <a:p>
            <a:endParaRPr lang="en-US" dirty="0"/>
          </a:p>
          <a:p>
            <a:r>
              <a:rPr lang="en-US" b="1" u="sng" dirty="0">
                <a:solidFill>
                  <a:srgbClr val="7030A0"/>
                </a:solidFill>
              </a:rPr>
              <a:t>9 of 13 states had to agree to ratify (to give formal, signed consent) in order for the U.S. Constitution to become official </a:t>
            </a:r>
          </a:p>
          <a:p>
            <a:endParaRPr lang="en-US" dirty="0"/>
          </a:p>
        </p:txBody>
      </p:sp>
      <p:pic>
        <p:nvPicPr>
          <p:cNvPr id="10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81" y="-13573"/>
            <a:ext cx="5620719" cy="687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27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>
                <a:latin typeface="Chalkboard SE"/>
              </a:rPr>
              <a:t>Video Clip: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1.5 Minutes, History Illustrated: Ratify Definition (turn up volume): </a:t>
            </a:r>
            <a:r>
              <a:rPr lang="en-US" dirty="0">
                <a:hlinkClick r:id="rId2"/>
              </a:rPr>
              <a:t>https://www.youtube.com/watch?v=e1C6vC2LFFk&amp;list=PLkfZOP2_jHb40ukfkzSpNQ9LcpUC8JW1R&amp;index=40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96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967729"/>
          </a:xfrm>
        </p:spPr>
        <p:txBody>
          <a:bodyPr/>
          <a:lstStyle/>
          <a:p>
            <a:pPr algn="ctr"/>
            <a:r>
              <a:rPr lang="en-US" b="1" u="sng" dirty="0">
                <a:latin typeface="Chalkboard SE" charset="0"/>
                <a:ea typeface="Chalkboard SE" charset="0"/>
                <a:cs typeface="Chalkboard SE" charset="0"/>
              </a:rPr>
              <a:t>Q2: Anti-Federalist Arguments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481" y="1146876"/>
            <a:ext cx="8415579" cy="571112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Famous Anti-Federalists included: Thomas Jefferson, Patrick Henry, John Hancock, Samuel Adams </a:t>
            </a:r>
          </a:p>
          <a:p>
            <a:endParaRPr lang="en-US" dirty="0"/>
          </a:p>
          <a:p>
            <a:r>
              <a:rPr lang="en-US" dirty="0"/>
              <a:t>Argued no federal govt could pass laws that would be suitable for all states</a:t>
            </a:r>
          </a:p>
          <a:p>
            <a:endParaRPr lang="en-US" dirty="0"/>
          </a:p>
          <a:p>
            <a:r>
              <a:rPr lang="en-US" b="1" u="sng" dirty="0">
                <a:solidFill>
                  <a:srgbClr val="7030A0"/>
                </a:solidFill>
              </a:rPr>
              <a:t>Believed federal govt took too much power away from states, and too much power in executive branch would lead to tyranny</a:t>
            </a:r>
          </a:p>
          <a:p>
            <a:endParaRPr lang="en-US" dirty="0"/>
          </a:p>
          <a:p>
            <a:r>
              <a:rPr lang="en-US" b="1" u="sng" dirty="0">
                <a:solidFill>
                  <a:srgbClr val="7030A0"/>
                </a:solidFill>
              </a:rPr>
              <a:t>Any constitution not protecting Americans’ basic rights (such as freedom of speech and religion, and trial by jury) was unacceptable</a:t>
            </a:r>
          </a:p>
          <a:p>
            <a:endParaRPr lang="en-US" dirty="0"/>
          </a:p>
          <a:p>
            <a:r>
              <a:rPr lang="en-US" b="1" u="sng" dirty="0">
                <a:solidFill>
                  <a:srgbClr val="7030A0"/>
                </a:solidFill>
              </a:rPr>
              <a:t>Refused to vote for Constitution until a Bill of Rights was added</a:t>
            </a:r>
          </a:p>
          <a:p>
            <a:pPr lvl="1">
              <a:buFont typeface="Wingdings" charset="2"/>
              <a:buChar char="Ø"/>
            </a:pPr>
            <a:r>
              <a:rPr lang="en-US" i="1" dirty="0"/>
              <a:t>Bill of Rights = A set of rules that defines fundamental liberties (a person’s individual rights)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714552" y="1515659"/>
            <a:ext cx="347744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0" y="1"/>
          <a:ext cx="9144000" cy="6858001"/>
        </p:xfrm>
        <a:graphic>
          <a:graphicData uri="http://schemas.openxmlformats.org/drawingml/2006/table">
            <a:tbl>
              <a:tblPr/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1913"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6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Antifederalist Positions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725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Fears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Suggestions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136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Tyranny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“Special Interests”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Aristocracy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Excessive Taxation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Autocratic Government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(absolute power)</a:t>
                      </a: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Term Limits</a:t>
                      </a:r>
                      <a:b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</a:b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(Rotation in Office)</a:t>
                      </a: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Bill of Rights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States’ Rights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Support Agrarianism </a:t>
                      </a: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(farming)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539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52231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latin typeface="Chalkboard SE" charset="0"/>
                <a:ea typeface="Chalkboard SE" charset="0"/>
                <a:cs typeface="Chalkboard SE" charset="0"/>
              </a:rPr>
              <a:t>Q3: Federalist Arguments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985" y="1084882"/>
            <a:ext cx="8891461" cy="577311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Famous Federalists included: James Madison, Alexander Hamilton, John Jay, Ben Franklin</a:t>
            </a:r>
          </a:p>
          <a:p>
            <a:endParaRPr lang="en-US" dirty="0"/>
          </a:p>
          <a:p>
            <a:r>
              <a:rPr lang="en-US" b="1" u="sng" dirty="0">
                <a:solidFill>
                  <a:srgbClr val="7030A0"/>
                </a:solidFill>
              </a:rPr>
              <a:t>Favored the U.S. Constitution, believing national govt should have more power than state or local </a:t>
            </a:r>
            <a:r>
              <a:rPr lang="en-US" b="1" u="sng" dirty="0" err="1">
                <a:solidFill>
                  <a:srgbClr val="7030A0"/>
                </a:solidFill>
              </a:rPr>
              <a:t>govts</a:t>
            </a:r>
            <a:endParaRPr lang="en-US" b="1" u="sng" dirty="0">
              <a:solidFill>
                <a:srgbClr val="7030A0"/>
              </a:solidFill>
            </a:endParaRPr>
          </a:p>
          <a:p>
            <a:endParaRPr lang="en-US" dirty="0"/>
          </a:p>
          <a:p>
            <a:r>
              <a:rPr lang="en-US" dirty="0"/>
              <a:t>Realized need to educate people about why they should support Constitution</a:t>
            </a:r>
          </a:p>
          <a:p>
            <a:endParaRPr lang="en-US" dirty="0"/>
          </a:p>
          <a:p>
            <a:r>
              <a:rPr lang="en-US" b="1" u="sng" dirty="0">
                <a:solidFill>
                  <a:srgbClr val="7030A0"/>
                </a:solidFill>
              </a:rPr>
              <a:t>Anonymously wrote </a:t>
            </a:r>
            <a:r>
              <a:rPr lang="en-US" b="1" i="1" u="sng" dirty="0">
                <a:solidFill>
                  <a:srgbClr val="7030A0"/>
                </a:solidFill>
              </a:rPr>
              <a:t>Federalist Papers</a:t>
            </a:r>
            <a:r>
              <a:rPr lang="en-US" b="1" u="sng" dirty="0">
                <a:solidFill>
                  <a:srgbClr val="7030A0"/>
                </a:solidFill>
              </a:rPr>
              <a:t>, a collection of essays describing why people should support ratification (Authored by Madison, Hamilton, Jay)</a:t>
            </a:r>
          </a:p>
          <a:p>
            <a:endParaRPr lang="en-US" dirty="0"/>
          </a:p>
          <a:p>
            <a:r>
              <a:rPr lang="en-US" b="1" u="sng" dirty="0">
                <a:solidFill>
                  <a:srgbClr val="7030A0"/>
                </a:solidFill>
              </a:rPr>
              <a:t>Essays helped explained branches of new govt, and checks-and-balances</a:t>
            </a:r>
          </a:p>
          <a:p>
            <a:endParaRPr lang="en-US" dirty="0"/>
          </a:p>
          <a:p>
            <a:r>
              <a:rPr lang="en-US" dirty="0"/>
              <a:t>Argued naming individual rights in a Bill of Rights would only serve to limit those very rights, and that it would serve no purpose once it is agreed that all of govt power comes from people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015446" y="1825625"/>
            <a:ext cx="3176554" cy="395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11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8273336"/>
              </p:ext>
            </p:extLst>
          </p:nvPr>
        </p:nvGraphicFramePr>
        <p:xfrm>
          <a:off x="1735810" y="0"/>
          <a:ext cx="8932190" cy="718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6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6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38761">
                <a:tc gridSpan="2">
                  <a:txBody>
                    <a:bodyPr/>
                    <a:lstStyle/>
                    <a:p>
                      <a:pPr algn="ctr"/>
                      <a:r>
                        <a:rPr lang="en-US" sz="6000" dirty="0"/>
                        <a:t>Federalist Positions</a:t>
                      </a:r>
                      <a:endParaRPr lang="en-US" sz="6000" b="1" i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669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Fears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Platform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557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“The Mob”</a:t>
                      </a:r>
                    </a:p>
                    <a:p>
                      <a:pPr algn="ctr"/>
                      <a:endParaRPr lang="en-US" sz="1000" b="1" dirty="0"/>
                    </a:p>
                    <a:p>
                      <a:pPr algn="ctr"/>
                      <a:r>
                        <a:rPr lang="en-US" sz="3600" b="1" dirty="0"/>
                        <a:t>Unstable Government</a:t>
                      </a:r>
                    </a:p>
                    <a:p>
                      <a:pPr algn="ctr"/>
                      <a:endParaRPr lang="en-US" sz="1000" b="1" dirty="0"/>
                    </a:p>
                    <a:p>
                      <a:pPr algn="ctr"/>
                      <a:r>
                        <a:rPr lang="en-US" sz="4400" b="1" dirty="0"/>
                        <a:t>Rebellions</a:t>
                      </a:r>
                    </a:p>
                    <a:p>
                      <a:pPr algn="ctr"/>
                      <a:endParaRPr lang="en-US" sz="1000" b="1" dirty="0"/>
                    </a:p>
                    <a:p>
                      <a:pPr algn="ctr"/>
                      <a:r>
                        <a:rPr lang="en-US" sz="4400" b="1" dirty="0"/>
                        <a:t>Civil</a:t>
                      </a:r>
                      <a:r>
                        <a:rPr lang="en-US" sz="4400" b="1" baseline="0" dirty="0"/>
                        <a:t> War</a:t>
                      </a:r>
                    </a:p>
                    <a:p>
                      <a:pPr algn="ctr"/>
                      <a:endParaRPr lang="en-US" sz="1000" b="1" baseline="0" dirty="0"/>
                    </a:p>
                    <a:p>
                      <a:pPr algn="ctr"/>
                      <a:r>
                        <a:rPr lang="en-US" sz="4000" b="1" baseline="0" dirty="0"/>
                        <a:t>Humiliation Abroad</a:t>
                      </a:r>
                    </a:p>
                    <a:p>
                      <a:pPr algn="ctr"/>
                      <a:endParaRPr lang="en-US" sz="4400" dirty="0"/>
                    </a:p>
                    <a:p>
                      <a:pPr algn="ctr"/>
                      <a:endParaRPr lang="en-US" sz="4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Strong Central Government</a:t>
                      </a:r>
                    </a:p>
                    <a:p>
                      <a:pPr algn="ctr"/>
                      <a:endParaRPr lang="en-US" sz="2400" b="1" dirty="0"/>
                    </a:p>
                    <a:p>
                      <a:pPr algn="ctr"/>
                      <a:r>
                        <a:rPr lang="en-US" sz="4000" b="1" dirty="0"/>
                        <a:t>National</a:t>
                      </a:r>
                      <a:r>
                        <a:rPr lang="en-US" sz="4000" b="1" baseline="0" dirty="0"/>
                        <a:t> Greatness </a:t>
                      </a:r>
                      <a:r>
                        <a:rPr lang="en-US" sz="2400" b="1" baseline="0" dirty="0"/>
                        <a:t>(Working together)</a:t>
                      </a:r>
                    </a:p>
                    <a:p>
                      <a:pPr algn="ctr"/>
                      <a:endParaRPr lang="en-US" sz="1000" b="1" baseline="0" dirty="0"/>
                    </a:p>
                    <a:p>
                      <a:pPr algn="ctr"/>
                      <a:r>
                        <a:rPr lang="en-US" sz="4000" b="1" baseline="0" dirty="0"/>
                        <a:t>Commerce</a:t>
                      </a:r>
                    </a:p>
                    <a:p>
                      <a:pPr algn="ctr"/>
                      <a:r>
                        <a:rPr lang="en-US" sz="2400" b="1" baseline="0" dirty="0"/>
                        <a:t>(business and trade)</a:t>
                      </a:r>
                    </a:p>
                    <a:p>
                      <a:pPr algn="ctr"/>
                      <a:endParaRPr lang="en-US" sz="4000" b="1" strike="sngStrike" dirty="0"/>
                    </a:p>
                    <a:p>
                      <a:pPr algn="ctr"/>
                      <a:endParaRPr lang="en-US" sz="4400" b="1" strike="noStrike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773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C:\Users\trichey\AppData\Local\Microsoft\Windows\Temporary Internet Files\Content.IE5\VHU30851\MC900149511[1].wmf"/>
          <p:cNvPicPr>
            <a:picLocks noChangeAspect="1" noChangeArrowheads="1"/>
          </p:cNvPicPr>
          <p:nvPr/>
        </p:nvPicPr>
        <p:blipFill>
          <a:blip r:embed="rId2">
            <a:lum bright="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4"/>
          <a:stretch>
            <a:fillRect/>
          </a:stretch>
        </p:blipFill>
        <p:spPr bwMode="auto">
          <a:xfrm>
            <a:off x="1533525" y="586191"/>
            <a:ext cx="9134475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trichey\AppData\Local\Microsoft\Windows\Temporary Internet Files\Content.IE5\LCGDF0TQ\MC900441322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2620659"/>
            <a:ext cx="2743200" cy="2743200"/>
          </a:xfrm>
          <a:prstGeom prst="rect">
            <a:avLst/>
          </a:prstGeom>
          <a:noFill/>
          <a:effectLst>
            <a:glow rad="254000">
              <a:schemeClr val="bg1">
                <a:alpha val="75000"/>
              </a:schemeClr>
            </a:glow>
          </a:effectLst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2057400" y="1735621"/>
            <a:ext cx="3352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400" b="1"/>
              <a:t>Federalists</a:t>
            </a:r>
          </a:p>
        </p:txBody>
      </p:sp>
      <p:sp>
        <p:nvSpPr>
          <p:cNvPr id="24581" name="TextBox 5"/>
          <p:cNvSpPr txBox="1">
            <a:spLocks noChangeArrowheads="1"/>
          </p:cNvSpPr>
          <p:nvPr/>
        </p:nvSpPr>
        <p:spPr bwMode="auto">
          <a:xfrm>
            <a:off x="6134100" y="1735621"/>
            <a:ext cx="4419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400" b="1"/>
              <a:t>Antifederalists</a:t>
            </a:r>
          </a:p>
        </p:txBody>
      </p:sp>
      <p:pic>
        <p:nvPicPr>
          <p:cNvPr id="1027" name="Picture 3" descr="C:\Users\trichey\AppData\Local\Microsoft\Windows\Temporary Internet Files\Content.IE5\YZ085HRI\MC900441321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72300" y="2440984"/>
            <a:ext cx="2743200" cy="2743200"/>
          </a:xfrm>
          <a:prstGeom prst="rect">
            <a:avLst/>
          </a:prstGeom>
          <a:noFill/>
          <a:effectLst>
            <a:glow rad="254000">
              <a:schemeClr val="bg1">
                <a:alpha val="75000"/>
              </a:scheme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2057400" y="5478960"/>
            <a:ext cx="33528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i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rial" pitchFamily="-100" charset="0"/>
                <a:ea typeface="ＭＳ Ｐゴシック" pitchFamily="-100" charset="-128"/>
                <a:cs typeface="ＭＳ Ｐゴシック" pitchFamily="-100" charset="-128"/>
              </a:rPr>
              <a:t>Supported </a:t>
            </a:r>
          </a:p>
        </p:txBody>
      </p:sp>
      <p:sp>
        <p:nvSpPr>
          <p:cNvPr id="24584" name="TextBox 9"/>
          <p:cNvSpPr txBox="1">
            <a:spLocks noChangeArrowheads="1"/>
          </p:cNvSpPr>
          <p:nvPr/>
        </p:nvSpPr>
        <p:spPr bwMode="auto">
          <a:xfrm>
            <a:off x="6553200" y="5478464"/>
            <a:ext cx="3581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en-US" sz="4400" b="1" i="1"/>
              <a:t>Opposed</a:t>
            </a:r>
          </a:p>
        </p:txBody>
      </p:sp>
      <p:sp>
        <p:nvSpPr>
          <p:cNvPr id="24585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192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6600" b="1" u="sng" dirty="0">
                <a:latin typeface="Chalkboard SE" charset="0"/>
                <a:ea typeface="Chalkboard SE" charset="0"/>
                <a:cs typeface="Chalkboard SE" charset="0"/>
              </a:rPr>
              <a:t>Ratification </a:t>
            </a:r>
            <a:br>
              <a:rPr lang="en-US" altLang="en-US" sz="6600" b="1" u="sng" dirty="0">
                <a:latin typeface="Chalkboard SE" charset="0"/>
                <a:ea typeface="Chalkboard SE" charset="0"/>
                <a:cs typeface="Chalkboard SE" charset="0"/>
              </a:rPr>
            </a:br>
            <a:r>
              <a:rPr lang="en-US" altLang="en-US" sz="4800" b="1" u="sng" dirty="0">
                <a:latin typeface="Chalkboard SE" charset="0"/>
                <a:ea typeface="Chalkboard SE" charset="0"/>
                <a:cs typeface="Chalkboard SE" charset="0"/>
              </a:rPr>
              <a:t>(or Approval)</a:t>
            </a:r>
          </a:p>
        </p:txBody>
      </p:sp>
    </p:spTree>
    <p:extLst>
      <p:ext uri="{BB962C8B-B14F-4D97-AF65-F5344CB8AC3E}">
        <p14:creationId xmlns:p14="http://schemas.microsoft.com/office/powerpoint/2010/main" val="1165719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0" y="0"/>
          <a:ext cx="9144000" cy="7224396"/>
        </p:xfrm>
        <a:graphic>
          <a:graphicData uri="http://schemas.openxmlformats.org/drawingml/2006/table">
            <a:tbl>
              <a:tblPr/>
              <a:tblGrid>
                <a:gridCol w="312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31913">
                <a:tc gridSpan="3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72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The Ratification Debate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9288">
                <a:tc row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Federalists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gridSpan="2"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Antifederalists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30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Reservationists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Irreconcilables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1363"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Ratify Constitution “as is”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Ratify Constitution with Amendments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(add the Bill of Rights)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1pPr>
                      <a:lvl2pPr marL="37931725" indent="-37474525" defTabSz="45720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Don’t Ratify </a:t>
                      </a:r>
                      <a:r>
                        <a:rPr kumimoji="0" lang="en-US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Constitution</a:t>
                      </a:r>
                      <a:endParaRPr kumimoji="0" lang="en-US" altLang="en-US" sz="44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443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3386</TotalTime>
  <Words>1184</Words>
  <Application>Microsoft Macintosh PowerPoint</Application>
  <PresentationFormat>Widescreen</PresentationFormat>
  <Paragraphs>209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Chalkboard SE</vt:lpstr>
      <vt:lpstr>Wingdings</vt:lpstr>
      <vt:lpstr>Office Theme</vt:lpstr>
      <vt:lpstr>Unit 3.3 – Ratifying the U.S. Constitution, &amp; Federalists and Anti-Federalists  (DisCh 4.2)</vt:lpstr>
      <vt:lpstr>Q1: Debate Over the Constitution</vt:lpstr>
      <vt:lpstr>Video Clip: </vt:lpstr>
      <vt:lpstr>Q2: Anti-Federalist Arguments</vt:lpstr>
      <vt:lpstr>PowerPoint Presentation</vt:lpstr>
      <vt:lpstr>Q3: Federalist Arguments</vt:lpstr>
      <vt:lpstr>PowerPoint Presentation</vt:lpstr>
      <vt:lpstr>Ratification  (or Approval)</vt:lpstr>
      <vt:lpstr>PowerPoint Presentation</vt:lpstr>
      <vt:lpstr>Q4: Struggle Over Ratification</vt:lpstr>
      <vt:lpstr>Video Clip: </vt:lpstr>
      <vt:lpstr>To Summarize: </vt:lpstr>
      <vt:lpstr>Video Clip: </vt:lpstr>
      <vt:lpstr>Q5: Reasons to Add a Bill of Rights</vt:lpstr>
      <vt:lpstr>PowerPoint Presentation</vt:lpstr>
      <vt:lpstr>IT’S OFFICIAL! LET’S PARTY!</vt:lpstr>
      <vt:lpstr>PowerPoint Presentation</vt:lpstr>
      <vt:lpstr>PowerPoint Presentation</vt:lpstr>
      <vt:lpstr>Video Clip: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Roselyn Coyne</cp:lastModifiedBy>
  <cp:revision>15</cp:revision>
  <dcterms:created xsi:type="dcterms:W3CDTF">2019-09-01T04:27:52Z</dcterms:created>
  <dcterms:modified xsi:type="dcterms:W3CDTF">2021-09-22T12:07:07Z</dcterms:modified>
</cp:coreProperties>
</file>