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3"/>
  </p:normalViewPr>
  <p:slideViewPr>
    <p:cSldViewPr>
      <p:cViewPr varScale="1">
        <p:scale>
          <a:sx n="107" d="100"/>
          <a:sy n="107" d="100"/>
        </p:scale>
        <p:origin x="176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B6AFBD90-BA96-49F6-9C63-5B73E8FB6526}" type="datetimeFigureOut">
              <a:rPr lang="en-US" smtClean="0"/>
              <a:pPr/>
              <a:t>11/30/20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F00EC18-3BEB-40EC-8EBC-76F7204FC5C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AFBD90-BA96-49F6-9C63-5B73E8FB6526}" type="datetimeFigureOut">
              <a:rPr lang="en-US" smtClean="0"/>
              <a:pPr/>
              <a:t>11/30/20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0EC18-3BEB-40EC-8EBC-76F7204FC5C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AFBD90-BA96-49F6-9C63-5B73E8FB6526}" type="datetimeFigureOut">
              <a:rPr lang="en-US" smtClean="0"/>
              <a:pPr/>
              <a:t>11/30/20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0EC18-3BEB-40EC-8EBC-76F7204FC5C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AFBD90-BA96-49F6-9C63-5B73E8FB6526}" type="datetimeFigureOut">
              <a:rPr lang="en-US" smtClean="0"/>
              <a:pPr/>
              <a:t>11/30/20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0EC18-3BEB-40EC-8EBC-76F7204FC5C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AFBD90-BA96-49F6-9C63-5B73E8FB6526}" type="datetimeFigureOut">
              <a:rPr lang="en-US" smtClean="0"/>
              <a:pPr/>
              <a:t>11/30/20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0EC18-3BEB-40EC-8EBC-76F7204FC5C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AFBD90-BA96-49F6-9C63-5B73E8FB6526}" type="datetimeFigureOut">
              <a:rPr lang="en-US" smtClean="0"/>
              <a:pPr/>
              <a:t>11/30/20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00EC18-3BEB-40EC-8EBC-76F7204FC5C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AFBD90-BA96-49F6-9C63-5B73E8FB6526}" type="datetimeFigureOut">
              <a:rPr lang="en-US" smtClean="0"/>
              <a:pPr/>
              <a:t>11/30/20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00EC18-3BEB-40EC-8EBC-76F7204FC5C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B6AFBD90-BA96-49F6-9C63-5B73E8FB6526}" type="datetimeFigureOut">
              <a:rPr lang="en-US" smtClean="0"/>
              <a:pPr/>
              <a:t>11/30/20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00EC18-3BEB-40EC-8EBC-76F7204FC5C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AFBD90-BA96-49F6-9C63-5B73E8FB6526}" type="datetimeFigureOut">
              <a:rPr lang="en-US" smtClean="0"/>
              <a:pPr/>
              <a:t>11/30/20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00EC18-3BEB-40EC-8EBC-76F7204FC5C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AFBD90-BA96-49F6-9C63-5B73E8FB6526}" type="datetimeFigureOut">
              <a:rPr lang="en-US" smtClean="0"/>
              <a:pPr/>
              <a:t>11/30/20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00EC18-3BEB-40EC-8EBC-76F7204FC5C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AFBD90-BA96-49F6-9C63-5B73E8FB6526}" type="datetimeFigureOut">
              <a:rPr lang="en-US" smtClean="0"/>
              <a:pPr/>
              <a:t>11/30/20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F00EC18-3BEB-40EC-8EBC-76F7204FC5C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6AFBD90-BA96-49F6-9C63-5B73E8FB6526}" type="datetimeFigureOut">
              <a:rPr lang="en-US" smtClean="0"/>
              <a:pPr/>
              <a:t>11/30/20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F00EC18-3BEB-40EC-8EBC-76F7204FC5C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t>Trade, Develo</a:t>
            </a:r>
            <a:r>
              <a:rPr lang="en-US" dirty="0"/>
              <a:t>p</a:t>
            </a:r>
            <a:r>
              <a:t>ment and Resources in the US and Global Economy</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 Development</a:t>
            </a:r>
          </a:p>
        </p:txBody>
      </p:sp>
      <p:sp>
        <p:nvSpPr>
          <p:cNvPr id="3" name="Content Placeholder 2"/>
          <p:cNvSpPr>
            <a:spLocks noGrp="1"/>
          </p:cNvSpPr>
          <p:nvPr>
            <p:ph idx="1"/>
          </p:nvPr>
        </p:nvSpPr>
        <p:spPr/>
        <p:txBody>
          <a:bodyPr/>
          <a:lstStyle/>
          <a:p>
            <a:r>
              <a:rPr lang="en-US" dirty="0"/>
              <a:t>Historically, economists divided the world’s nations into 3 categories:</a:t>
            </a:r>
          </a:p>
          <a:p>
            <a:pPr lvl="1"/>
            <a:r>
              <a:rPr lang="en-US" dirty="0"/>
              <a:t>1</a:t>
            </a:r>
            <a:r>
              <a:rPr lang="en-US" baseline="30000" dirty="0"/>
              <a:t>st</a:t>
            </a:r>
            <a:r>
              <a:rPr lang="en-US" dirty="0"/>
              <a:t> World Countries:  The wealthiest countries (industrialized)</a:t>
            </a:r>
          </a:p>
          <a:p>
            <a:pPr lvl="1"/>
            <a:r>
              <a:rPr lang="en-US" dirty="0"/>
              <a:t>2</a:t>
            </a:r>
            <a:r>
              <a:rPr lang="en-US" baseline="30000" dirty="0"/>
              <a:t>nd</a:t>
            </a:r>
            <a:r>
              <a:rPr lang="en-US" dirty="0"/>
              <a:t> World Countries:  Communist countries</a:t>
            </a:r>
          </a:p>
          <a:p>
            <a:pPr lvl="1"/>
            <a:r>
              <a:rPr lang="en-US" dirty="0"/>
              <a:t>3</a:t>
            </a:r>
            <a:r>
              <a:rPr lang="en-US" baseline="30000" dirty="0"/>
              <a:t>rd</a:t>
            </a:r>
            <a:r>
              <a:rPr lang="en-US" dirty="0"/>
              <a:t> World Countries:  The poorest countries (primarily agricultural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 Development</a:t>
            </a:r>
          </a:p>
        </p:txBody>
      </p:sp>
      <p:sp>
        <p:nvSpPr>
          <p:cNvPr id="3" name="Content Placeholder 2"/>
          <p:cNvSpPr>
            <a:spLocks noGrp="1"/>
          </p:cNvSpPr>
          <p:nvPr>
            <p:ph idx="1"/>
          </p:nvPr>
        </p:nvSpPr>
        <p:spPr/>
        <p:txBody>
          <a:bodyPr/>
          <a:lstStyle/>
          <a:p>
            <a:r>
              <a:rPr lang="en-US" dirty="0"/>
              <a:t>Now, economists just use 2 categories</a:t>
            </a:r>
          </a:p>
          <a:p>
            <a:pPr lvl="1"/>
            <a:r>
              <a:rPr lang="en-US" dirty="0"/>
              <a:t>Developed Countries – the wealthiest countries (US, Canada, western European Countries, Australian, New Zealand, Japan, etc.)</a:t>
            </a:r>
          </a:p>
          <a:p>
            <a:pPr lvl="1"/>
            <a:r>
              <a:rPr lang="en-US" dirty="0"/>
              <a:t>Less Developed Countries (LDCs) or Developing Countries – poorer countries (this includes the poorest countries in the world and other countries like Mexico, Saudi Arabia, and former Soviet countries that haven’t reached a high standard of living for most citizens)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 Development </a:t>
            </a:r>
          </a:p>
        </p:txBody>
      </p:sp>
      <p:sp>
        <p:nvSpPr>
          <p:cNvPr id="3" name="Content Placeholder 2"/>
          <p:cNvSpPr>
            <a:spLocks noGrp="1"/>
          </p:cNvSpPr>
          <p:nvPr>
            <p:ph idx="1"/>
          </p:nvPr>
        </p:nvSpPr>
        <p:spPr/>
        <p:txBody>
          <a:bodyPr/>
          <a:lstStyle/>
          <a:p>
            <a:r>
              <a:rPr lang="en-US" dirty="0"/>
              <a:t>The primary measure is per capita GDP (nation’s GDP/population).  Other measures include:</a:t>
            </a:r>
          </a:p>
          <a:p>
            <a:pPr lvl="1"/>
            <a:r>
              <a:rPr lang="en-US" sz="2000" dirty="0"/>
              <a:t>Energy Consumption – more energy consumption, more developed (b/c more industrial)</a:t>
            </a:r>
          </a:p>
          <a:p>
            <a:pPr lvl="1"/>
            <a:r>
              <a:rPr lang="en-US" sz="2000" dirty="0"/>
              <a:t>Labor Force – more industrial jobs (vs. agricultural), more developed</a:t>
            </a:r>
          </a:p>
          <a:p>
            <a:pPr lvl="1"/>
            <a:r>
              <a:rPr lang="en-US" sz="2000" dirty="0"/>
              <a:t>Consumer Goods – more consumer goods produced per capita, more developed</a:t>
            </a:r>
          </a:p>
          <a:p>
            <a:pPr lvl="1"/>
            <a:r>
              <a:rPr lang="en-US" sz="2000" dirty="0"/>
              <a:t>Literacy – higher literacy rates, more developed</a:t>
            </a:r>
          </a:p>
          <a:p>
            <a:pPr lvl="1"/>
            <a:r>
              <a:rPr lang="en-US" sz="2000" dirty="0"/>
              <a:t>Infant mortality rate – lower infant mortality rate, more developed</a:t>
            </a:r>
          </a:p>
          <a:p>
            <a:pPr lvl="1"/>
            <a:r>
              <a:rPr lang="en-US" sz="2000" dirty="0"/>
              <a:t>Infrastructure – more infrastructure , more developed</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 Development </a:t>
            </a:r>
          </a:p>
        </p:txBody>
      </p:sp>
      <p:sp>
        <p:nvSpPr>
          <p:cNvPr id="3" name="Content Placeholder 2"/>
          <p:cNvSpPr>
            <a:spLocks noGrp="1"/>
          </p:cNvSpPr>
          <p:nvPr>
            <p:ph idx="1"/>
          </p:nvPr>
        </p:nvSpPr>
        <p:spPr/>
        <p:txBody>
          <a:bodyPr/>
          <a:lstStyle/>
          <a:p>
            <a:r>
              <a:rPr lang="en-US" dirty="0"/>
              <a:t>Several countries have made dramatic recent economic improvement including:</a:t>
            </a:r>
          </a:p>
          <a:p>
            <a:pPr lvl="1"/>
            <a:r>
              <a:rPr lang="en-US" dirty="0"/>
              <a:t>Mexico, Brazil, Malaysia, and the “four Asian tigers,” Singapore, Hong Kong, South Korea, and Taiwan</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Economic Development Organizations</a:t>
            </a:r>
          </a:p>
        </p:txBody>
      </p:sp>
      <p:sp>
        <p:nvSpPr>
          <p:cNvPr id="3" name="Content Placeholder 2"/>
          <p:cNvSpPr>
            <a:spLocks noGrp="1"/>
          </p:cNvSpPr>
          <p:nvPr>
            <p:ph idx="1"/>
          </p:nvPr>
        </p:nvSpPr>
        <p:spPr/>
        <p:txBody>
          <a:bodyPr/>
          <a:lstStyle/>
          <a:p>
            <a:r>
              <a:rPr lang="en-US" dirty="0"/>
              <a:t>The World Bank is an international organization devoted to assisting development.  Uses per capita GNP to categorize countries</a:t>
            </a:r>
          </a:p>
          <a:p>
            <a:pPr>
              <a:buFont typeface="Wingdings 2" pitchFamily="18" charset="2"/>
              <a:buNone/>
            </a:pPr>
            <a:endParaRPr lang="en-US" dirty="0"/>
          </a:p>
          <a:p>
            <a:r>
              <a:rPr lang="en-US" dirty="0"/>
              <a:t>The International Monetary Fund (IMF) is an international organization (almost all UN nations belong) that monitors exchange rates and balance of payments, and provides technical and financial assistance as needed</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 Development</a:t>
            </a:r>
          </a:p>
        </p:txBody>
      </p:sp>
      <p:sp>
        <p:nvSpPr>
          <p:cNvPr id="3" name="Content Placeholder 2"/>
          <p:cNvSpPr>
            <a:spLocks noGrp="1"/>
          </p:cNvSpPr>
          <p:nvPr>
            <p:ph idx="1"/>
          </p:nvPr>
        </p:nvSpPr>
        <p:spPr/>
        <p:txBody>
          <a:bodyPr/>
          <a:lstStyle/>
          <a:p>
            <a:r>
              <a:rPr lang="en-US" dirty="0"/>
              <a:t>As our economy has become more global, several issues are of recent concern:</a:t>
            </a:r>
          </a:p>
          <a:p>
            <a:pPr lvl="1"/>
            <a:r>
              <a:rPr lang="en-US" sz="2200" dirty="0"/>
              <a:t>Out-sourcing – transferring work to another country (esp. of concern in the computer industry and customer service)</a:t>
            </a:r>
          </a:p>
          <a:p>
            <a:pPr lvl="1"/>
            <a:r>
              <a:rPr lang="en-US" sz="2200" dirty="0"/>
              <a:t>Child Labor, Human Rights and Environmental Violations many developing nations do not protect the rights of workers or the environment.  Some feel it is morally wrong to support these nations by buying their products or using their labor and hope that economic pressure may bring about needed reforms.  Some products boast a “fair trade” label which means that the product has been produced according to minimum standards for labor, environment, and wages.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Economic Development and concerns</a:t>
            </a:r>
          </a:p>
        </p:txBody>
      </p:sp>
      <p:sp>
        <p:nvSpPr>
          <p:cNvPr id="3" name="Content Placeholder 2"/>
          <p:cNvSpPr>
            <a:spLocks noGrp="1"/>
          </p:cNvSpPr>
          <p:nvPr>
            <p:ph idx="1"/>
          </p:nvPr>
        </p:nvSpPr>
        <p:spPr/>
        <p:txBody>
          <a:bodyPr/>
          <a:lstStyle/>
          <a:p>
            <a:r>
              <a:rPr lang="en-US" dirty="0"/>
              <a:t>A company’s profit motive often leads to conflicts.  These include:</a:t>
            </a:r>
          </a:p>
          <a:p>
            <a:pPr lvl="1"/>
            <a:r>
              <a:rPr lang="en-US" dirty="0"/>
              <a:t>Environmental Concerns</a:t>
            </a:r>
          </a:p>
          <a:p>
            <a:pPr lvl="2"/>
            <a:r>
              <a:rPr lang="en-US" dirty="0"/>
              <a:t>The government must set regulations so that the environment is protected.  (Primarily the EPA)</a:t>
            </a:r>
          </a:p>
          <a:p>
            <a:pPr lvl="2"/>
            <a:r>
              <a:rPr lang="en-US" dirty="0"/>
              <a:t>Ex.  Clean Air and Water Act – limits the amount of pollution companies are allowed to generate</a:t>
            </a:r>
          </a:p>
          <a:p>
            <a:pPr lvl="2"/>
            <a:r>
              <a:rPr lang="en-US" dirty="0"/>
              <a:t>Toxic materials are also highly regulated (ex. Radioactive materials)</a:t>
            </a:r>
          </a:p>
          <a:p>
            <a:pPr lvl="2"/>
            <a:r>
              <a:rPr lang="en-US" dirty="0"/>
              <a:t>This can lead to the NIMBY debate (Not In My </a:t>
            </a:r>
            <a:r>
              <a:rPr lang="en-US" dirty="0" err="1"/>
              <a:t>BackYard</a:t>
            </a:r>
            <a:r>
              <a:rPr lang="en-US" dirty="0"/>
              <a:t>) – no one wants toxic waste dumped in their state</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Economic Development and concerns</a:t>
            </a:r>
          </a:p>
        </p:txBody>
      </p:sp>
      <p:sp>
        <p:nvSpPr>
          <p:cNvPr id="3" name="Content Placeholder 2"/>
          <p:cNvSpPr>
            <a:spLocks noGrp="1"/>
          </p:cNvSpPr>
          <p:nvPr>
            <p:ph idx="1"/>
          </p:nvPr>
        </p:nvSpPr>
        <p:spPr/>
        <p:txBody>
          <a:bodyPr>
            <a:normAutofit fontScale="92500" lnSpcReduction="10000"/>
          </a:bodyPr>
          <a:lstStyle/>
          <a:p>
            <a:r>
              <a:rPr lang="en-US" dirty="0"/>
              <a:t>Political Concerns</a:t>
            </a:r>
          </a:p>
          <a:p>
            <a:pPr lvl="1"/>
            <a:r>
              <a:rPr lang="en-US" sz="2200" dirty="0"/>
              <a:t>The US and other nations use economic measures to put pressure on other countries for a variety of reasons.  (Countries that violate human rights, deny democracy, engage in nuclear weapon proliferation)</a:t>
            </a:r>
          </a:p>
          <a:p>
            <a:pPr lvl="2"/>
            <a:r>
              <a:rPr lang="en-US" dirty="0"/>
              <a:t>Examples</a:t>
            </a:r>
          </a:p>
          <a:p>
            <a:pPr lvl="3"/>
            <a:r>
              <a:rPr lang="en-US" dirty="0"/>
              <a:t>Cuban Economic Embargo</a:t>
            </a:r>
          </a:p>
          <a:p>
            <a:pPr lvl="3"/>
            <a:r>
              <a:rPr lang="en-US" dirty="0"/>
              <a:t>OPEC Oil Embargo</a:t>
            </a:r>
          </a:p>
          <a:p>
            <a:pPr lvl="3"/>
            <a:r>
              <a:rPr lang="en-US" dirty="0"/>
              <a:t>Possible economic sanctions with Iran</a:t>
            </a:r>
          </a:p>
          <a:p>
            <a:r>
              <a:rPr lang="en-US" dirty="0"/>
              <a:t>Concerns that Protect the Public</a:t>
            </a:r>
          </a:p>
          <a:p>
            <a:pPr lvl="2"/>
            <a:r>
              <a:rPr lang="en-US" dirty="0"/>
              <a:t>Examples</a:t>
            </a:r>
          </a:p>
          <a:p>
            <a:pPr lvl="3"/>
            <a:r>
              <a:rPr lang="en-US" dirty="0"/>
              <a:t>Zoning Laws</a:t>
            </a:r>
          </a:p>
          <a:p>
            <a:pPr lvl="3"/>
            <a:r>
              <a:rPr lang="en-US" dirty="0"/>
              <a:t>Building Codes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International Trade</a:t>
            </a:r>
          </a:p>
        </p:txBody>
      </p:sp>
      <p:sp>
        <p:nvSpPr>
          <p:cNvPr id="3" name="Content Placeholder 2"/>
          <p:cNvSpPr>
            <a:spLocks noGrp="1"/>
          </p:cNvSpPr>
          <p:nvPr>
            <p:ph idx="1"/>
          </p:nvPr>
        </p:nvSpPr>
        <p:spPr/>
        <p:txBody>
          <a:bodyPr>
            <a:normAutofit lnSpcReduction="10000"/>
          </a:bodyPr>
          <a:lstStyle/>
          <a:p>
            <a:r>
              <a:rPr lang="en-US" dirty="0"/>
              <a:t>Why do countries trade?</a:t>
            </a:r>
          </a:p>
          <a:p>
            <a:pPr lvl="1"/>
            <a:r>
              <a:rPr lang="en-US" dirty="0"/>
              <a:t>International trade allows nations to produce a limited number of good based on their resources while consuming a variety of goods</a:t>
            </a:r>
          </a:p>
          <a:p>
            <a:r>
              <a:rPr lang="en-US" dirty="0"/>
              <a:t>Comparative Advantage</a:t>
            </a:r>
          </a:p>
          <a:p>
            <a:pPr lvl="1"/>
            <a:r>
              <a:rPr lang="en-US" dirty="0"/>
              <a:t>The ability to produce a product most efficiently given all the other products it could produce</a:t>
            </a:r>
          </a:p>
          <a:p>
            <a:pPr lvl="1"/>
            <a:endParaRPr lang="en-US" dirty="0"/>
          </a:p>
          <a:p>
            <a:r>
              <a:rPr lang="en-US" dirty="0"/>
              <a:t>Law of Comparative Advantage</a:t>
            </a:r>
          </a:p>
          <a:p>
            <a:pPr lvl="1"/>
            <a:r>
              <a:rPr lang="en-US" dirty="0"/>
              <a:t>A nation is better off producing goods and services for which it has a comparative advantage.</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International Trade</a:t>
            </a:r>
          </a:p>
        </p:txBody>
      </p:sp>
      <p:sp>
        <p:nvSpPr>
          <p:cNvPr id="3" name="Content Placeholder 2"/>
          <p:cNvSpPr>
            <a:spLocks noGrp="1"/>
          </p:cNvSpPr>
          <p:nvPr>
            <p:ph idx="1"/>
          </p:nvPr>
        </p:nvSpPr>
        <p:spPr/>
        <p:txBody>
          <a:bodyPr>
            <a:normAutofit lnSpcReduction="10000"/>
          </a:bodyPr>
          <a:lstStyle/>
          <a:p>
            <a:r>
              <a:rPr lang="en-US" dirty="0"/>
              <a:t>Terms</a:t>
            </a:r>
          </a:p>
          <a:p>
            <a:r>
              <a:rPr lang="en-US" sz="2200" dirty="0"/>
              <a:t>Export</a:t>
            </a:r>
          </a:p>
          <a:p>
            <a:pPr lvl="1"/>
            <a:r>
              <a:rPr lang="en-US" sz="2200" dirty="0"/>
              <a:t>A good sent to another country</a:t>
            </a:r>
          </a:p>
          <a:p>
            <a:r>
              <a:rPr lang="en-US" sz="2200" dirty="0"/>
              <a:t>Import</a:t>
            </a:r>
          </a:p>
          <a:p>
            <a:pPr lvl="1"/>
            <a:r>
              <a:rPr lang="en-US" sz="2200" dirty="0"/>
              <a:t>A good brought in from another country</a:t>
            </a:r>
          </a:p>
          <a:p>
            <a:r>
              <a:rPr lang="en-US" sz="2200" dirty="0"/>
              <a:t>Trade Balance</a:t>
            </a:r>
          </a:p>
          <a:p>
            <a:pPr lvl="1"/>
            <a:r>
              <a:rPr lang="en-US" sz="2200" dirty="0"/>
              <a:t>The relationship between a nation’s imports and its exports</a:t>
            </a:r>
          </a:p>
          <a:p>
            <a:r>
              <a:rPr lang="en-US" sz="2200" dirty="0"/>
              <a:t>Favorable Balance of Trade</a:t>
            </a:r>
          </a:p>
          <a:p>
            <a:pPr lvl="1"/>
            <a:r>
              <a:rPr lang="en-US" sz="2200" dirty="0"/>
              <a:t>A country with a trade surplus</a:t>
            </a:r>
          </a:p>
          <a:p>
            <a:r>
              <a:rPr lang="en-US" sz="2200" dirty="0"/>
              <a:t>Trade Deficit</a:t>
            </a:r>
          </a:p>
          <a:p>
            <a:pPr lvl="1"/>
            <a:r>
              <a:rPr lang="en-US" sz="2200" dirty="0"/>
              <a:t>Nation imports more than it exports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 in the US Economy</a:t>
            </a:r>
          </a:p>
        </p:txBody>
      </p:sp>
      <p:sp>
        <p:nvSpPr>
          <p:cNvPr id="3" name="Content Placeholder 2"/>
          <p:cNvSpPr>
            <a:spLocks noGrp="1"/>
          </p:cNvSpPr>
          <p:nvPr>
            <p:ph idx="1"/>
          </p:nvPr>
        </p:nvSpPr>
        <p:spPr/>
        <p:txBody>
          <a:bodyPr/>
          <a:lstStyle/>
          <a:p>
            <a:r>
              <a:rPr lang="en-US" dirty="0"/>
              <a:t>Human Resource</a:t>
            </a:r>
          </a:p>
          <a:p>
            <a:pPr lvl="1"/>
            <a:r>
              <a:rPr lang="en-US" dirty="0"/>
              <a:t>Migrant Worker – move around to follow work</a:t>
            </a:r>
          </a:p>
          <a:p>
            <a:pPr lvl="2"/>
            <a:r>
              <a:rPr lang="en-US" dirty="0"/>
              <a:t>Example:  agricultural workers move throughout the country to pick fruits and vegetables as various crops come in season</a:t>
            </a:r>
          </a:p>
          <a:p>
            <a:pPr lvl="1"/>
            <a:r>
              <a:rPr lang="en-US" dirty="0"/>
              <a:t>Immigrants – come to the US to find work.  Many immigrants work in low paying jobs that are unwanted by Americans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International Trade</a:t>
            </a:r>
          </a:p>
        </p:txBody>
      </p:sp>
      <p:sp>
        <p:nvSpPr>
          <p:cNvPr id="3" name="Content Placeholder 2"/>
          <p:cNvSpPr>
            <a:spLocks noGrp="1"/>
          </p:cNvSpPr>
          <p:nvPr>
            <p:ph idx="1"/>
          </p:nvPr>
        </p:nvSpPr>
        <p:spPr/>
        <p:txBody>
          <a:bodyPr/>
          <a:lstStyle/>
          <a:p>
            <a:r>
              <a:rPr lang="en-US" sz="2200" dirty="0"/>
              <a:t>Tariff</a:t>
            </a:r>
          </a:p>
          <a:p>
            <a:pPr lvl="1"/>
            <a:r>
              <a:rPr lang="en-US" sz="2200" dirty="0"/>
              <a:t>A tax on imported goods</a:t>
            </a:r>
          </a:p>
          <a:p>
            <a:r>
              <a:rPr lang="en-US" sz="2200" dirty="0"/>
              <a:t>Import Quota</a:t>
            </a:r>
          </a:p>
          <a:p>
            <a:pPr lvl="1"/>
            <a:r>
              <a:rPr lang="en-US" sz="2200" dirty="0"/>
              <a:t>A trade barrier that limits the amount of a good that can be imported</a:t>
            </a:r>
          </a:p>
          <a:p>
            <a:r>
              <a:rPr lang="en-US" sz="2200" dirty="0"/>
              <a:t>Embargo</a:t>
            </a:r>
          </a:p>
          <a:p>
            <a:pPr lvl="1"/>
            <a:r>
              <a:rPr lang="en-US" sz="2200" dirty="0"/>
              <a:t>Complete barrier to trade with a country</a:t>
            </a:r>
          </a:p>
          <a:p>
            <a:pPr lvl="2"/>
            <a:r>
              <a:rPr lang="en-US" dirty="0"/>
              <a:t>NO Trade (ex. Cuba)</a:t>
            </a:r>
          </a:p>
          <a:p>
            <a:r>
              <a:rPr lang="en-US" sz="2200" dirty="0"/>
              <a:t>Exchange Rates</a:t>
            </a:r>
          </a:p>
          <a:p>
            <a:pPr lvl="1"/>
            <a:r>
              <a:rPr lang="en-US" sz="2200" dirty="0"/>
              <a:t>Allow one to convert prices in one currency to prices in another currency</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International Free Trade Agreements</a:t>
            </a:r>
          </a:p>
        </p:txBody>
      </p:sp>
      <p:sp>
        <p:nvSpPr>
          <p:cNvPr id="3" name="Content Placeholder 2"/>
          <p:cNvSpPr>
            <a:spLocks noGrp="1"/>
          </p:cNvSpPr>
          <p:nvPr>
            <p:ph idx="1"/>
          </p:nvPr>
        </p:nvSpPr>
        <p:spPr/>
        <p:txBody>
          <a:bodyPr/>
          <a:lstStyle/>
          <a:p>
            <a:r>
              <a:rPr lang="en-US" dirty="0"/>
              <a:t>WTO (World Trade Organization):  founded in 1995 to ensure countries were reducing tariffs and expanding world trade, also to negotiate new trade agreements and resolve trade disputes.</a:t>
            </a:r>
          </a:p>
          <a:p>
            <a:r>
              <a:rPr lang="en-US" dirty="0"/>
              <a:t>European Union (EU):  formed in 1993 a union of countries that agreed to abolish tariffs and trade restrictions among members and adopt uniform tariffs for non-members.  Uniform monetary unit:  The Euro</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International Free Trade Agreements</a:t>
            </a:r>
          </a:p>
        </p:txBody>
      </p:sp>
      <p:sp>
        <p:nvSpPr>
          <p:cNvPr id="3" name="Content Placeholder 2"/>
          <p:cNvSpPr>
            <a:spLocks noGrp="1"/>
          </p:cNvSpPr>
          <p:nvPr>
            <p:ph idx="1"/>
          </p:nvPr>
        </p:nvSpPr>
        <p:spPr/>
        <p:txBody>
          <a:bodyPr/>
          <a:lstStyle/>
          <a:p>
            <a:r>
              <a:rPr lang="en-US" dirty="0"/>
              <a:t>NAFTA (North American Free Trade Agreement);  a trade region that will eliminate tariffs and trade barriers between Canada, Mexico and the US by 2009 creating the world’s largest free trade zone.</a:t>
            </a:r>
          </a:p>
          <a:p>
            <a:endParaRPr lang="en-US" dirty="0"/>
          </a:p>
        </p:txBody>
      </p:sp>
      <p:pic>
        <p:nvPicPr>
          <p:cNvPr id="4" name="Picture 5" descr="http://riosouthtexasassetmapping.com/images/nafta_highway.jpg"/>
          <p:cNvPicPr>
            <a:picLocks noChangeAspect="1" noChangeArrowheads="1"/>
          </p:cNvPicPr>
          <p:nvPr/>
        </p:nvPicPr>
        <p:blipFill>
          <a:blip r:embed="rId2"/>
          <a:srcRect/>
          <a:stretch>
            <a:fillRect/>
          </a:stretch>
        </p:blipFill>
        <p:spPr bwMode="auto">
          <a:xfrm>
            <a:off x="3505200" y="3886200"/>
            <a:ext cx="2160588" cy="2435225"/>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North Carolina’s Role in the Global Economy</a:t>
            </a:r>
          </a:p>
        </p:txBody>
      </p:sp>
      <p:sp>
        <p:nvSpPr>
          <p:cNvPr id="3" name="Content Placeholder 2"/>
          <p:cNvSpPr>
            <a:spLocks noGrp="1"/>
          </p:cNvSpPr>
          <p:nvPr>
            <p:ph idx="1"/>
          </p:nvPr>
        </p:nvSpPr>
        <p:spPr/>
        <p:txBody>
          <a:bodyPr>
            <a:normAutofit fontScale="92500" lnSpcReduction="10000"/>
          </a:bodyPr>
          <a:lstStyle/>
          <a:p>
            <a:r>
              <a:rPr lang="en-US" dirty="0"/>
              <a:t>North Carolina, with its unique mix of industries, from information technology, biotech, and banking, to the traditional sectors of textiles &amp; apparel, furniture, tobacco, and hog farming, is a microcosm of trends observed elsewhere in the United States. </a:t>
            </a:r>
          </a:p>
          <a:p>
            <a:r>
              <a:rPr lang="en-US" dirty="0"/>
              <a:t>North Carolina has had to reinvent itself from an economic standpoint multiple times in order to stay relevant in the global economy</a:t>
            </a:r>
          </a:p>
          <a:p>
            <a:pPr lvl="1"/>
            <a:r>
              <a:rPr lang="en-US" dirty="0"/>
              <a:t>Agricultural to Industrial</a:t>
            </a:r>
          </a:p>
          <a:p>
            <a:pPr lvl="1"/>
            <a:r>
              <a:rPr lang="en-US" dirty="0"/>
              <a:t>Textiles and Furniture to White Collar</a:t>
            </a:r>
          </a:p>
          <a:p>
            <a:pPr lvl="1"/>
            <a:r>
              <a:rPr lang="en-US" dirty="0"/>
              <a:t>Change over in White Collar (Banks to Energy and Technology)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 in the US Economy</a:t>
            </a:r>
          </a:p>
        </p:txBody>
      </p:sp>
      <p:sp>
        <p:nvSpPr>
          <p:cNvPr id="3" name="Content Placeholder 2"/>
          <p:cNvSpPr>
            <a:spLocks noGrp="1"/>
          </p:cNvSpPr>
          <p:nvPr>
            <p:ph idx="1"/>
          </p:nvPr>
        </p:nvSpPr>
        <p:spPr/>
        <p:txBody>
          <a:bodyPr>
            <a:normAutofit lnSpcReduction="10000"/>
          </a:bodyPr>
          <a:lstStyle/>
          <a:p>
            <a:r>
              <a:rPr lang="en-US" dirty="0"/>
              <a:t>Capital Resource</a:t>
            </a:r>
          </a:p>
          <a:p>
            <a:pPr lvl="1"/>
            <a:r>
              <a:rPr lang="en-US" dirty="0"/>
              <a:t>Business locate their companies where their can maximize profit</a:t>
            </a:r>
          </a:p>
          <a:p>
            <a:pPr lvl="2"/>
            <a:r>
              <a:rPr lang="en-US" dirty="0"/>
              <a:t>Example:  cheap labor, high demand for product </a:t>
            </a:r>
          </a:p>
          <a:p>
            <a:pPr lvl="1"/>
            <a:r>
              <a:rPr lang="en-US" dirty="0"/>
              <a:t>Many companies have found it profitable to locate their headquarters in a central location</a:t>
            </a:r>
          </a:p>
          <a:p>
            <a:pPr lvl="2"/>
            <a:r>
              <a:rPr lang="en-US" dirty="0"/>
              <a:t>Example:  Research Triangle Park, Silicon Valley</a:t>
            </a:r>
          </a:p>
          <a:p>
            <a:pPr lvl="3"/>
            <a:r>
              <a:rPr lang="en-US" dirty="0"/>
              <a:t>Research Triangle Park – an industrial park near Raleigh, Durham, and Chapel Hill, in the Research Triangle region of NC</a:t>
            </a:r>
          </a:p>
          <a:p>
            <a:pPr lvl="3"/>
            <a:r>
              <a:rPr lang="en-US" dirty="0"/>
              <a:t>Silicon Valley – a region in California south of San Francisco that is noted for its concentration of high-technology industries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Terms to know…</a:t>
            </a:r>
          </a:p>
        </p:txBody>
      </p:sp>
      <p:sp>
        <p:nvSpPr>
          <p:cNvPr id="3" name="Content Placeholder 2"/>
          <p:cNvSpPr>
            <a:spLocks noGrp="1"/>
          </p:cNvSpPr>
          <p:nvPr>
            <p:ph idx="1"/>
          </p:nvPr>
        </p:nvSpPr>
        <p:spPr/>
        <p:txBody>
          <a:bodyPr>
            <a:normAutofit fontScale="92500" lnSpcReduction="10000"/>
          </a:bodyPr>
          <a:lstStyle/>
          <a:p>
            <a:r>
              <a:rPr lang="en-US" dirty="0"/>
              <a:t>Outsourcing</a:t>
            </a:r>
          </a:p>
          <a:p>
            <a:pPr lvl="1"/>
            <a:r>
              <a:rPr lang="en-US" dirty="0"/>
              <a:t>Goods and services are provided by someone outside of the company </a:t>
            </a:r>
          </a:p>
          <a:p>
            <a:pPr lvl="1"/>
            <a:r>
              <a:rPr lang="en-US" dirty="0"/>
              <a:t>Outsourcing is done to save money, improve quality, or free company resources for other activities</a:t>
            </a:r>
          </a:p>
          <a:p>
            <a:pPr lvl="1"/>
            <a:r>
              <a:rPr lang="en-US" dirty="0"/>
              <a:t>Critics argue that outsourcing decreases the quality of a good or service</a:t>
            </a:r>
          </a:p>
          <a:p>
            <a:r>
              <a:rPr lang="en-US" dirty="0"/>
              <a:t>Downsizing</a:t>
            </a:r>
          </a:p>
          <a:p>
            <a:pPr lvl="1"/>
            <a:r>
              <a:rPr lang="en-US" dirty="0"/>
              <a:t>The selling off, closure of some plants, combination of business operation that perform the same functions, and/or cost cutting of an enterprise, usually deals with a decrease in labor</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Leading Economic Indicators</a:t>
            </a:r>
          </a:p>
        </p:txBody>
      </p:sp>
      <p:sp>
        <p:nvSpPr>
          <p:cNvPr id="3" name="Content Placeholder 2"/>
          <p:cNvSpPr>
            <a:spLocks noGrp="1"/>
          </p:cNvSpPr>
          <p:nvPr>
            <p:ph idx="1"/>
          </p:nvPr>
        </p:nvSpPr>
        <p:spPr/>
        <p:txBody>
          <a:bodyPr/>
          <a:lstStyle/>
          <a:p>
            <a:r>
              <a:rPr lang="en-US" dirty="0"/>
              <a:t>GDP – Gross Domestic Product</a:t>
            </a:r>
          </a:p>
          <a:p>
            <a:pPr lvl="1"/>
            <a:r>
              <a:rPr lang="en-US" dirty="0"/>
              <a:t>Measures the output of the entire economy</a:t>
            </a:r>
          </a:p>
          <a:p>
            <a:r>
              <a:rPr lang="en-US" dirty="0"/>
              <a:t>Personal Income</a:t>
            </a:r>
          </a:p>
          <a:p>
            <a:pPr lvl="1"/>
            <a:r>
              <a:rPr lang="en-US" dirty="0"/>
              <a:t>Measures the total income of families in one year, higher the income the more money they have to spend</a:t>
            </a:r>
          </a:p>
          <a:p>
            <a:r>
              <a:rPr lang="en-US" dirty="0"/>
              <a:t>Stock Market, Averages (S &amp; P 500, The Dow)</a:t>
            </a:r>
          </a:p>
          <a:p>
            <a:pPr lvl="1"/>
            <a:r>
              <a:rPr lang="en-US" dirty="0"/>
              <a:t>Reflects investor attitudes and movement of interest rates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Leading Economic Indicators</a:t>
            </a:r>
          </a:p>
        </p:txBody>
      </p:sp>
      <p:sp>
        <p:nvSpPr>
          <p:cNvPr id="3" name="Content Placeholder 2"/>
          <p:cNvSpPr>
            <a:spLocks noGrp="1"/>
          </p:cNvSpPr>
          <p:nvPr>
            <p:ph idx="1"/>
          </p:nvPr>
        </p:nvSpPr>
        <p:spPr/>
        <p:txBody>
          <a:bodyPr>
            <a:normAutofit lnSpcReduction="10000"/>
          </a:bodyPr>
          <a:lstStyle/>
          <a:p>
            <a:r>
              <a:rPr lang="en-US" dirty="0"/>
              <a:t>Unemployment Rate</a:t>
            </a:r>
          </a:p>
          <a:p>
            <a:pPr lvl="1"/>
            <a:r>
              <a:rPr lang="en-US" dirty="0"/>
              <a:t>Reflects layoffs of workers;  how many unemployed at one time</a:t>
            </a:r>
          </a:p>
          <a:p>
            <a:r>
              <a:rPr lang="en-US" dirty="0"/>
              <a:t>Building Permits</a:t>
            </a:r>
          </a:p>
          <a:p>
            <a:pPr lvl="1"/>
            <a:r>
              <a:rPr lang="en-US" dirty="0"/>
              <a:t>Indicates construction activity</a:t>
            </a:r>
          </a:p>
          <a:p>
            <a:r>
              <a:rPr lang="en-US" dirty="0"/>
              <a:t>Manufacturer new orders</a:t>
            </a:r>
          </a:p>
          <a:p>
            <a:pPr lvl="1"/>
            <a:r>
              <a:rPr lang="en-US" dirty="0"/>
              <a:t>Predicts actual production change</a:t>
            </a:r>
          </a:p>
          <a:p>
            <a:r>
              <a:rPr lang="en-US" dirty="0"/>
              <a:t>Consumer Price Index and CPI Market Basket</a:t>
            </a:r>
          </a:p>
          <a:p>
            <a:pPr lvl="1"/>
            <a:r>
              <a:rPr lang="en-US" dirty="0"/>
              <a:t>Measures the rate of change in the price of 400 consumer goods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Measuring the Economy</a:t>
            </a:r>
          </a:p>
        </p:txBody>
      </p:sp>
      <p:sp>
        <p:nvSpPr>
          <p:cNvPr id="3" name="Content Placeholder 2"/>
          <p:cNvSpPr>
            <a:spLocks noGrp="1"/>
          </p:cNvSpPr>
          <p:nvPr>
            <p:ph idx="1"/>
          </p:nvPr>
        </p:nvSpPr>
        <p:spPr/>
        <p:txBody>
          <a:bodyPr/>
          <a:lstStyle/>
          <a:p>
            <a:r>
              <a:rPr lang="en-US" dirty="0"/>
              <a:t>GDP:  Gross Domestic Product</a:t>
            </a:r>
          </a:p>
          <a:p>
            <a:pPr lvl="1"/>
            <a:r>
              <a:rPr lang="en-US" dirty="0"/>
              <a:t>The dollar value of all final goods and service produced within a country’ borders in a given year</a:t>
            </a:r>
          </a:p>
          <a:p>
            <a:pPr lvl="1"/>
            <a:r>
              <a:rPr lang="en-US" dirty="0"/>
              <a:t>Nominal GDP – GDP measured in current prices</a:t>
            </a:r>
          </a:p>
          <a:p>
            <a:pPr lvl="1"/>
            <a:r>
              <a:rPr lang="en-US" dirty="0"/>
              <a:t>Real GDP – GDP measured in constant unchanging prices</a:t>
            </a:r>
          </a:p>
          <a:p>
            <a:r>
              <a:rPr lang="en-US" dirty="0"/>
              <a:t>GDP = Consumption + Investment + Government Spending + Net Exports (exports – imports)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Measuring the Economy</a:t>
            </a:r>
          </a:p>
        </p:txBody>
      </p:sp>
      <p:sp>
        <p:nvSpPr>
          <p:cNvPr id="3" name="Content Placeholder 2"/>
          <p:cNvSpPr>
            <a:spLocks noGrp="1"/>
          </p:cNvSpPr>
          <p:nvPr>
            <p:ph idx="1"/>
          </p:nvPr>
        </p:nvSpPr>
        <p:spPr/>
        <p:txBody>
          <a:bodyPr/>
          <a:lstStyle/>
          <a:p>
            <a:r>
              <a:rPr lang="en-US" dirty="0"/>
              <a:t>Per Capita GDP:   a country’s GDP divided by population</a:t>
            </a:r>
          </a:p>
          <a:p>
            <a:pPr lvl="1"/>
            <a:r>
              <a:rPr lang="en-US" dirty="0"/>
              <a:t>2005 US GDP:  $12.77 Trillion </a:t>
            </a:r>
          </a:p>
          <a:p>
            <a:pPr lvl="2"/>
            <a:r>
              <a:rPr lang="en-US" dirty="0"/>
              <a:t>Population - 295,734,134</a:t>
            </a:r>
          </a:p>
          <a:p>
            <a:pPr lvl="2"/>
            <a:r>
              <a:rPr lang="en-US" dirty="0"/>
              <a:t>Per Capita GDP - $41,800</a:t>
            </a:r>
          </a:p>
          <a:p>
            <a:pPr lvl="1"/>
            <a:r>
              <a:rPr lang="en-US" dirty="0"/>
              <a:t>2005 China GDP:  $8.158 Trillion</a:t>
            </a:r>
          </a:p>
          <a:p>
            <a:pPr lvl="2"/>
            <a:r>
              <a:rPr lang="en-US" dirty="0"/>
              <a:t>Population – 1,306,313,812</a:t>
            </a:r>
          </a:p>
          <a:p>
            <a:pPr lvl="2"/>
            <a:r>
              <a:rPr lang="en-US" dirty="0"/>
              <a:t>Per Capita GDP - $6,200</a:t>
            </a:r>
          </a:p>
          <a:p>
            <a:r>
              <a:rPr lang="en-US" dirty="0"/>
              <a:t>Per capita GDP can often be used to compare countries and their standard of living (economic prosperity)</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Measuring the Economy</a:t>
            </a:r>
          </a:p>
        </p:txBody>
      </p:sp>
      <p:sp>
        <p:nvSpPr>
          <p:cNvPr id="3" name="Content Placeholder 2"/>
          <p:cNvSpPr>
            <a:spLocks noGrp="1"/>
          </p:cNvSpPr>
          <p:nvPr>
            <p:ph idx="1"/>
          </p:nvPr>
        </p:nvSpPr>
        <p:spPr/>
        <p:txBody>
          <a:bodyPr/>
          <a:lstStyle/>
          <a:p>
            <a:r>
              <a:rPr lang="en-US" dirty="0"/>
              <a:t>GNP:  Gross National Product</a:t>
            </a:r>
          </a:p>
          <a:p>
            <a:pPr lvl="1"/>
            <a:r>
              <a:rPr lang="en-US" dirty="0"/>
              <a:t>Value of goods and service produced within a country in one year, plus income earned by citizens abroad, minus income earned by foreigners in the country</a:t>
            </a:r>
          </a:p>
          <a:p>
            <a:pPr lvl="1"/>
            <a:r>
              <a:rPr lang="en-US" dirty="0"/>
              <a:t>GNP – goods and services produced + money earned by citizens abroad – income earned by foreigners in the US</a:t>
            </a:r>
          </a:p>
          <a:p>
            <a:r>
              <a:rPr lang="en-US" dirty="0"/>
              <a:t>CPI:  Consumer Price Index</a:t>
            </a:r>
          </a:p>
          <a:p>
            <a:pPr lvl="1"/>
            <a:r>
              <a:rPr lang="en-US" dirty="0"/>
              <a:t>An average of a specified set of goods and services</a:t>
            </a:r>
          </a:p>
          <a:p>
            <a:pPr lvl="1"/>
            <a:r>
              <a:rPr lang="en-US" dirty="0"/>
              <a:t>Measures the purchasing power of the dollar</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36</TotalTime>
  <Words>1487</Words>
  <Application>Microsoft Macintosh PowerPoint</Application>
  <PresentationFormat>On-screen Show (4:3)</PresentationFormat>
  <Paragraphs>146</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Calibri</vt:lpstr>
      <vt:lpstr>Constantia</vt:lpstr>
      <vt:lpstr>Wingdings 2</vt:lpstr>
      <vt:lpstr>Flow</vt:lpstr>
      <vt:lpstr>Trade, Development and Resources in the US and Global Economy</vt:lpstr>
      <vt:lpstr>Resources in the US Economy</vt:lpstr>
      <vt:lpstr>Resources in the US Economy</vt:lpstr>
      <vt:lpstr>Terms to know…</vt:lpstr>
      <vt:lpstr>Leading Economic Indicators</vt:lpstr>
      <vt:lpstr>Leading Economic Indicators</vt:lpstr>
      <vt:lpstr>Measuring the Economy</vt:lpstr>
      <vt:lpstr>Measuring the Economy</vt:lpstr>
      <vt:lpstr>Measuring the Economy</vt:lpstr>
      <vt:lpstr>Economic Development</vt:lpstr>
      <vt:lpstr>Economic Development</vt:lpstr>
      <vt:lpstr>Economic Development </vt:lpstr>
      <vt:lpstr>Economic Development </vt:lpstr>
      <vt:lpstr>Economic Development Organizations</vt:lpstr>
      <vt:lpstr>Economic Development</vt:lpstr>
      <vt:lpstr>Economic Development and concerns</vt:lpstr>
      <vt:lpstr>Economic Development and concerns</vt:lpstr>
      <vt:lpstr>International Trade</vt:lpstr>
      <vt:lpstr>International Trade</vt:lpstr>
      <vt:lpstr>International Trade</vt:lpstr>
      <vt:lpstr>International Free Trade Agreements</vt:lpstr>
      <vt:lpstr>International Free Trade Agreements</vt:lpstr>
      <vt:lpstr>North Carolina’s Role in the Global Economy</vt:lpstr>
    </vt:vector>
  </TitlesOfParts>
  <Company>Charlotte Mecklenburg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Trade and Resources in the US Economy</dc:title>
  <dc:creator>brian.gasiorowski</dc:creator>
  <cp:lastModifiedBy>Roselyn Coyne</cp:lastModifiedBy>
  <cp:revision>6</cp:revision>
  <dcterms:created xsi:type="dcterms:W3CDTF">2012-12-03T19:08:55Z</dcterms:created>
  <dcterms:modified xsi:type="dcterms:W3CDTF">2020-11-30T14:04:05Z</dcterms:modified>
</cp:coreProperties>
</file>