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Comic Sans MS" panose="030F0702030302020204" pitchFamily="66" charset="0"/>
      <p:regular r:id="rId11"/>
      <p:bold r:id="rId12"/>
      <p:italic r:id="rId13"/>
      <p:boldItalic r:id="rId14"/>
    </p:embeddedFont>
    <p:embeddedFont>
      <p:font typeface="Lato" panose="020B0604020202020204" charset="0"/>
      <p:regular r:id="rId15"/>
      <p:bold r:id="rId16"/>
      <p:italic r:id="rId17"/>
      <p:boldItalic r:id="rId18"/>
    </p:embeddedFont>
    <p:embeddedFont>
      <p:font typeface="Raleway"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48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f4f17094a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f4f17094a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f4f17094a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f4f17094a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ef4f17094a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ef4f17094a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ef4f17094a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ef4f17094a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ef4f17094a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ef4f17094a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ef4f17094a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ef4f17094a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ef4f17094a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ef4f17094a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tnWZNyMyMi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www.youtube.com/watch?v=xxSvi6JCCf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whitehouse.gov/administration/cabinet/"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nerdwallet.com/article/loans/student-loans/bidens-student-loan-forgiveness-could-wipe-out-debt-for-15-million-borrower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Warm Up -</a:t>
            </a:r>
            <a:endParaRPr/>
          </a:p>
        </p:txBody>
      </p:sp>
      <p:sp>
        <p:nvSpPr>
          <p:cNvPr id="87" name="Google Shape;87;p13"/>
          <p:cNvSpPr txBox="1">
            <a:spLocks noGrp="1"/>
          </p:cNvSpPr>
          <p:nvPr>
            <p:ph type="subTitle" idx="1"/>
          </p:nvPr>
        </p:nvSpPr>
        <p:spPr>
          <a:xfrm>
            <a:off x="729625" y="2265025"/>
            <a:ext cx="7688100" cy="144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What do you know about how the president’s Cabinet works? </a:t>
            </a:r>
            <a:endParaRPr/>
          </a:p>
          <a:p>
            <a:pPr marL="0" lvl="0" indent="0" algn="l" rtl="0">
              <a:spcBef>
                <a:spcPts val="0"/>
              </a:spcBef>
              <a:spcAft>
                <a:spcPts val="0"/>
              </a:spcAft>
              <a:buNone/>
            </a:pPr>
            <a:endParaRPr/>
          </a:p>
          <a:p>
            <a:pPr marL="0" lvl="0" indent="0" algn="l" rtl="0">
              <a:spcBef>
                <a:spcPts val="0"/>
              </a:spcBef>
              <a:spcAft>
                <a:spcPts val="0"/>
              </a:spcAft>
              <a:buNone/>
            </a:pPr>
            <a:r>
              <a:rPr lang="en"/>
              <a:t>List at least three things you already know about who serves in the Cabinet and what their jobs are?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Essential Question</a:t>
            </a:r>
            <a:endParaRPr/>
          </a:p>
        </p:txBody>
      </p:sp>
      <p:sp>
        <p:nvSpPr>
          <p:cNvPr id="93" name="Google Shape;93;p1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600" b="1"/>
              <a:t>What are the role and responsibilities of the presidential Cabinet? </a:t>
            </a:r>
            <a:endParaRPr sz="2600" b="1"/>
          </a:p>
          <a:p>
            <a:pPr marL="0" lvl="0" indent="0" algn="l" rtl="0">
              <a:spcBef>
                <a:spcPts val="1200"/>
              </a:spcBef>
              <a:spcAft>
                <a:spcPts val="1200"/>
              </a:spcAft>
              <a:buNone/>
            </a:pPr>
            <a:r>
              <a:rPr lang="en" sz="2600" b="1"/>
              <a:t>Who is currently in the Cabinet or a nominee for a Cabinet post? </a:t>
            </a:r>
            <a:endParaRPr sz="26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Role of the cabinet</a:t>
            </a:r>
            <a:endParaRPr/>
          </a:p>
        </p:txBody>
      </p:sp>
      <p:sp>
        <p:nvSpPr>
          <p:cNvPr id="99" name="Google Shape;99;p1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100" b="1"/>
              <a:t>As referenced in the Constitution, the Cabinet advises the president on key domestic and international issues. There are 16 Cabinet positions, including the vice president. Though Cabinet members don’t make laws, they do shape how the laws are implemented and direct how billions of budget dollars are spent. </a:t>
            </a:r>
            <a:endParaRPr sz="21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President’s Cabinet</a:t>
            </a:r>
            <a:endParaRPr/>
          </a:p>
        </p:txBody>
      </p:sp>
      <p:sp>
        <p:nvSpPr>
          <p:cNvPr id="105" name="Google Shape;105;p16"/>
          <p:cNvSpPr txBox="1">
            <a:spLocks noGrp="1"/>
          </p:cNvSpPr>
          <p:nvPr>
            <p:ph type="body" idx="1"/>
          </p:nvPr>
        </p:nvSpPr>
        <p:spPr>
          <a:xfrm>
            <a:off x="153350" y="2078875"/>
            <a:ext cx="8264700" cy="29703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b="1" u="sng">
                <a:solidFill>
                  <a:schemeClr val="hlink"/>
                </a:solidFill>
                <a:hlinkClick r:id="rId3"/>
              </a:rPr>
              <a:t>VIdeo Link</a:t>
            </a:r>
            <a:r>
              <a:rPr lang="en" b="1"/>
              <a:t>   (history of the cabinet)</a:t>
            </a:r>
            <a:endParaRPr b="1"/>
          </a:p>
          <a:p>
            <a:pPr marL="0" lvl="0" indent="0" algn="l" rtl="0">
              <a:spcBef>
                <a:spcPts val="1200"/>
              </a:spcBef>
              <a:spcAft>
                <a:spcPts val="0"/>
              </a:spcAft>
              <a:buNone/>
            </a:pPr>
            <a:r>
              <a:rPr lang="en" b="1" u="sng">
                <a:solidFill>
                  <a:schemeClr val="hlink"/>
                </a:solidFill>
                <a:hlinkClick r:id="rId4"/>
              </a:rPr>
              <a:t>Video Link</a:t>
            </a:r>
            <a:r>
              <a:rPr lang="en" b="1"/>
              <a:t> (President Obama’s Cabinet)</a:t>
            </a:r>
            <a:endParaRPr b="1"/>
          </a:p>
          <a:p>
            <a:pPr marL="0" lvl="0" indent="0" algn="l" rtl="0">
              <a:spcBef>
                <a:spcPts val="1200"/>
              </a:spcBef>
              <a:spcAft>
                <a:spcPts val="0"/>
              </a:spcAft>
              <a:buNone/>
            </a:pPr>
            <a:r>
              <a:rPr lang="en"/>
              <a:t>As you watch the video - Answer the following questions:</a:t>
            </a:r>
            <a:br>
              <a:rPr lang="en"/>
            </a:br>
            <a:br>
              <a:rPr lang="en"/>
            </a:br>
            <a:r>
              <a:rPr lang="en"/>
              <a:t>1) How has the president’s cabinet changed over time?</a:t>
            </a:r>
            <a:br>
              <a:rPr lang="en"/>
            </a:br>
            <a:br>
              <a:rPr lang="en"/>
            </a:br>
            <a:r>
              <a:rPr lang="en"/>
              <a:t>2) Why do you think Washington created his own cabinet, despite the fact it wasn’t included in the constitution?</a:t>
            </a:r>
            <a:endParaRPr/>
          </a:p>
          <a:p>
            <a:pPr marL="0" lvl="0" indent="0" algn="l" rtl="0">
              <a:spcBef>
                <a:spcPts val="1200"/>
              </a:spcBef>
              <a:spcAft>
                <a:spcPts val="0"/>
              </a:spcAft>
              <a:buNone/>
            </a:pPr>
            <a:r>
              <a:rPr lang="en"/>
              <a:t>3) Why do you think his successors followed his legacy of creating a cabinet to help them govern the United States?</a:t>
            </a:r>
            <a:endParaRPr/>
          </a:p>
          <a:p>
            <a:pPr marL="0" lvl="0" indent="0" algn="l" rtl="0">
              <a:spcBef>
                <a:spcPts val="1200"/>
              </a:spcBef>
              <a:spcAft>
                <a:spcPts val="1200"/>
              </a:spcAft>
              <a:buNone/>
            </a:pPr>
            <a:r>
              <a:rPr lang="en"/>
              <a:t>4) (for second video) What changes has President Obama made to the cabinet? What do you think of how he structures his meetings and why?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Activity and collaboration</a:t>
            </a:r>
            <a:endParaRPr/>
          </a:p>
        </p:txBody>
      </p:sp>
      <p:sp>
        <p:nvSpPr>
          <p:cNvPr id="111" name="Google Shape;111;p17"/>
          <p:cNvSpPr txBox="1">
            <a:spLocks noGrp="1"/>
          </p:cNvSpPr>
          <p:nvPr>
            <p:ph type="body" idx="1"/>
          </p:nvPr>
        </p:nvSpPr>
        <p:spPr>
          <a:xfrm>
            <a:off x="729450" y="2078875"/>
            <a:ext cx="7688700" cy="27933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1600" b="1"/>
              <a:t>Students will research two cabinet members that are currently in office - </a:t>
            </a:r>
            <a:endParaRPr sz="1600" b="1"/>
          </a:p>
          <a:p>
            <a:pPr marL="0" lvl="0" indent="0" algn="l" rtl="0">
              <a:spcBef>
                <a:spcPts val="1200"/>
              </a:spcBef>
              <a:spcAft>
                <a:spcPts val="0"/>
              </a:spcAft>
              <a:buNone/>
            </a:pPr>
            <a:r>
              <a:rPr lang="en" sz="1600" b="1" u="sng">
                <a:solidFill>
                  <a:schemeClr val="hlink"/>
                </a:solidFill>
                <a:hlinkClick r:id="rId3"/>
              </a:rPr>
              <a:t>Link to current cabinet members</a:t>
            </a:r>
            <a:endParaRPr sz="1600" b="1"/>
          </a:p>
          <a:p>
            <a:pPr marL="0" lvl="0" indent="0" algn="l" rtl="0">
              <a:spcBef>
                <a:spcPts val="1200"/>
              </a:spcBef>
              <a:spcAft>
                <a:spcPts val="0"/>
              </a:spcAft>
              <a:buNone/>
            </a:pPr>
            <a:r>
              <a:rPr lang="en" sz="1600" b="1"/>
              <a:t>Pick two cabinet members  to research - write their names down on a sheet of paper - </a:t>
            </a:r>
            <a:endParaRPr sz="1600" b="1"/>
          </a:p>
          <a:p>
            <a:pPr marL="0" lvl="0" indent="0" algn="l" rtl="0">
              <a:spcBef>
                <a:spcPts val="1200"/>
              </a:spcBef>
              <a:spcAft>
                <a:spcPts val="0"/>
              </a:spcAft>
              <a:buNone/>
            </a:pPr>
            <a:r>
              <a:rPr lang="en" sz="1600" b="1"/>
              <a:t>(pick two topics that are relevant to your interests)</a:t>
            </a:r>
            <a:br>
              <a:rPr lang="en" sz="1600" b="1"/>
            </a:br>
            <a:r>
              <a:rPr lang="en" sz="1600" b="1"/>
              <a:t>After researching the topics answer the following question:</a:t>
            </a:r>
            <a:endParaRPr sz="1600" b="1"/>
          </a:p>
          <a:p>
            <a:pPr marL="0" lvl="0" indent="0" algn="l" rtl="0">
              <a:spcBef>
                <a:spcPts val="1200"/>
              </a:spcBef>
              <a:spcAft>
                <a:spcPts val="1200"/>
              </a:spcAft>
              <a:buNone/>
            </a:pPr>
            <a:r>
              <a:rPr lang="en" sz="1600" b="1"/>
              <a:t>What should a president think about when nominating someone for a Cabinet position? Why? </a:t>
            </a:r>
            <a:endParaRPr sz="16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Think Pair Share</a:t>
            </a:r>
            <a:endParaRPr/>
          </a:p>
        </p:txBody>
      </p:sp>
      <p:sp>
        <p:nvSpPr>
          <p:cNvPr id="117" name="Google Shape;117;p18"/>
          <p:cNvSpPr txBox="1">
            <a:spLocks noGrp="1"/>
          </p:cNvSpPr>
          <p:nvPr>
            <p:ph type="body" idx="1"/>
          </p:nvPr>
        </p:nvSpPr>
        <p:spPr>
          <a:xfrm>
            <a:off x="729450" y="2078875"/>
            <a:ext cx="7688700" cy="280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b="1">
                <a:latin typeface="Comic Sans MS"/>
                <a:ea typeface="Comic Sans MS"/>
                <a:cs typeface="Comic Sans MS"/>
                <a:sym typeface="Comic Sans MS"/>
              </a:rPr>
              <a:t>Now that you have answered the question from the last slide:</a:t>
            </a:r>
            <a:br>
              <a:rPr lang="en" sz="1900" b="1">
                <a:latin typeface="Comic Sans MS"/>
                <a:ea typeface="Comic Sans MS"/>
                <a:cs typeface="Comic Sans MS"/>
                <a:sym typeface="Comic Sans MS"/>
              </a:rPr>
            </a:br>
            <a:br>
              <a:rPr lang="en" sz="1900" b="1">
                <a:latin typeface="Comic Sans MS"/>
                <a:ea typeface="Comic Sans MS"/>
                <a:cs typeface="Comic Sans MS"/>
                <a:sym typeface="Comic Sans MS"/>
              </a:rPr>
            </a:br>
            <a:r>
              <a:rPr lang="en" sz="1900" b="1">
                <a:latin typeface="Comic Sans MS"/>
                <a:ea typeface="Comic Sans MS"/>
                <a:cs typeface="Comic Sans MS"/>
                <a:sym typeface="Comic Sans MS"/>
              </a:rPr>
              <a:t>1. </a:t>
            </a:r>
            <a:r>
              <a:rPr lang="en" sz="1650" b="1">
                <a:solidFill>
                  <a:srgbClr val="000000"/>
                </a:solidFill>
                <a:highlight>
                  <a:srgbClr val="FFFFFF"/>
                </a:highlight>
                <a:latin typeface="Comic Sans MS"/>
                <a:ea typeface="Comic Sans MS"/>
                <a:cs typeface="Comic Sans MS"/>
                <a:sym typeface="Comic Sans MS"/>
              </a:rPr>
              <a:t>Have students share their thoughts with a partner;</a:t>
            </a:r>
            <a:endParaRPr sz="1650" b="1">
              <a:solidFill>
                <a:srgbClr val="000000"/>
              </a:solidFill>
              <a:highlight>
                <a:srgbClr val="FFFFFF"/>
              </a:highlight>
              <a:latin typeface="Comic Sans MS"/>
              <a:ea typeface="Comic Sans MS"/>
              <a:cs typeface="Comic Sans MS"/>
              <a:sym typeface="Comic Sans MS"/>
            </a:endParaRPr>
          </a:p>
          <a:p>
            <a:pPr marL="0" lvl="0" indent="0" algn="l" rtl="0">
              <a:spcBef>
                <a:spcPts val="1200"/>
              </a:spcBef>
              <a:spcAft>
                <a:spcPts val="0"/>
              </a:spcAft>
              <a:buNone/>
            </a:pPr>
            <a:r>
              <a:rPr lang="en" sz="1650" b="1">
                <a:solidFill>
                  <a:srgbClr val="000000"/>
                </a:solidFill>
                <a:highlight>
                  <a:srgbClr val="FFFFFF"/>
                </a:highlight>
                <a:latin typeface="Comic Sans MS"/>
                <a:ea typeface="Comic Sans MS"/>
                <a:cs typeface="Comic Sans MS"/>
                <a:sym typeface="Comic Sans MS"/>
              </a:rPr>
              <a:t>2. After some time with your partner we will share out our responses as a whole class</a:t>
            </a:r>
            <a:endParaRPr sz="1650" b="1">
              <a:solidFill>
                <a:srgbClr val="000000"/>
              </a:solidFill>
              <a:highlight>
                <a:srgbClr val="FFFFFF"/>
              </a:highlight>
              <a:latin typeface="Comic Sans MS"/>
              <a:ea typeface="Comic Sans MS"/>
              <a:cs typeface="Comic Sans MS"/>
              <a:sym typeface="Comic Sans MS"/>
            </a:endParaRPr>
          </a:p>
          <a:p>
            <a:pPr marL="0" lvl="0" indent="0" algn="l" rtl="0">
              <a:spcBef>
                <a:spcPts val="1200"/>
              </a:spcBef>
              <a:spcAft>
                <a:spcPts val="1200"/>
              </a:spcAft>
              <a:buNone/>
            </a:pPr>
            <a:r>
              <a:rPr lang="en" sz="1650" b="1">
                <a:solidFill>
                  <a:srgbClr val="000000"/>
                </a:solidFill>
                <a:highlight>
                  <a:srgbClr val="FFFFFF"/>
                </a:highlight>
                <a:latin typeface="Comic Sans MS"/>
                <a:ea typeface="Comic Sans MS"/>
                <a:cs typeface="Comic Sans MS"/>
                <a:sym typeface="Comic Sans MS"/>
              </a:rPr>
              <a:t>3. Make sure when you respond you start with I chose to research _________ because i am interested in ___________</a:t>
            </a:r>
            <a:endParaRPr sz="1650" b="1">
              <a:solidFill>
                <a:srgbClr val="000000"/>
              </a:solidFill>
              <a:highlight>
                <a:srgbClr val="FFFFFF"/>
              </a:highlight>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670475" y="5754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Independent Practice 	</a:t>
            </a:r>
            <a:endParaRPr/>
          </a:p>
        </p:txBody>
      </p:sp>
      <p:sp>
        <p:nvSpPr>
          <p:cNvPr id="123" name="Google Shape;123;p19"/>
          <p:cNvSpPr txBox="1">
            <a:spLocks noGrp="1"/>
          </p:cNvSpPr>
          <p:nvPr>
            <p:ph type="body" idx="1"/>
          </p:nvPr>
        </p:nvSpPr>
        <p:spPr>
          <a:xfrm>
            <a:off x="729450" y="1297675"/>
            <a:ext cx="7688700" cy="363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u="sng">
                <a:solidFill>
                  <a:schemeClr val="hlink"/>
                </a:solidFill>
                <a:hlinkClick r:id="rId3"/>
              </a:rPr>
              <a:t>Link to article</a:t>
            </a:r>
            <a:endParaRPr sz="1600"/>
          </a:p>
          <a:p>
            <a:pPr marL="0" lvl="0" indent="0" algn="l" rtl="0">
              <a:spcBef>
                <a:spcPts val="1200"/>
              </a:spcBef>
              <a:spcAft>
                <a:spcPts val="0"/>
              </a:spcAft>
              <a:buNone/>
            </a:pPr>
            <a:r>
              <a:rPr lang="en" sz="1600"/>
              <a:t>Guiding Question: </a:t>
            </a:r>
            <a:br>
              <a:rPr lang="en" sz="1600"/>
            </a:br>
            <a:br>
              <a:rPr lang="en" sz="1600"/>
            </a:br>
            <a:r>
              <a:rPr lang="en" sz="1600"/>
              <a:t>Should student loan forgiveness be forgiven?</a:t>
            </a:r>
            <a:br>
              <a:rPr lang="en" sz="1600"/>
            </a:br>
            <a:br>
              <a:rPr lang="en" sz="1600"/>
            </a:br>
            <a:r>
              <a:rPr lang="en" sz="1600"/>
              <a:t>Should President Biden issue the order? Or should the Secretary of Education issue the order?</a:t>
            </a:r>
            <a:endParaRPr sz="1600"/>
          </a:p>
          <a:p>
            <a:pPr marL="0" lvl="0" indent="0" algn="l" rtl="0">
              <a:spcBef>
                <a:spcPts val="1200"/>
              </a:spcBef>
              <a:spcAft>
                <a:spcPts val="0"/>
              </a:spcAft>
              <a:buNone/>
            </a:pPr>
            <a:r>
              <a:rPr lang="en" sz="1600"/>
              <a:t>Who would you choose? Why or Why not?</a:t>
            </a:r>
            <a:endParaRPr sz="1600"/>
          </a:p>
          <a:p>
            <a:pPr marL="0" lvl="0" indent="0" algn="l" rtl="0">
              <a:spcBef>
                <a:spcPts val="1200"/>
              </a:spcBef>
              <a:spcAft>
                <a:spcPts val="0"/>
              </a:spcAft>
              <a:buNone/>
            </a:pPr>
            <a:r>
              <a:rPr lang="en" sz="1600"/>
              <a:t>How would the act of forgiving student loans impact the economy of the United States? Would this be a positive or negative impact? Please explain. </a:t>
            </a:r>
            <a:endParaRPr sz="1600"/>
          </a:p>
          <a:p>
            <a:pPr marL="0" lvl="0" indent="0" algn="l" rtl="0">
              <a:spcBef>
                <a:spcPts val="1200"/>
              </a:spcBef>
              <a:spcAft>
                <a:spcPts val="1200"/>
              </a:spcAft>
              <a:buNone/>
            </a:pP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Exit Ticket 	</a:t>
            </a:r>
            <a:endParaRPr/>
          </a:p>
        </p:txBody>
      </p:sp>
      <p:sp>
        <p:nvSpPr>
          <p:cNvPr id="129" name="Google Shape;129;p20"/>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The idea that the federal government either through Biden or his Secretary of Education should forgive student loan debt has been a highly controversial issue.  Many claim that his branch of office doesn’t have the authority and it should be left up to the legislative branch. </a:t>
            </a:r>
            <a:endParaRPr sz="1600"/>
          </a:p>
          <a:p>
            <a:pPr marL="0" lvl="0" indent="0" algn="l" rtl="0">
              <a:spcBef>
                <a:spcPts val="1200"/>
              </a:spcBef>
              <a:spcAft>
                <a:spcPts val="0"/>
              </a:spcAft>
              <a:buNone/>
            </a:pPr>
            <a:r>
              <a:rPr lang="en" sz="1600"/>
              <a:t>Which branch of government do you feel should be the deciding party (executive branch or Legislative Branch)?  Please explain your position and why. </a:t>
            </a:r>
            <a:endParaRPr sz="1600"/>
          </a:p>
          <a:p>
            <a:pPr marL="0" lvl="0" indent="0" algn="l" rtl="0">
              <a:spcBef>
                <a:spcPts val="1200"/>
              </a:spcBef>
              <a:spcAft>
                <a:spcPts val="1200"/>
              </a:spcAft>
              <a:buNone/>
            </a:pPr>
            <a:r>
              <a:rPr lang="en" sz="1600"/>
              <a:t>Make sure to use at least two sources from news articles to support your opinion. </a:t>
            </a:r>
            <a:endParaRPr sz="160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311</Words>
  <Application>Microsoft Office PowerPoint</Application>
  <PresentationFormat>On-screen Show (16:9)</PresentationFormat>
  <Paragraphs>34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Comic Sans MS</vt:lpstr>
      <vt:lpstr>Lato</vt:lpstr>
      <vt:lpstr>Raleway</vt:lpstr>
      <vt:lpstr>Streamline</vt:lpstr>
      <vt:lpstr>Warm Up -</vt:lpstr>
      <vt:lpstr>Essential Question</vt:lpstr>
      <vt:lpstr>Role of the cabinet</vt:lpstr>
      <vt:lpstr>The President’s Cabinet</vt:lpstr>
      <vt:lpstr>Activity and collaboration</vt:lpstr>
      <vt:lpstr>Think Pair Share</vt:lpstr>
      <vt:lpstr>Independent Practice  </vt:lpstr>
      <vt:lpstr>Exit Ticket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dc:title>
  <dc:creator>Coyne, Roselyn F.</dc:creator>
  <cp:lastModifiedBy>Coyne, Roselyn F.</cp:lastModifiedBy>
  <cp:revision>1</cp:revision>
  <dcterms:modified xsi:type="dcterms:W3CDTF">2021-10-07T18:31:39Z</dcterms:modified>
</cp:coreProperties>
</file>