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F783-46CC-4E66-81F8-B568EFCEE626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C41E1-8D58-416C-A50D-3FECA9AAC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41E1-8D58-416C-A50D-3FECA9AAC4E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5B381-E957-4E68-A426-000786464787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bestwaytoinvest.com/UserFiles/Image/revenue.jpg&amp;imgrefurl=http://www.bestwaytoinvest.com/revenue-growth&amp;usg=__D1b_3sCxHCrggmVENYb9SAu-q-o=&amp;h=257&amp;w=395&amp;sz=26&amp;hl=en&amp;start=1&amp;zoom=1&amp;itbs=1&amp;tbnid=a_5tH5o0rfowLM:&amp;tbnh=81&amp;tbnw=124&amp;prev=/images?q%3DRevenue%26hl%3Den%26safe%3Dactive%26gbv%3D2%26tbm%3Disch&amp;ei=JDCnTY-pLci4twfOlrmFA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Supply and Demand</a:t>
            </a:r>
            <a:br>
              <a:rPr lang="en-US" dirty="0"/>
            </a:br>
            <a:r>
              <a:rPr lang="en-US" dirty="0"/>
              <a:t>Production and costs</a:t>
            </a:r>
            <a:br>
              <a:rPr lang="en-US" dirty="0"/>
            </a:br>
            <a:r>
              <a:rPr lang="en-US" dirty="0"/>
              <a:t>price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Graphing Supply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Supply Schedule – a chart that lists how much of a good a supplier will offer at different prices </a:t>
            </a:r>
          </a:p>
          <a:p>
            <a:pPr eaLnBrk="1" hangingPunct="1"/>
            <a:r>
              <a:rPr lang="en-US" dirty="0"/>
              <a:t>Supply Curve – a graph of the quantity supplied of a good at different prices</a:t>
            </a:r>
          </a:p>
        </p:txBody>
      </p:sp>
      <p:pic>
        <p:nvPicPr>
          <p:cNvPr id="30724" name="Picture 5" descr="http://www.auburn.edu/~polisci/U102/spin-sp95/SUPP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038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 Curve Shifts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Input Costs – any change in the cost of an input used to produce a good; such as raw materials, machinery, or labor will affect supply</a:t>
            </a:r>
          </a:p>
          <a:p>
            <a:pPr eaLnBrk="1" hangingPunct="1"/>
            <a:r>
              <a:rPr lang="en-US" dirty="0"/>
              <a:t>How does input cost affect supply?  </a:t>
            </a:r>
          </a:p>
          <a:p>
            <a:pPr lvl="1" eaLnBrk="1" hangingPunct="1"/>
            <a:r>
              <a:rPr lang="en-US" dirty="0"/>
              <a:t>A rise in the cost of an input will cause a fall in supply at all price levels because the good has become more expensive to produce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Government Influence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How does each of the following affect supply?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Subsides – a government payment that supports a business or market can either protect or harm supply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Taxes – excise tax – a tax on the production or sale of a good or service – “sin” tax – taxes that inhibit suppliers and make it more difficult to afford – Alcohol, Tobacco, Gas</a:t>
            </a:r>
          </a:p>
        </p:txBody>
      </p:sp>
      <p:pic>
        <p:nvPicPr>
          <p:cNvPr id="32772" name="Picture 5" descr="http://nj.npri.org/nj97/05/be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79850"/>
            <a:ext cx="1825625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7" descr="http://www.editorsweblog.org/unclesammone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267200"/>
            <a:ext cx="17684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Government Influence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Regulation – Government intervention in a market that affects the production of a good; hurts supply typically because it costs more to supply, because the government is trying to protect the public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3796" name="Picture 5" descr="http://www.cartoonstock.com/newscartoons/cartoonists/ghr/lowres/ghrn620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486150"/>
            <a:ext cx="29337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 Elasticity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Measurement of the way suppliers respond to change in price</a:t>
            </a:r>
          </a:p>
          <a:p>
            <a:pPr eaLnBrk="1" hangingPunct="1"/>
            <a:r>
              <a:rPr lang="en-US" dirty="0"/>
              <a:t>Elastic Supply – the price is determined by the amount of supply</a:t>
            </a:r>
          </a:p>
          <a:p>
            <a:pPr eaLnBrk="1" hangingPunct="1"/>
            <a:r>
              <a:rPr lang="en-US" dirty="0"/>
              <a:t>Inelastic Supply – increase or decrease in price has NO effect on supply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 and Demand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Equilibrium Point – the point at which Supply and Demand (quantity supplied and quantity demanded) are equal, a point of balance is reached</a:t>
            </a:r>
          </a:p>
          <a:p>
            <a:pPr eaLnBrk="1" hangingPunct="1"/>
            <a:r>
              <a:rPr lang="en-US" dirty="0"/>
              <a:t>Point of balance = Equilibrium Price</a:t>
            </a:r>
          </a:p>
          <a:p>
            <a:pPr eaLnBrk="1" hangingPunct="1"/>
            <a:r>
              <a:rPr lang="en-US" dirty="0"/>
              <a:t>Disequilibrium – when there is no point at which the amount supplied = the amount demanded; can have either a excess demand or excess supply</a:t>
            </a:r>
          </a:p>
        </p:txBody>
      </p:sp>
      <p:pic>
        <p:nvPicPr>
          <p:cNvPr id="36868" name="Picture 5" descr="http://www.cartoonstock.com/lowres/bmm0122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715000"/>
            <a:ext cx="990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 descr="http://ewot.typepad.com/.a/6a01053579496a970c0133f4784194970b-800w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5197475"/>
            <a:ext cx="16605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 Production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Labor and their Output</a:t>
            </a:r>
          </a:p>
          <a:p>
            <a:pPr lvl="1" eaLnBrk="1" hangingPunct="1"/>
            <a:r>
              <a:rPr lang="en-US" dirty="0"/>
              <a:t>How many workers needed to produce?</a:t>
            </a:r>
          </a:p>
          <a:p>
            <a:pPr lvl="2" eaLnBrk="1" hangingPunct="1"/>
            <a:r>
              <a:rPr lang="en-US" sz="2800" dirty="0"/>
              <a:t>Basic question business owners must answer everywhere</a:t>
            </a:r>
          </a:p>
          <a:p>
            <a:pPr lvl="1" eaLnBrk="1" hangingPunct="1"/>
            <a:r>
              <a:rPr lang="en-US" dirty="0"/>
              <a:t>Marginal Product of Labor</a:t>
            </a:r>
          </a:p>
          <a:p>
            <a:pPr lvl="2" eaLnBrk="1" hangingPunct="1"/>
            <a:r>
              <a:rPr lang="en-US" sz="2800" dirty="0"/>
              <a:t>The change in output from hiring one additional unit of labor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 Production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Law of Increasing Marginal Returns</a:t>
            </a:r>
          </a:p>
          <a:p>
            <a:pPr lvl="1" eaLnBrk="1" hangingPunct="1"/>
            <a:r>
              <a:rPr lang="en-US" dirty="0"/>
              <a:t>A level of production in which the marginal product of labor increases as the number of workers increases</a:t>
            </a:r>
          </a:p>
          <a:p>
            <a:pPr eaLnBrk="1" hangingPunct="1"/>
            <a:r>
              <a:rPr lang="en-US" dirty="0"/>
              <a:t>Law of Diminishing Marginal Returns</a:t>
            </a:r>
          </a:p>
          <a:p>
            <a:pPr lvl="1" eaLnBrk="1" hangingPunct="1"/>
            <a:r>
              <a:rPr lang="en-US" dirty="0"/>
              <a:t>A level of production in which the marginal product of labor decreases as the number of workers increases</a:t>
            </a:r>
          </a:p>
        </p:txBody>
      </p:sp>
      <p:pic>
        <p:nvPicPr>
          <p:cNvPr id="38916" name="Picture 5" descr="http://www.meetyasserkhan.com/wp-content/uploads/2010/05/law-of-diminishing-retur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800600"/>
            <a:ext cx="241776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7" descr="http://www.economicsconcepts.com/figure_11.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343400"/>
            <a:ext cx="27241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Production Costs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factors that contribute to the total cost of creating a good or providing a service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9940" name="Picture 5" descr="http://www.favstocks.com/wp-content/uploads/cache/2011/02/99e99-costs-stack-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3429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Production Costs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Two major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Fixed Costs – a cost that does not change, no matter how much of a good is produced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Ex. Rent, Machinery repairs, Property taxes, salaries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Variable Costs – a cost that rises or falls depending on how much is produced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Ex. Cost of raw materials, heating, electricity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Demand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Desire to want something and the ability to pay for it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Production Costs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Total Costs – Fixed Costs + Variable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product will cost more or they will restrict supply because of cost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Marginal Costs – the cost of producing one more unit of a good suppliers will produce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Suppliers will produce the most they can and still be profitable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Production Costs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Operational costs – the cost of operating a facility, such as a store or factory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Setting Output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Firms determine output to maximize profit</a:t>
            </a:r>
          </a:p>
          <a:p>
            <a:pPr eaLnBrk="1" hangingPunct="1"/>
            <a:r>
              <a:rPr lang="en-US" dirty="0"/>
              <a:t>Marginal revenue is additional income from selling one more unit of a good</a:t>
            </a:r>
          </a:p>
          <a:p>
            <a:pPr eaLnBrk="1" hangingPunct="1"/>
            <a:r>
              <a:rPr lang="en-US" dirty="0"/>
              <a:t>Output is determined by finding a level where marginal revenue = marginal costs</a:t>
            </a:r>
          </a:p>
          <a:p>
            <a:pPr eaLnBrk="1" hangingPunct="1"/>
            <a:r>
              <a:rPr lang="en-US" dirty="0"/>
              <a:t>Firms reconsider marginal cost if prices change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Shifts in Equilibrium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Government Intervention</a:t>
            </a:r>
          </a:p>
          <a:p>
            <a:pPr lvl="1" eaLnBrk="1" hangingPunct="1"/>
            <a:r>
              <a:rPr lang="en-US" dirty="0"/>
              <a:t>Price Ceilings – highest price allowed by law</a:t>
            </a:r>
          </a:p>
          <a:p>
            <a:pPr lvl="1" eaLnBrk="1" hangingPunct="1"/>
            <a:r>
              <a:rPr lang="en-US" dirty="0"/>
              <a:t>Price Floors – lowest price allowed by law</a:t>
            </a:r>
          </a:p>
          <a:p>
            <a:pPr eaLnBrk="1" hangingPunct="1"/>
            <a:r>
              <a:rPr lang="en-US" dirty="0"/>
              <a:t>Shifts in supply (either too much of an item or not enough)</a:t>
            </a:r>
          </a:p>
          <a:p>
            <a:pPr eaLnBrk="1" hangingPunct="1"/>
            <a:r>
              <a:rPr lang="en-US" dirty="0"/>
              <a:t>Shifts in demand (either too many consumers or not enough)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Role of Price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Tool for distribution of resources</a:t>
            </a:r>
          </a:p>
          <a:p>
            <a:pPr eaLnBrk="1" hangingPunct="1"/>
            <a:r>
              <a:rPr lang="en-US" dirty="0"/>
              <a:t>Move factors of production into suppliers’ hands and goods and services in to demanding hands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Types of Goods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Normal Goods – Goods in demand more when income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Inferior Goods – Goods in demand less when income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Substitution Goods – Goods that replace other goods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Complimentary Goods – Goods that are used together with other goods</a:t>
            </a:r>
          </a:p>
        </p:txBody>
      </p:sp>
      <p:pic>
        <p:nvPicPr>
          <p:cNvPr id="48132" name="Picture 5" descr="http://www.gamepro.com/nintendo/wii/games/news/images/153448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832350"/>
            <a:ext cx="32305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Advantages of Prices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191000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Incentives – to make a profit and grow markets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Signals – communication for buyers and sellers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Low Price 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Red light to producers that a good is being overproduced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Green light to consumers to buy more of a good because of a low opportunity cost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High Price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Green light to producers that a good is in demand and resources should be used to produce more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Red light to consumers to stop and think very carefully before buying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Disadvantages of Price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Rationing – a system of allocating scarce goods and services using criteria other than price</a:t>
            </a:r>
          </a:p>
          <a:p>
            <a:pPr eaLnBrk="1" hangingPunct="1"/>
            <a:r>
              <a:rPr lang="en-US" dirty="0"/>
              <a:t>Shortages – a situation in which a good or service is unavailable, or a situation in which the quantity demanded is greater than the quantity supplied</a:t>
            </a:r>
          </a:p>
        </p:txBody>
      </p:sp>
      <p:pic>
        <p:nvPicPr>
          <p:cNvPr id="50180" name="Picture 5" descr="http://12milebr.files.wordpress.com/2010/10/gas-shortage-1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448175"/>
            <a:ext cx="3238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7" descr="http://ww2storysharing.files.wordpress.com/2010/09/rationing_wwii_propaganda_po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114800"/>
            <a:ext cx="198278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Disadvantages of Price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Both result in the formation of a Black Market</a:t>
            </a:r>
          </a:p>
          <a:p>
            <a:pPr lvl="1" eaLnBrk="1" hangingPunct="1"/>
            <a:r>
              <a:rPr lang="en-US" dirty="0"/>
              <a:t>Black Market – a market in which goods are sold illegally</a:t>
            </a:r>
          </a:p>
        </p:txBody>
      </p:sp>
      <p:pic>
        <p:nvPicPr>
          <p:cNvPr id="51204" name="Picture 5" descr="http://law.widener.edu/NewsandEvents/Articles/2007/~/media/Images/News2007/black%20market%20bookcover.ash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0413" y="2971800"/>
            <a:ext cx="25288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Law of Demand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the price of goods goes down, then demand goes up and if the price goes up, then demand goes down</a:t>
            </a:r>
          </a:p>
          <a:p>
            <a:pPr eaLnBrk="1" hangingPunct="1"/>
            <a:r>
              <a:rPr lang="en-US" dirty="0"/>
              <a:t>Graphing Demand</a:t>
            </a:r>
          </a:p>
          <a:p>
            <a:pPr lvl="1" eaLnBrk="1" hangingPunct="1"/>
            <a:r>
              <a:rPr lang="en-US" dirty="0"/>
              <a:t>Demand Schedule – data table of demand and price</a:t>
            </a:r>
          </a:p>
          <a:p>
            <a:pPr lvl="1" eaLnBrk="1" hangingPunct="1"/>
            <a:r>
              <a:rPr lang="en-US" dirty="0"/>
              <a:t>Demand Curve – graph representation of demand schedule</a:t>
            </a:r>
          </a:p>
        </p:txBody>
      </p:sp>
      <p:pic>
        <p:nvPicPr>
          <p:cNvPr id="23556" name="Picture 5" descr="Law of Dem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0055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Demand Curve Shifts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all things are constant in the market, it is called ceteris paribus (Latin for all constant)</a:t>
            </a:r>
          </a:p>
          <a:p>
            <a:pPr eaLnBrk="1" hangingPunct="1"/>
            <a:r>
              <a:rPr lang="en-US" dirty="0"/>
              <a:t>What causes shift in demand?</a:t>
            </a:r>
          </a:p>
          <a:p>
            <a:pPr lvl="1" eaLnBrk="1" hangingPunct="1"/>
            <a:r>
              <a:rPr lang="en-US" dirty="0"/>
              <a:t>Income/Budget</a:t>
            </a:r>
          </a:p>
          <a:p>
            <a:pPr lvl="1" eaLnBrk="1" hangingPunct="1"/>
            <a:r>
              <a:rPr lang="en-US" dirty="0"/>
              <a:t>Consumer Expectations</a:t>
            </a:r>
          </a:p>
          <a:p>
            <a:pPr lvl="1" eaLnBrk="1" hangingPunct="1"/>
            <a:r>
              <a:rPr lang="en-US" dirty="0"/>
              <a:t>Consumer Tastes</a:t>
            </a:r>
          </a:p>
          <a:p>
            <a:pPr lvl="1" eaLnBrk="1" hangingPunct="1"/>
            <a:r>
              <a:rPr lang="en-US" dirty="0"/>
              <a:t>Advertising</a:t>
            </a:r>
          </a:p>
          <a:p>
            <a:pPr lvl="1" eaLnBrk="1" hangingPunct="1"/>
            <a:r>
              <a:rPr lang="en-US" dirty="0"/>
              <a:t>Price of Related Goods</a:t>
            </a:r>
          </a:p>
        </p:txBody>
      </p:sp>
      <p:pic>
        <p:nvPicPr>
          <p:cNvPr id="24580" name="Picture 5" descr="http://www.economicshelp.org/images/micro/movementalong-dem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733800"/>
            <a:ext cx="3333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Demand Elasticity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Measurement of consumer reaction to price changes</a:t>
            </a:r>
          </a:p>
          <a:p>
            <a:pPr eaLnBrk="1" hangingPunct="1"/>
            <a:r>
              <a:rPr lang="en-US" dirty="0"/>
              <a:t>If continue to buy if price increases = inelastic demand</a:t>
            </a:r>
          </a:p>
          <a:p>
            <a:pPr eaLnBrk="1" hangingPunct="1"/>
            <a:r>
              <a:rPr lang="en-US" dirty="0"/>
              <a:t>If limited or stopped buying if price increases = elastic demand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Demand Elasticity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Factors of Elasticity </a:t>
            </a:r>
          </a:p>
          <a:p>
            <a:pPr lvl="1" eaLnBrk="1" hangingPunct="1"/>
            <a:r>
              <a:rPr lang="en-US" dirty="0"/>
              <a:t>Available of Substitute goods</a:t>
            </a:r>
          </a:p>
          <a:p>
            <a:pPr lvl="1" eaLnBrk="1" hangingPunct="1"/>
            <a:r>
              <a:rPr lang="en-US" dirty="0"/>
              <a:t>Importance of goods</a:t>
            </a:r>
          </a:p>
          <a:p>
            <a:pPr lvl="1" eaLnBrk="1" hangingPunct="1"/>
            <a:r>
              <a:rPr lang="en-US" dirty="0"/>
              <a:t>Necessities v. Luxuries</a:t>
            </a:r>
          </a:p>
          <a:p>
            <a:pPr lvl="1" eaLnBrk="1" hangingPunct="1"/>
            <a:r>
              <a:rPr lang="en-US" dirty="0"/>
              <a:t>Change over Time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Elasticity and Revenue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Revenue – firms total $$ made from selling goods and services</a:t>
            </a:r>
          </a:p>
          <a:p>
            <a:pPr eaLnBrk="1" hangingPunct="1"/>
            <a:r>
              <a:rPr lang="en-US" dirty="0"/>
              <a:t>Elastic demand – as price decreases, revenue increases and as price increases, then revenue decreases</a:t>
            </a:r>
          </a:p>
          <a:p>
            <a:pPr eaLnBrk="1" hangingPunct="1"/>
            <a:r>
              <a:rPr lang="en-US" dirty="0"/>
              <a:t>Inelastic demand – as price decreases, revenue decreases and as price increases, then revenue increases</a:t>
            </a:r>
          </a:p>
        </p:txBody>
      </p:sp>
      <p:pic>
        <p:nvPicPr>
          <p:cNvPr id="27652" name="Picture 5" descr="http://t1.gstatic.com/images?q=tbn:ANd9GcTv08ul2rj8LQbVwDIO21egpW5ESLhP6Q8pWflzgzTu6Vur8yureOHme0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181600"/>
            <a:ext cx="22098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Supply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Amount of goods available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Law of Supply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price is high, quantity supplied is high, and when price is low, quantity is low</a:t>
            </a:r>
          </a:p>
          <a:p>
            <a:pPr eaLnBrk="1" hangingPunct="1"/>
            <a:r>
              <a:rPr lang="en-US" dirty="0"/>
              <a:t>Quantity supplied – the amount a supplier is willing and able to supply at a certain price</a:t>
            </a:r>
          </a:p>
        </p:txBody>
      </p:sp>
      <p:pic>
        <p:nvPicPr>
          <p:cNvPr id="29700" name="Picture 5" descr="http://www.cartoonstock.com/lowres/mba0160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29622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239</TotalTime>
  <Words>1083</Words>
  <Application>Microsoft Macintosh PowerPoint</Application>
  <PresentationFormat>On-screen Show (4:3)</PresentationFormat>
  <Paragraphs>117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Supply and Demand Production and costs price</vt:lpstr>
      <vt:lpstr>Demand</vt:lpstr>
      <vt:lpstr>Law of Demand</vt:lpstr>
      <vt:lpstr>Demand Curve Shifts</vt:lpstr>
      <vt:lpstr>Demand Elasticity</vt:lpstr>
      <vt:lpstr>Demand Elasticity</vt:lpstr>
      <vt:lpstr>Elasticity and Revenue</vt:lpstr>
      <vt:lpstr>Supply</vt:lpstr>
      <vt:lpstr>Law of Supply</vt:lpstr>
      <vt:lpstr>Graphing Supply</vt:lpstr>
      <vt:lpstr>Supply Curve Shifts</vt:lpstr>
      <vt:lpstr>Government Influence</vt:lpstr>
      <vt:lpstr>Government Influence</vt:lpstr>
      <vt:lpstr>Supply Elasticity</vt:lpstr>
      <vt:lpstr>Supply and Demand</vt:lpstr>
      <vt:lpstr>Supply Production</vt:lpstr>
      <vt:lpstr>Supply Production</vt:lpstr>
      <vt:lpstr>Production Costs</vt:lpstr>
      <vt:lpstr>Production Costs</vt:lpstr>
      <vt:lpstr>Production Costs</vt:lpstr>
      <vt:lpstr>Production Costs</vt:lpstr>
      <vt:lpstr>Setting Output</vt:lpstr>
      <vt:lpstr>Shifts in Equilibrium</vt:lpstr>
      <vt:lpstr>Role of Price</vt:lpstr>
      <vt:lpstr>Types of Goods</vt:lpstr>
      <vt:lpstr>Advantages of Prices</vt:lpstr>
      <vt:lpstr>Disadvantages of Price</vt:lpstr>
      <vt:lpstr>Disadvantages of Price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Production and costs price</dc:title>
  <dc:creator>brian.gasiorowski</dc:creator>
  <cp:lastModifiedBy>Roselyn Coyne</cp:lastModifiedBy>
  <cp:revision>5</cp:revision>
  <dcterms:created xsi:type="dcterms:W3CDTF">2012-11-19T19:08:38Z</dcterms:created>
  <dcterms:modified xsi:type="dcterms:W3CDTF">2020-11-30T14:12:17Z</dcterms:modified>
</cp:coreProperties>
</file>