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D3D3E-C0BB-CE42-9C80-3CD31024FC0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748A3C2F-382A-414D-9175-D5697C209C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Contraction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11D6F6E-FF0E-9141-9E12-5712EB82ABDB}" type="parTrans" cxnId="{0812DCF7-33BB-4740-8C13-435CC6F8E1C7}">
      <dgm:prSet/>
      <dgm:spPr/>
    </dgm:pt>
    <dgm:pt modelId="{73AB838D-88F2-2043-A405-B6BF6D0F49F2}" type="sibTrans" cxnId="{0812DCF7-33BB-4740-8C13-435CC6F8E1C7}">
      <dgm:prSet/>
      <dgm:spPr/>
    </dgm:pt>
    <dgm:pt modelId="{A65A6686-B74E-5D42-9C5D-239A63848D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Trough</a:t>
          </a:r>
        </a:p>
      </dgm:t>
    </dgm:pt>
    <dgm:pt modelId="{A9C8FC4E-D7F6-F942-85B9-9D6039BAEFC1}" type="parTrans" cxnId="{35C19A20-306C-0246-9B8C-99645BD41123}">
      <dgm:prSet/>
      <dgm:spPr/>
    </dgm:pt>
    <dgm:pt modelId="{7BF63485-BB94-5F4C-A542-61A68E7AA83C}" type="sibTrans" cxnId="{35C19A20-306C-0246-9B8C-99645BD41123}">
      <dgm:prSet/>
      <dgm:spPr/>
    </dgm:pt>
    <dgm:pt modelId="{42177661-E0BD-AE40-BD45-277947891D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Expansion</a:t>
          </a:r>
        </a:p>
      </dgm:t>
    </dgm:pt>
    <dgm:pt modelId="{5AFB57A9-C761-E343-B558-AECBBC94B4B6}" type="parTrans" cxnId="{20ED7695-C2EF-134A-AB7B-AC3D3170FE5E}">
      <dgm:prSet/>
      <dgm:spPr/>
    </dgm:pt>
    <dgm:pt modelId="{20083A43-725C-7B4F-870C-9F18FEEC9621}" type="sibTrans" cxnId="{20ED7695-C2EF-134A-AB7B-AC3D3170FE5E}">
      <dgm:prSet/>
      <dgm:spPr/>
    </dgm:pt>
    <dgm:pt modelId="{4E5DD02D-7A6D-FE4A-89EB-F3D48FAE56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Peak</a:t>
          </a:r>
        </a:p>
      </dgm:t>
    </dgm:pt>
    <dgm:pt modelId="{7F7E85F0-99FC-584E-B7A7-A8CEAF9CB6B8}" type="parTrans" cxnId="{57DD09BA-F4C1-F145-894B-D10BF1945FF2}">
      <dgm:prSet/>
      <dgm:spPr/>
    </dgm:pt>
    <dgm:pt modelId="{545D6BC7-33A9-6C48-9667-C00E9C134800}" type="sibTrans" cxnId="{57DD09BA-F4C1-F145-894B-D10BF1945FF2}">
      <dgm:prSet/>
      <dgm:spPr/>
    </dgm:pt>
    <dgm:pt modelId="{31C4A9A2-4B09-064A-8B40-E90E2A9BAA82}" type="pres">
      <dgm:prSet presAssocID="{5BED3D3E-C0BB-CE42-9C80-3CD31024FC07}" presName="cycle" presStyleCnt="0">
        <dgm:presLayoutVars>
          <dgm:dir/>
          <dgm:resizeHandles val="exact"/>
        </dgm:presLayoutVars>
      </dgm:prSet>
      <dgm:spPr/>
    </dgm:pt>
    <dgm:pt modelId="{B5C83BB3-9CDD-B54C-9F73-B6EA1C8ABBE1}" type="pres">
      <dgm:prSet presAssocID="{748A3C2F-382A-414D-9175-D5697C209C38}" presName="dummy" presStyleCnt="0"/>
      <dgm:spPr/>
    </dgm:pt>
    <dgm:pt modelId="{4E4A39B6-9C2C-E148-91EC-02FC23E9FBD2}" type="pres">
      <dgm:prSet presAssocID="{748A3C2F-382A-414D-9175-D5697C209C38}" presName="node" presStyleLbl="revTx" presStyleIdx="0" presStyleCnt="4">
        <dgm:presLayoutVars>
          <dgm:bulletEnabled val="1"/>
        </dgm:presLayoutVars>
      </dgm:prSet>
      <dgm:spPr/>
    </dgm:pt>
    <dgm:pt modelId="{51F0FA3B-5AFD-9A4F-B371-AC7ECAE98520}" type="pres">
      <dgm:prSet presAssocID="{73AB838D-88F2-2043-A405-B6BF6D0F49F2}" presName="sibTrans" presStyleLbl="node1" presStyleIdx="0" presStyleCnt="4"/>
      <dgm:spPr/>
    </dgm:pt>
    <dgm:pt modelId="{79CBF7C3-CA14-0942-9C9B-7D4ECC5A900A}" type="pres">
      <dgm:prSet presAssocID="{A65A6686-B74E-5D42-9C5D-239A63848D16}" presName="dummy" presStyleCnt="0"/>
      <dgm:spPr/>
    </dgm:pt>
    <dgm:pt modelId="{A4FC50C0-AA1F-DC42-AF40-F181C01F270A}" type="pres">
      <dgm:prSet presAssocID="{A65A6686-B74E-5D42-9C5D-239A63848D16}" presName="node" presStyleLbl="revTx" presStyleIdx="1" presStyleCnt="4">
        <dgm:presLayoutVars>
          <dgm:bulletEnabled val="1"/>
        </dgm:presLayoutVars>
      </dgm:prSet>
      <dgm:spPr/>
    </dgm:pt>
    <dgm:pt modelId="{D3D6D917-8BDE-B14F-BE08-73DC0C3BD40C}" type="pres">
      <dgm:prSet presAssocID="{7BF63485-BB94-5F4C-A542-61A68E7AA83C}" presName="sibTrans" presStyleLbl="node1" presStyleIdx="1" presStyleCnt="4"/>
      <dgm:spPr/>
    </dgm:pt>
    <dgm:pt modelId="{81998257-F852-1842-B603-4AF95D0BA0FB}" type="pres">
      <dgm:prSet presAssocID="{42177661-E0BD-AE40-BD45-277947891DC3}" presName="dummy" presStyleCnt="0"/>
      <dgm:spPr/>
    </dgm:pt>
    <dgm:pt modelId="{A790F79B-7FB8-9840-82ED-57A4844B5656}" type="pres">
      <dgm:prSet presAssocID="{42177661-E0BD-AE40-BD45-277947891DC3}" presName="node" presStyleLbl="revTx" presStyleIdx="2" presStyleCnt="4">
        <dgm:presLayoutVars>
          <dgm:bulletEnabled val="1"/>
        </dgm:presLayoutVars>
      </dgm:prSet>
      <dgm:spPr/>
    </dgm:pt>
    <dgm:pt modelId="{518576D6-32F6-9E49-8D6A-F5EDCEDAB88D}" type="pres">
      <dgm:prSet presAssocID="{20083A43-725C-7B4F-870C-9F18FEEC9621}" presName="sibTrans" presStyleLbl="node1" presStyleIdx="2" presStyleCnt="4"/>
      <dgm:spPr/>
    </dgm:pt>
    <dgm:pt modelId="{A06D5C75-4617-824A-AF5F-CB922F98A5A4}" type="pres">
      <dgm:prSet presAssocID="{4E5DD02D-7A6D-FE4A-89EB-F3D48FAE564A}" presName="dummy" presStyleCnt="0"/>
      <dgm:spPr/>
    </dgm:pt>
    <dgm:pt modelId="{FB6598E6-AB61-7447-8496-550665FDA899}" type="pres">
      <dgm:prSet presAssocID="{4E5DD02D-7A6D-FE4A-89EB-F3D48FAE564A}" presName="node" presStyleLbl="revTx" presStyleIdx="3" presStyleCnt="4">
        <dgm:presLayoutVars>
          <dgm:bulletEnabled val="1"/>
        </dgm:presLayoutVars>
      </dgm:prSet>
      <dgm:spPr/>
    </dgm:pt>
    <dgm:pt modelId="{8F68A4FB-7634-404F-A7CF-82499BBE5EA9}" type="pres">
      <dgm:prSet presAssocID="{545D6BC7-33A9-6C48-9667-C00E9C134800}" presName="sibTrans" presStyleLbl="node1" presStyleIdx="3" presStyleCnt="4"/>
      <dgm:spPr/>
    </dgm:pt>
  </dgm:ptLst>
  <dgm:cxnLst>
    <dgm:cxn modelId="{BDC28009-C6E6-4D47-A940-137030D8B749}" type="presOf" srcId="{5BED3D3E-C0BB-CE42-9C80-3CD31024FC07}" destId="{31C4A9A2-4B09-064A-8B40-E90E2A9BAA82}" srcOrd="0" destOrd="0" presId="urn:microsoft.com/office/officeart/2005/8/layout/cycle1"/>
    <dgm:cxn modelId="{E0B17A20-3DC5-5243-9ECB-79D519CBC62D}" type="presOf" srcId="{4E5DD02D-7A6D-FE4A-89EB-F3D48FAE564A}" destId="{FB6598E6-AB61-7447-8496-550665FDA899}" srcOrd="0" destOrd="0" presId="urn:microsoft.com/office/officeart/2005/8/layout/cycle1"/>
    <dgm:cxn modelId="{35C19A20-306C-0246-9B8C-99645BD41123}" srcId="{5BED3D3E-C0BB-CE42-9C80-3CD31024FC07}" destId="{A65A6686-B74E-5D42-9C5D-239A63848D16}" srcOrd="1" destOrd="0" parTransId="{A9C8FC4E-D7F6-F942-85B9-9D6039BAEFC1}" sibTransId="{7BF63485-BB94-5F4C-A542-61A68E7AA83C}"/>
    <dgm:cxn modelId="{F326CF25-DF68-8148-A27D-7E534B0E7D59}" type="presOf" srcId="{7BF63485-BB94-5F4C-A542-61A68E7AA83C}" destId="{D3D6D917-8BDE-B14F-BE08-73DC0C3BD40C}" srcOrd="0" destOrd="0" presId="urn:microsoft.com/office/officeart/2005/8/layout/cycle1"/>
    <dgm:cxn modelId="{B76AE231-2591-1840-B135-3414F5A4CF1F}" type="presOf" srcId="{73AB838D-88F2-2043-A405-B6BF6D0F49F2}" destId="{51F0FA3B-5AFD-9A4F-B371-AC7ECAE98520}" srcOrd="0" destOrd="0" presId="urn:microsoft.com/office/officeart/2005/8/layout/cycle1"/>
    <dgm:cxn modelId="{FF75A543-4AA1-5B40-B2A7-467CCB25BCA4}" type="presOf" srcId="{A65A6686-B74E-5D42-9C5D-239A63848D16}" destId="{A4FC50C0-AA1F-DC42-AF40-F181C01F270A}" srcOrd="0" destOrd="0" presId="urn:microsoft.com/office/officeart/2005/8/layout/cycle1"/>
    <dgm:cxn modelId="{B134054E-E65E-4B42-A71B-926B2B3B6A53}" type="presOf" srcId="{748A3C2F-382A-414D-9175-D5697C209C38}" destId="{4E4A39B6-9C2C-E148-91EC-02FC23E9FBD2}" srcOrd="0" destOrd="0" presId="urn:microsoft.com/office/officeart/2005/8/layout/cycle1"/>
    <dgm:cxn modelId="{0B62FA55-A4D7-704F-AF54-A0023CE21FFF}" type="presOf" srcId="{20083A43-725C-7B4F-870C-9F18FEEC9621}" destId="{518576D6-32F6-9E49-8D6A-F5EDCEDAB88D}" srcOrd="0" destOrd="0" presId="urn:microsoft.com/office/officeart/2005/8/layout/cycle1"/>
    <dgm:cxn modelId="{46E96A69-BF31-F347-B008-89009EB14D27}" type="presOf" srcId="{545D6BC7-33A9-6C48-9667-C00E9C134800}" destId="{8F68A4FB-7634-404F-A7CF-82499BBE5EA9}" srcOrd="0" destOrd="0" presId="urn:microsoft.com/office/officeart/2005/8/layout/cycle1"/>
    <dgm:cxn modelId="{F521786C-57CE-A949-B81A-74D15C349AC2}" type="presOf" srcId="{42177661-E0BD-AE40-BD45-277947891DC3}" destId="{A790F79B-7FB8-9840-82ED-57A4844B5656}" srcOrd="0" destOrd="0" presId="urn:microsoft.com/office/officeart/2005/8/layout/cycle1"/>
    <dgm:cxn modelId="{20ED7695-C2EF-134A-AB7B-AC3D3170FE5E}" srcId="{5BED3D3E-C0BB-CE42-9C80-3CD31024FC07}" destId="{42177661-E0BD-AE40-BD45-277947891DC3}" srcOrd="2" destOrd="0" parTransId="{5AFB57A9-C761-E343-B558-AECBBC94B4B6}" sibTransId="{20083A43-725C-7B4F-870C-9F18FEEC9621}"/>
    <dgm:cxn modelId="{57DD09BA-F4C1-F145-894B-D10BF1945FF2}" srcId="{5BED3D3E-C0BB-CE42-9C80-3CD31024FC07}" destId="{4E5DD02D-7A6D-FE4A-89EB-F3D48FAE564A}" srcOrd="3" destOrd="0" parTransId="{7F7E85F0-99FC-584E-B7A7-A8CEAF9CB6B8}" sibTransId="{545D6BC7-33A9-6C48-9667-C00E9C134800}"/>
    <dgm:cxn modelId="{0812DCF7-33BB-4740-8C13-435CC6F8E1C7}" srcId="{5BED3D3E-C0BB-CE42-9C80-3CD31024FC07}" destId="{748A3C2F-382A-414D-9175-D5697C209C38}" srcOrd="0" destOrd="0" parTransId="{911D6F6E-FF0E-9141-9E12-5712EB82ABDB}" sibTransId="{73AB838D-88F2-2043-A405-B6BF6D0F49F2}"/>
    <dgm:cxn modelId="{CD2BF91C-F5DD-E548-A27E-25A97AF85F8F}" type="presParOf" srcId="{31C4A9A2-4B09-064A-8B40-E90E2A9BAA82}" destId="{B5C83BB3-9CDD-B54C-9F73-B6EA1C8ABBE1}" srcOrd="0" destOrd="0" presId="urn:microsoft.com/office/officeart/2005/8/layout/cycle1"/>
    <dgm:cxn modelId="{0C1D6D41-74B3-FE41-89E4-3A0EFBC8E649}" type="presParOf" srcId="{31C4A9A2-4B09-064A-8B40-E90E2A9BAA82}" destId="{4E4A39B6-9C2C-E148-91EC-02FC23E9FBD2}" srcOrd="1" destOrd="0" presId="urn:microsoft.com/office/officeart/2005/8/layout/cycle1"/>
    <dgm:cxn modelId="{4322D29D-C824-7C40-8F9B-F911FB1D3C4E}" type="presParOf" srcId="{31C4A9A2-4B09-064A-8B40-E90E2A9BAA82}" destId="{51F0FA3B-5AFD-9A4F-B371-AC7ECAE98520}" srcOrd="2" destOrd="0" presId="urn:microsoft.com/office/officeart/2005/8/layout/cycle1"/>
    <dgm:cxn modelId="{AF699C66-E92A-6049-AA34-499E1EE97F36}" type="presParOf" srcId="{31C4A9A2-4B09-064A-8B40-E90E2A9BAA82}" destId="{79CBF7C3-CA14-0942-9C9B-7D4ECC5A900A}" srcOrd="3" destOrd="0" presId="urn:microsoft.com/office/officeart/2005/8/layout/cycle1"/>
    <dgm:cxn modelId="{9B42E529-F363-8E4B-8DC8-AE3DFCA92327}" type="presParOf" srcId="{31C4A9A2-4B09-064A-8B40-E90E2A9BAA82}" destId="{A4FC50C0-AA1F-DC42-AF40-F181C01F270A}" srcOrd="4" destOrd="0" presId="urn:microsoft.com/office/officeart/2005/8/layout/cycle1"/>
    <dgm:cxn modelId="{E674D464-6CA0-C540-857D-244F3BB26738}" type="presParOf" srcId="{31C4A9A2-4B09-064A-8B40-E90E2A9BAA82}" destId="{D3D6D917-8BDE-B14F-BE08-73DC0C3BD40C}" srcOrd="5" destOrd="0" presId="urn:microsoft.com/office/officeart/2005/8/layout/cycle1"/>
    <dgm:cxn modelId="{64BD4437-F24D-674F-8F9A-88F5274FB79B}" type="presParOf" srcId="{31C4A9A2-4B09-064A-8B40-E90E2A9BAA82}" destId="{81998257-F852-1842-B603-4AF95D0BA0FB}" srcOrd="6" destOrd="0" presId="urn:microsoft.com/office/officeart/2005/8/layout/cycle1"/>
    <dgm:cxn modelId="{52E31388-F711-B449-A2AA-78B25CBB2561}" type="presParOf" srcId="{31C4A9A2-4B09-064A-8B40-E90E2A9BAA82}" destId="{A790F79B-7FB8-9840-82ED-57A4844B5656}" srcOrd="7" destOrd="0" presId="urn:microsoft.com/office/officeart/2005/8/layout/cycle1"/>
    <dgm:cxn modelId="{459A5DFD-C89F-854F-A03E-3694743FAC68}" type="presParOf" srcId="{31C4A9A2-4B09-064A-8B40-E90E2A9BAA82}" destId="{518576D6-32F6-9E49-8D6A-F5EDCEDAB88D}" srcOrd="8" destOrd="0" presId="urn:microsoft.com/office/officeart/2005/8/layout/cycle1"/>
    <dgm:cxn modelId="{674D083A-0E93-5443-9702-BF25640953DE}" type="presParOf" srcId="{31C4A9A2-4B09-064A-8B40-E90E2A9BAA82}" destId="{A06D5C75-4617-824A-AF5F-CB922F98A5A4}" srcOrd="9" destOrd="0" presId="urn:microsoft.com/office/officeart/2005/8/layout/cycle1"/>
    <dgm:cxn modelId="{7B51F406-31C7-6F4B-9AC8-57A6EAC4F155}" type="presParOf" srcId="{31C4A9A2-4B09-064A-8B40-E90E2A9BAA82}" destId="{FB6598E6-AB61-7447-8496-550665FDA899}" srcOrd="10" destOrd="0" presId="urn:microsoft.com/office/officeart/2005/8/layout/cycle1"/>
    <dgm:cxn modelId="{5C4BE9CA-DAD8-5842-9442-858461D69571}" type="presParOf" srcId="{31C4A9A2-4B09-064A-8B40-E90E2A9BAA82}" destId="{8F68A4FB-7634-404F-A7CF-82499BBE5EA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A39B6-9C2C-E148-91EC-02FC23E9FBD2}">
      <dsp:nvSpPr>
        <dsp:cNvPr id="0" name=""/>
        <dsp:cNvSpPr/>
      </dsp:nvSpPr>
      <dsp:spPr>
        <a:xfrm>
          <a:off x="2851694" y="101800"/>
          <a:ext cx="1618505" cy="161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Contraction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51694" y="101800"/>
        <a:ext cx="1618505" cy="1618505"/>
      </dsp:txXfrm>
    </dsp:sp>
    <dsp:sp modelId="{51F0FA3B-5AFD-9A4F-B371-AC7ECAE98520}">
      <dsp:nvSpPr>
        <dsp:cNvPr id="0" name=""/>
        <dsp:cNvSpPr/>
      </dsp:nvSpPr>
      <dsp:spPr>
        <a:xfrm>
          <a:off x="-378" y="-378"/>
          <a:ext cx="4572756" cy="4572756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C50C0-AA1F-DC42-AF40-F181C01F270A}">
      <dsp:nvSpPr>
        <dsp:cNvPr id="0" name=""/>
        <dsp:cNvSpPr/>
      </dsp:nvSpPr>
      <dsp:spPr>
        <a:xfrm>
          <a:off x="2851694" y="2851694"/>
          <a:ext cx="1618505" cy="161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Trough</a:t>
          </a:r>
        </a:p>
      </dsp:txBody>
      <dsp:txXfrm>
        <a:off x="2851694" y="2851694"/>
        <a:ext cx="1618505" cy="1618505"/>
      </dsp:txXfrm>
    </dsp:sp>
    <dsp:sp modelId="{D3D6D917-8BDE-B14F-BE08-73DC0C3BD40C}">
      <dsp:nvSpPr>
        <dsp:cNvPr id="0" name=""/>
        <dsp:cNvSpPr/>
      </dsp:nvSpPr>
      <dsp:spPr>
        <a:xfrm>
          <a:off x="-378" y="-378"/>
          <a:ext cx="4572756" cy="4572756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0F79B-7FB8-9840-82ED-57A4844B5656}">
      <dsp:nvSpPr>
        <dsp:cNvPr id="0" name=""/>
        <dsp:cNvSpPr/>
      </dsp:nvSpPr>
      <dsp:spPr>
        <a:xfrm>
          <a:off x="101800" y="2851694"/>
          <a:ext cx="1618505" cy="161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Expansion</a:t>
          </a:r>
        </a:p>
      </dsp:txBody>
      <dsp:txXfrm>
        <a:off x="101800" y="2851694"/>
        <a:ext cx="1618505" cy="1618505"/>
      </dsp:txXfrm>
    </dsp:sp>
    <dsp:sp modelId="{518576D6-32F6-9E49-8D6A-F5EDCEDAB88D}">
      <dsp:nvSpPr>
        <dsp:cNvPr id="0" name=""/>
        <dsp:cNvSpPr/>
      </dsp:nvSpPr>
      <dsp:spPr>
        <a:xfrm>
          <a:off x="-378" y="-378"/>
          <a:ext cx="4572756" cy="4572756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598E6-AB61-7447-8496-550665FDA899}">
      <dsp:nvSpPr>
        <dsp:cNvPr id="0" name=""/>
        <dsp:cNvSpPr/>
      </dsp:nvSpPr>
      <dsp:spPr>
        <a:xfrm>
          <a:off x="101800" y="101800"/>
          <a:ext cx="1618505" cy="161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Peak</a:t>
          </a:r>
        </a:p>
      </dsp:txBody>
      <dsp:txXfrm>
        <a:off x="101800" y="101800"/>
        <a:ext cx="1618505" cy="1618505"/>
      </dsp:txXfrm>
    </dsp:sp>
    <dsp:sp modelId="{8F68A4FB-7634-404F-A7CF-82499BBE5EA9}">
      <dsp:nvSpPr>
        <dsp:cNvPr id="0" name=""/>
        <dsp:cNvSpPr/>
      </dsp:nvSpPr>
      <dsp:spPr>
        <a:xfrm>
          <a:off x="-378" y="-378"/>
          <a:ext cx="4572756" cy="4572756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1C00-80EC-4B6F-899A-DCDF43602E8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A14A2-AB4C-4F4C-9772-68E0F7EDF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B095A-E9E7-42CA-B3FC-6CC57A999E2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9DB25A-2CAA-4450-B820-A4F8043F853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cdn.picapp.com/ftp/Images/5/6/8/7/US_Postmaster_General_b2e0.jpg?adImageId=10964450&amp;imageId=8151182&amp;imgrefurl=http://sayanythingblog.com/entry/government_monopoly_post_office_to_close_saturday_and_sunday/&amp;usg=__x-wWQHjrhWYS735vHa1dYhA27JU=&amp;h=413&amp;w=594&amp;sz=46&amp;hl=en&amp;start=33&amp;zoom=1&amp;itbs=1&amp;tbnid=SCFK-qQiE_a0DM:&amp;tbnh=94&amp;tbnw=135&amp;prev=/images?q=government+monopoly&amp;start=20&amp;hl=en&amp;safe=active&amp;sa=N&amp;gbv=2&amp;ndsp=20&amp;tbm=isch&amp;ei=JDunTfGqF4ebtwfWhaCF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Structure </a:t>
            </a:r>
            <a:r>
              <a:rPr lang="en-US" dirty="0"/>
              <a:t>of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Horizontal Merger</a:t>
            </a:r>
          </a:p>
          <a:p>
            <a:pPr lvl="1"/>
            <a:r>
              <a:rPr lang="en-US"/>
              <a:t>Joining of two or more firms competing in the same market with the same good or service</a:t>
            </a:r>
          </a:p>
          <a:p>
            <a:pPr lvl="2"/>
            <a:r>
              <a:rPr lang="en-US"/>
              <a:t>Examples:  </a:t>
            </a:r>
          </a:p>
          <a:p>
            <a:pPr lvl="4"/>
            <a:r>
              <a:rPr lang="en-US"/>
              <a:t>Verizon and Alltel</a:t>
            </a:r>
          </a:p>
          <a:p>
            <a:pPr lvl="4"/>
            <a:r>
              <a:rPr lang="en-US"/>
              <a:t>Wells Fargo and Wachovia</a:t>
            </a:r>
          </a:p>
          <a:p>
            <a:r>
              <a:rPr lang="en-US"/>
              <a:t>Vertical Merger</a:t>
            </a:r>
          </a:p>
          <a:p>
            <a:pPr lvl="1"/>
            <a:r>
              <a:rPr lang="en-US"/>
              <a:t>Joining of two or more firms involved in different stages of producing the same good or service</a:t>
            </a:r>
          </a:p>
          <a:p>
            <a:pPr lvl="2"/>
            <a:r>
              <a:rPr lang="en-US"/>
              <a:t>Examples:</a:t>
            </a:r>
          </a:p>
          <a:p>
            <a:pPr lvl="4"/>
            <a:r>
              <a:rPr lang="en-US"/>
              <a:t>KFC buys a Chicken Farm</a:t>
            </a:r>
          </a:p>
          <a:p>
            <a:pPr lvl="4">
              <a:buFont typeface="Wingdings 2" pitchFamily="18" charset="2"/>
              <a:buNone/>
            </a:pPr>
            <a:endParaRPr lang="en-US"/>
          </a:p>
          <a:p>
            <a:pPr lvl="4">
              <a:buFont typeface="Wingdings 2" pitchFamily="18" charset="2"/>
              <a:buNone/>
            </a:pPr>
            <a:endParaRPr lang="en-US"/>
          </a:p>
          <a:p>
            <a:pPr lvl="4">
              <a:buFont typeface="Wingdings 2" pitchFamily="18" charset="2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/>
          <a:lstStyle/>
          <a:p>
            <a:r>
              <a:rPr lang="en-US" sz="2200"/>
              <a:t>Conglomerate</a:t>
            </a:r>
          </a:p>
          <a:p>
            <a:pPr lvl="1"/>
            <a:r>
              <a:rPr lang="en-US" sz="2200"/>
              <a:t>Merging of more than three businesses that make unrelated products</a:t>
            </a:r>
          </a:p>
          <a:p>
            <a:pPr lvl="2"/>
            <a:r>
              <a:rPr lang="en-US"/>
              <a:t>Example:</a:t>
            </a:r>
          </a:p>
          <a:p>
            <a:pPr lvl="4"/>
            <a:r>
              <a:rPr lang="en-US" sz="2200"/>
              <a:t>General Electric</a:t>
            </a:r>
          </a:p>
          <a:p>
            <a:r>
              <a:rPr lang="en-US" sz="2200"/>
              <a:t>Multinational Corporation</a:t>
            </a:r>
          </a:p>
          <a:p>
            <a:pPr lvl="1"/>
            <a:r>
              <a:rPr lang="en-US" sz="2200"/>
              <a:t>A large corporation that produces and sells its goods and services throughout the world</a:t>
            </a:r>
          </a:p>
          <a:p>
            <a:pPr lvl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343400"/>
          <a:ext cx="7848600" cy="219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682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Provides jobs and products around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wages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Efforts to spread new technology</a:t>
                      </a:r>
                      <a:r>
                        <a:rPr lang="en-US" baseline="0" dirty="0"/>
                        <a:t> around the 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working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Increased standard of living in many poor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Market Structures</a:t>
            </a:r>
            <a:br>
              <a:rPr lang="en-US" dirty="0"/>
            </a:br>
            <a:r>
              <a:rPr lang="en-US" dirty="0"/>
              <a:t>(Monopolies)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Perfect Competition 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Perfect competition is also called pure competition, few examples of perfect competition exist today.  Examples include the markets for farm products and stocks traded on the NYSE. </a:t>
            </a:r>
          </a:p>
        </p:txBody>
      </p:sp>
      <p:pic>
        <p:nvPicPr>
          <p:cNvPr id="75780" name="Picture 5" descr="http://reddogreport.com/wp-content/uploads/2010/10/ny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46525"/>
            <a:ext cx="3881438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Four Conditions to Perfect Competition 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1. Many buyers and sellers participate in the market.</a:t>
            </a:r>
          </a:p>
          <a:p>
            <a:pPr eaLnBrk="1" hangingPunct="1"/>
            <a:r>
              <a:rPr lang="en-US"/>
              <a:t>2. Sellers offer IDENTICAL products.</a:t>
            </a:r>
          </a:p>
          <a:p>
            <a:pPr eaLnBrk="1" hangingPunct="1"/>
            <a:r>
              <a:rPr lang="en-US"/>
              <a:t>3. Buyers and sellers are well informed about products.</a:t>
            </a:r>
          </a:p>
          <a:p>
            <a:pPr eaLnBrk="1" hangingPunct="1"/>
            <a:r>
              <a:rPr lang="en-US"/>
              <a:t>4. Sellers are able to enter and exit the market freely.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Why are there so few perfectly competitive markets? 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There are many barriers to entry, or factors that make it difficult for a new firm to enter the market.  </a:t>
            </a:r>
          </a:p>
          <a:p>
            <a:pPr eaLnBrk="1" hangingPunct="1"/>
            <a:r>
              <a:rPr lang="en-US"/>
              <a:t>	1. Start –Up Costs:  the expenses a firm must pay before it can begin to produce and sell goods</a:t>
            </a:r>
          </a:p>
          <a:p>
            <a:pPr eaLnBrk="1" hangingPunct="1"/>
            <a:r>
              <a:rPr lang="en-US"/>
              <a:t>	2. Barriers of technology and know-how can keep a market from being perfectly competitive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Why are commodities usually perfectly competitive?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Commodities are termed as ‘identical’ products, and in a perfectly competitive market, all products are identical </a:t>
            </a:r>
          </a:p>
        </p:txBody>
      </p:sp>
      <p:pic>
        <p:nvPicPr>
          <p:cNvPr id="78852" name="Picture 5" descr="http://www.thedigeratilife.com/images/commoditie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4524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Monopoly 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What is a monopoly?  </a:t>
            </a:r>
          </a:p>
          <a:p>
            <a:pPr lvl="1" eaLnBrk="1" hangingPunct="1"/>
            <a:r>
              <a:rPr lang="en-US"/>
              <a:t>a market dominated by a single seller</a:t>
            </a:r>
          </a:p>
        </p:txBody>
      </p:sp>
      <p:pic>
        <p:nvPicPr>
          <p:cNvPr id="79876" name="Picture 5" descr="http://www.entmoney.com/wp-content/uploads/2010/09/microsoft-monopo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40576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What are some characteristics of monopolies? 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All monopolies have a single seller in the market.</a:t>
            </a:r>
          </a:p>
          <a:p>
            <a:pPr eaLnBrk="1" hangingPunct="1"/>
            <a:r>
              <a:rPr lang="en-US"/>
              <a:t>It is VERY difficult to enter a market, cost prohibitive.</a:t>
            </a:r>
          </a:p>
          <a:p>
            <a:pPr eaLnBrk="1" hangingPunct="1"/>
            <a:r>
              <a:rPr lang="en-US"/>
              <a:t>All monopolies have economies of scale [factors that cause a producers average cost per unit to fall as output rises]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What are some characteristics of monopolies?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Hydroelectric dams are examples of monopolies.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Natural Monopolies – a market that runs most efficiently when one large firm provides all of the output – public water is an example of natural monopoly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Technology can change natural monopolies – telephones were once a natural monopoly, because thin copper wire was needed to provide service, when this was no longer the case, many companies were able to enter the market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Business Cycle</a:t>
            </a:r>
          </a:p>
        </p:txBody>
      </p:sp>
      <p:sp>
        <p:nvSpPr>
          <p:cNvPr id="72707" name="Subtitle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Government Monopolies 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Government Monopolies – a monopoly created by the government</a:t>
            </a:r>
          </a:p>
        </p:txBody>
      </p:sp>
      <p:pic>
        <p:nvPicPr>
          <p:cNvPr id="82948" name="Picture 5" descr="http://t2.gstatic.com/images?q=tbn:ANd9GcR7BeI_IsTNsLsqRx_aG917__2zYUvotPWqW1Gz4xsLuE_Kt7bv6cUTs4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76600"/>
            <a:ext cx="364807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64A7188-6BD3-8E47-B04B-F2D5EA567280}"/>
              </a:ext>
            </a:extLst>
          </p:cNvPr>
          <p:cNvGraphicFramePr/>
          <p:nvPr/>
        </p:nvGraphicFramePr>
        <p:xfrm>
          <a:off x="457200" y="381000"/>
          <a:ext cx="457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6477000" y="25908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5257800" y="2971800"/>
            <a:ext cx="3605213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business cycle is a period of macroeconomic expansion followed by a period of contraction.  During the expansion phase, a period of economic growth as measured by a rise </a:t>
            </a:r>
          </a:p>
          <a:p>
            <a:r>
              <a:rPr lang="en-US" sz="1400"/>
              <a:t>in real GDP occurs.  Once a peak is reached, this is the height of the economic expansion, when the real GDP stops </a:t>
            </a:r>
          </a:p>
          <a:p>
            <a:r>
              <a:rPr lang="en-US" sz="1400"/>
              <a:t>rising.  Then a contraction occurs where there is a decline marked by falling real GDP.  Which ends in an economic</a:t>
            </a:r>
          </a:p>
          <a:p>
            <a:r>
              <a:rPr lang="en-US" sz="1400"/>
              <a:t> trough, which is the lowest point in an economic contraction, when the real GDP stops falling.</a:t>
            </a:r>
          </a:p>
          <a:p>
            <a:endParaRPr lang="en-US" sz="1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Business Cycles</a:t>
            </a:r>
          </a:p>
        </p:txBody>
      </p:sp>
      <p:sp>
        <p:nvSpPr>
          <p:cNvPr id="73731" name="Text Box 17"/>
          <p:cNvSpPr txBox="1">
            <a:spLocks noChangeArrowheads="1"/>
          </p:cNvSpPr>
          <p:nvPr/>
        </p:nvSpPr>
        <p:spPr bwMode="auto">
          <a:xfrm>
            <a:off x="152400" y="1295400"/>
            <a:ext cx="1828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An economic expansion is a period of economic growth measured by a rise in real GDP. In the expansion phase, the economy enjoys plentiful jobs, a falling unemployment rate, and business prosperity</a:t>
            </a:r>
          </a:p>
        </p:txBody>
      </p:sp>
      <p:sp>
        <p:nvSpPr>
          <p:cNvPr id="73732" name="Text Box 18"/>
          <p:cNvSpPr txBox="1">
            <a:spLocks noChangeArrowheads="1"/>
          </p:cNvSpPr>
          <p:nvPr/>
        </p:nvSpPr>
        <p:spPr bwMode="auto">
          <a:xfrm>
            <a:off x="2209800" y="1295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3" name="Text Box 19"/>
          <p:cNvSpPr txBox="1">
            <a:spLocks noChangeArrowheads="1"/>
          </p:cNvSpPr>
          <p:nvPr/>
        </p:nvSpPr>
        <p:spPr bwMode="auto">
          <a:xfrm>
            <a:off x="2362200" y="1447800"/>
            <a:ext cx="1676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peak is the height of an economic expansion.  This is the point when the real GDP stops rising.</a:t>
            </a:r>
          </a:p>
        </p:txBody>
      </p:sp>
      <p:sp>
        <p:nvSpPr>
          <p:cNvPr id="73734" name="Text Box 20"/>
          <p:cNvSpPr txBox="1">
            <a:spLocks noChangeArrowheads="1"/>
          </p:cNvSpPr>
          <p:nvPr/>
        </p:nvSpPr>
        <p:spPr bwMode="auto">
          <a:xfrm>
            <a:off x="4419600" y="1371600"/>
            <a:ext cx="137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Contraction is a period of economic decline marked by the falling real GDP.  Unemployment rises in this period.  </a:t>
            </a:r>
          </a:p>
        </p:txBody>
      </p:sp>
      <p:sp>
        <p:nvSpPr>
          <p:cNvPr id="73735" name="Text Box 21"/>
          <p:cNvSpPr txBox="1">
            <a:spLocks noChangeArrowheads="1"/>
          </p:cNvSpPr>
          <p:nvPr/>
        </p:nvSpPr>
        <p:spPr bwMode="auto">
          <a:xfrm>
            <a:off x="6324600" y="1447800"/>
            <a:ext cx="1828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In the trough period the economy bottoms out.  This is the lowest point in an economic contraction, when the real GDP stops falling.</a:t>
            </a:r>
          </a:p>
        </p:txBody>
      </p:sp>
      <p:sp>
        <p:nvSpPr>
          <p:cNvPr id="73736" name="Line 22"/>
          <p:cNvSpPr>
            <a:spLocks noChangeShapeType="1"/>
          </p:cNvSpPr>
          <p:nvPr/>
        </p:nvSpPr>
        <p:spPr bwMode="auto">
          <a:xfrm>
            <a:off x="17526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Line 23"/>
          <p:cNvSpPr>
            <a:spLocks noChangeShapeType="1"/>
          </p:cNvSpPr>
          <p:nvPr/>
        </p:nvSpPr>
        <p:spPr bwMode="auto">
          <a:xfrm>
            <a:off x="38100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Line 24"/>
          <p:cNvSpPr>
            <a:spLocks noChangeShapeType="1"/>
          </p:cNvSpPr>
          <p:nvPr/>
        </p:nvSpPr>
        <p:spPr bwMode="auto">
          <a:xfrm>
            <a:off x="54102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25"/>
          <p:cNvSpPr txBox="1">
            <a:spLocks noChangeArrowheads="1"/>
          </p:cNvSpPr>
          <p:nvPr/>
        </p:nvSpPr>
        <p:spPr bwMode="auto">
          <a:xfrm>
            <a:off x="838200" y="4038600"/>
            <a:ext cx="18288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If real GDP falls for two consecutive quarters, the economy is said to be in a recession.  A recession is a prolonged economic contraction</a:t>
            </a:r>
            <a:r>
              <a:rPr lang="en-US"/>
              <a:t>.</a:t>
            </a:r>
          </a:p>
        </p:txBody>
      </p:sp>
      <p:sp>
        <p:nvSpPr>
          <p:cNvPr id="73740" name="Text Box 26"/>
          <p:cNvSpPr txBox="1">
            <a:spLocks noChangeArrowheads="1"/>
          </p:cNvSpPr>
          <p:nvPr/>
        </p:nvSpPr>
        <p:spPr bwMode="auto">
          <a:xfrm>
            <a:off x="3200400" y="4267200"/>
            <a:ext cx="2057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When a recession is especially long and severe, it can be called a depression. During a depression there is high unemployment and low factory output.</a:t>
            </a:r>
          </a:p>
        </p:txBody>
      </p:sp>
      <p:sp>
        <p:nvSpPr>
          <p:cNvPr id="73741" name="Text Box 27"/>
          <p:cNvSpPr txBox="1">
            <a:spLocks noChangeArrowheads="1"/>
          </p:cNvSpPr>
          <p:nvPr/>
        </p:nvSpPr>
        <p:spPr bwMode="auto">
          <a:xfrm>
            <a:off x="5638800" y="4724400"/>
            <a:ext cx="2057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Stagflation occurs when there is a decline in real GDP combined with a rise in the price level.</a:t>
            </a:r>
          </a:p>
        </p:txBody>
      </p:sp>
      <p:sp>
        <p:nvSpPr>
          <p:cNvPr id="73742" name="Line 28"/>
          <p:cNvSpPr>
            <a:spLocks noChangeShapeType="1"/>
          </p:cNvSpPr>
          <p:nvPr/>
        </p:nvSpPr>
        <p:spPr bwMode="auto">
          <a:xfrm flipH="1">
            <a:off x="2590800" y="3505200"/>
            <a:ext cx="396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3" name="Line 29"/>
          <p:cNvSpPr>
            <a:spLocks noChangeShapeType="1"/>
          </p:cNvSpPr>
          <p:nvPr/>
        </p:nvSpPr>
        <p:spPr bwMode="auto">
          <a:xfrm>
            <a:off x="2362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Line 30"/>
          <p:cNvSpPr>
            <a:spLocks noChangeShapeType="1"/>
          </p:cNvSpPr>
          <p:nvPr/>
        </p:nvSpPr>
        <p:spPr bwMode="auto">
          <a:xfrm>
            <a:off x="5029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Businesses </a:t>
            </a:r>
          </a:p>
        </p:txBody>
      </p:sp>
      <p:sp>
        <p:nvSpPr>
          <p:cNvPr id="104451" name="Subtitle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r>
              <a:rPr lang="en-US"/>
              <a:t>Sole Proprietorship</a:t>
            </a:r>
          </a:p>
          <a:p>
            <a:pPr lvl="1"/>
            <a:r>
              <a:rPr lang="en-US" sz="2000"/>
              <a:t>A business owned and managed by a single individual.  According to the IRS 75% of all businesses in the US are sole proprietorships but these generate only about 6% of US sales</a:t>
            </a:r>
          </a:p>
          <a:p>
            <a:pPr lvl="3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667000"/>
          <a:ext cx="7467601" cy="392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8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Easy</a:t>
                      </a:r>
                      <a:r>
                        <a:rPr lang="en-US" baseline="0" dirty="0"/>
                        <a:t> start-up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Unlimited person liability</a:t>
                      </a:r>
                    </a:p>
                    <a:p>
                      <a:pPr algn="ctr"/>
                      <a:r>
                        <a:rPr lang="en-US" dirty="0"/>
                        <a:t>*liability is a legally</a:t>
                      </a:r>
                      <a:r>
                        <a:rPr lang="en-US" baseline="0" dirty="0"/>
                        <a:t> bound obligation to pay debts.  Sole proprietors are bound to all of their debts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Sole receiver of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Limited access</a:t>
                      </a:r>
                      <a:r>
                        <a:rPr lang="en-US" baseline="0" dirty="0"/>
                        <a:t> to resources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7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Full control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Limited life –</a:t>
                      </a:r>
                      <a:r>
                        <a:rPr lang="en-US" baseline="0" dirty="0"/>
                        <a:t> business lack permanence beyond the life of the sole proprietor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Easy to discontinue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4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subject to special business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r>
              <a:rPr lang="en-US"/>
              <a:t>Partnership </a:t>
            </a:r>
          </a:p>
          <a:p>
            <a:pPr lvl="1"/>
            <a:r>
              <a:rPr lang="en-US" sz="2000"/>
              <a:t>A business organization owned by two or more persons who agree on a specific division of responsibilities and profits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590800"/>
          <a:ext cx="89154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Easy Start-up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Unlimited</a:t>
                      </a:r>
                      <a:r>
                        <a:rPr lang="en-US" baseline="0" dirty="0"/>
                        <a:t> liability</a:t>
                      </a:r>
                    </a:p>
                    <a:p>
                      <a:r>
                        <a:rPr lang="en-US" baseline="0" dirty="0"/>
                        <a:t>*Each general partner is bound to debt incurred and responsible for paying his debt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Shared Decision</a:t>
                      </a:r>
                      <a:r>
                        <a:rPr lang="en-US" baseline="0" dirty="0"/>
                        <a:t> making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  <a:r>
                        <a:rPr lang="en-US" baseline="0" dirty="0"/>
                        <a:t> partners do not have absolute control over their business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Specialization – each partner can bring his or her talents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for conflict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Larger pool of assets – helpful when the business needs to borrow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subject</a:t>
                      </a:r>
                      <a:r>
                        <a:rPr lang="en-US" baseline="0" dirty="0"/>
                        <a:t> to special business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Corporations</a:t>
            </a:r>
          </a:p>
          <a:p>
            <a:pPr lvl="1"/>
            <a:r>
              <a:rPr lang="en-US"/>
              <a:t>A legal entity owned by individual stockholders</a:t>
            </a:r>
          </a:p>
          <a:p>
            <a:pPr lvl="1"/>
            <a:r>
              <a:rPr lang="en-US"/>
              <a:t>Stockholders own shares of stock </a:t>
            </a:r>
          </a:p>
          <a:p>
            <a:pPr lvl="2"/>
            <a:r>
              <a:rPr lang="en-US"/>
              <a:t>Shares – a certificate of  ownership in a corporation</a:t>
            </a:r>
          </a:p>
          <a:p>
            <a:pPr lvl="1"/>
            <a:r>
              <a:rPr lang="en-US"/>
              <a:t>Stockholders are part owners of the corporation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Business Organizations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Corporations</a:t>
            </a:r>
          </a:p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391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Limited</a:t>
                      </a:r>
                      <a:r>
                        <a:rPr lang="en-US" baseline="0" dirty="0"/>
                        <a:t> liability for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Expensive and difficult</a:t>
                      </a:r>
                      <a:r>
                        <a:rPr lang="en-US" baseline="0" dirty="0"/>
                        <a:t> to start 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Transferable ownership – owners can sell stock and get money in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taxes</a:t>
                      </a:r>
                    </a:p>
                    <a:p>
                      <a:r>
                        <a:rPr lang="en-US" dirty="0"/>
                        <a:t>*Corporation pay taxes on income</a:t>
                      </a:r>
                    </a:p>
                    <a:p>
                      <a:r>
                        <a:rPr lang="en-US" dirty="0"/>
                        <a:t>*Stockholders receive</a:t>
                      </a:r>
                      <a:r>
                        <a:rPr lang="en-US" baseline="0" dirty="0"/>
                        <a:t> dividends (profits paid out to stockholders)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 Life – business does not end with the death of the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loss of control by the founders </a:t>
                      </a:r>
                    </a:p>
                    <a:p>
                      <a:r>
                        <a:rPr lang="en-US" dirty="0"/>
                        <a:t>*Board of Directors usually</a:t>
                      </a:r>
                      <a:r>
                        <a:rPr lang="en-US" baseline="0" dirty="0"/>
                        <a:t> run corporations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More potential for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legal</a:t>
                      </a:r>
                      <a:r>
                        <a:rPr lang="en-US" baseline="0" dirty="0"/>
                        <a:t> requirements and regulations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1049</Words>
  <Application>Microsoft Macintosh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The Structure of Business</vt:lpstr>
      <vt:lpstr>Business Cycle</vt:lpstr>
      <vt:lpstr>PowerPoint Presentation</vt:lpstr>
      <vt:lpstr>Business Cycles</vt:lpstr>
      <vt:lpstr>Types of Businesses </vt:lpstr>
      <vt:lpstr>Business Organizations</vt:lpstr>
      <vt:lpstr>Business Organizations</vt:lpstr>
      <vt:lpstr>Business Organizations</vt:lpstr>
      <vt:lpstr>Business Organizations</vt:lpstr>
      <vt:lpstr>Business Organizations</vt:lpstr>
      <vt:lpstr>Business Organizations</vt:lpstr>
      <vt:lpstr>Market Structures (Monopolies)</vt:lpstr>
      <vt:lpstr>Perfect Competition </vt:lpstr>
      <vt:lpstr>Four Conditions to Perfect Competition </vt:lpstr>
      <vt:lpstr>Why are there so few perfectly competitive markets? </vt:lpstr>
      <vt:lpstr>Why are commodities usually perfectly competitive?</vt:lpstr>
      <vt:lpstr>Monopoly </vt:lpstr>
      <vt:lpstr>What are some characteristics of monopolies? </vt:lpstr>
      <vt:lpstr>What are some characteristics of monopolies? </vt:lpstr>
      <vt:lpstr>Government Monopolies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Business</dc:title>
  <dc:creator>brian.gasiorowski</dc:creator>
  <cp:lastModifiedBy>Roselyn Coyne</cp:lastModifiedBy>
  <cp:revision>4</cp:revision>
  <dcterms:created xsi:type="dcterms:W3CDTF">2012-11-16T18:38:06Z</dcterms:created>
  <dcterms:modified xsi:type="dcterms:W3CDTF">2020-11-30T14:17:52Z</dcterms:modified>
</cp:coreProperties>
</file>