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188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7/18/11</a:t>
            </a:fld>
            <a:endParaRPr lang="en-US"/>
          </a:p>
        </p:txBody>
      </p:sp>
      <p:sp>
        <p:nvSpPr>
          <p:cNvPr id="16" name="Slide Number Placeholder 15"/>
          <p:cNvSpPr>
            <a:spLocks noGrp="1"/>
          </p:cNvSpPr>
          <p:nvPr>
            <p:ph type="sldNum" sz="quarter" idx="11"/>
          </p:nvPr>
        </p:nvSpPr>
        <p:spPr/>
        <p:txBody>
          <a:bodyPr/>
          <a:lstStyle/>
          <a:p>
            <a:fld id="{D2E57653-3E58-4892-A7ED-712530ACC680}" type="slidenum">
              <a:rPr kumimoji="0" lang="en-US" smtClean="0"/>
              <a:pPr eaLnBrk="1" latinLnBrk="0" hangingPunct="1"/>
              <a:t>‹#›</a:t>
            </a:fld>
            <a:endParaRPr kumimoji="0" lang="en-US"/>
          </a:p>
        </p:txBody>
      </p:sp>
      <p:sp>
        <p:nvSpPr>
          <p:cNvPr id="17" name="Footer Placeholder 16"/>
          <p:cNvSpPr>
            <a:spLocks noGrp="1"/>
          </p:cNvSpPr>
          <p:nvPr>
            <p:ph type="ftr" sz="quarter" idx="12"/>
          </p:nvPr>
        </p:nvSpPr>
        <p:spPr/>
        <p:txBody>
          <a:bodyPr/>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7/18/11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7/18/11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pPr eaLnBrk="1" latinLnBrk="0" hangingPunct="1"/>
            <a:fld id="{B41ABA4E-CD72-497B-97AA-7213B3980F60}" type="datetimeFigureOut">
              <a:rPr lang="en-US" smtClean="0"/>
              <a:pPr eaLnBrk="1" latinLnBrk="0" hangingPunct="1"/>
              <a:t>7/18/11</a:t>
            </a:fld>
            <a:endParaRPr lang="en-US"/>
          </a:p>
        </p:txBody>
      </p:sp>
      <p:sp>
        <p:nvSpPr>
          <p:cNvPr id="15" name="Slide Number Placeholder 14"/>
          <p:cNvSpPr>
            <a:spLocks noGrp="1"/>
          </p:cNvSpPr>
          <p:nvPr>
            <p:ph type="sldNum" sz="quarter" idx="15"/>
          </p:nvPr>
        </p:nvSpPr>
        <p:spPr/>
        <p:txBody>
          <a:bodyPr/>
          <a:lstStyle>
            <a:lvl1pPr algn="ctr">
              <a:defRPr/>
            </a:lvl1pPr>
          </a:lstStyle>
          <a:p>
            <a:fld id="{D2E57653-3E58-4892-A7ED-712530ACC680}" type="slidenum">
              <a:rPr kumimoji="0" lang="en-US" smtClean="0"/>
              <a:pPr eaLnBrk="1" latinLnBrk="0" hangingPunct="1"/>
              <a:t>‹#›</a:t>
            </a:fld>
            <a:endParaRPr kumimoji="0" lang="en-US"/>
          </a:p>
        </p:txBody>
      </p:sp>
      <p:sp>
        <p:nvSpPr>
          <p:cNvPr id="16" name="Footer Placeholder 15"/>
          <p:cNvSpPr>
            <a:spLocks noGrp="1"/>
          </p:cNvSpPr>
          <p:nvPr>
            <p:ph type="ftr" sz="quarter" idx="16"/>
          </p:nvPr>
        </p:nvSpPr>
        <p:spPr/>
        <p:txBody>
          <a:bodyPr/>
          <a:lstStyle/>
          <a:p>
            <a:endParaRPr kumimoji="0"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7/18/11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7/18/11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8" name="Footer Placeholder 7"/>
          <p:cNvSpPr>
            <a:spLocks noGrp="1"/>
          </p:cNvSpPr>
          <p:nvPr>
            <p:ph type="ftr" sz="quarter" idx="11"/>
          </p:nvPr>
        </p:nvSpPr>
        <p:spPr/>
        <p:txBody>
          <a:bodyPr/>
          <a:lstStyle/>
          <a:p>
            <a:endParaRPr kumimoji="0" lang="en-US"/>
          </a:p>
        </p:txBody>
      </p:sp>
      <p:sp>
        <p:nvSpPr>
          <p:cNvPr id="7" name="Date Placeholder 6"/>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7/18/11</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7/18/11</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7/18/11</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pPr eaLnBrk="1" latinLnBrk="0" hangingPunct="1"/>
            <a:fld id="{B41ABA4E-CD72-497B-97AA-7213B3980F60}" type="datetimeFigureOut">
              <a:rPr lang="en-US" smtClean="0"/>
              <a:pPr eaLnBrk="1" latinLnBrk="0" hangingPunct="1"/>
              <a:t>7/18/11</a:t>
            </a:fld>
            <a:endParaRPr lang="en-US"/>
          </a:p>
        </p:txBody>
      </p:sp>
      <p:sp>
        <p:nvSpPr>
          <p:cNvPr id="9" name="Slide Number Placeholder 8"/>
          <p:cNvSpPr>
            <a:spLocks noGrp="1"/>
          </p:cNvSpPr>
          <p:nvPr>
            <p:ph type="sldNum" sz="quarter" idx="15"/>
          </p:nvPr>
        </p:nvSpPr>
        <p:spPr/>
        <p:txBody>
          <a:bodyPr/>
          <a:lstStyle/>
          <a:p>
            <a:fld id="{D2E57653-3E58-4892-A7ED-712530ACC680}" type="slidenum">
              <a:rPr kumimoji="0" lang="en-US" smtClean="0"/>
              <a:pPr eaLnBrk="1" latinLnBrk="0" hangingPunct="1"/>
              <a:t>‹#›</a:t>
            </a:fld>
            <a:endParaRPr kumimoji="0" lang="en-US"/>
          </a:p>
        </p:txBody>
      </p:sp>
      <p:sp>
        <p:nvSpPr>
          <p:cNvPr id="10" name="Footer Placeholder 9"/>
          <p:cNvSpPr>
            <a:spLocks noGrp="1"/>
          </p:cNvSpPr>
          <p:nvPr>
            <p:ph type="ftr" sz="quarter" idx="16"/>
          </p:nvPr>
        </p:nvSpPr>
        <p:spPr/>
        <p:txBody>
          <a:bodyPr/>
          <a:lstStyle/>
          <a:p>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Drag picture to placeholder or click icon to add</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7/18/11</a:t>
            </a:fld>
            <a:endParaRPr lang="en-US"/>
          </a:p>
        </p:txBody>
      </p:sp>
      <p:sp>
        <p:nvSpPr>
          <p:cNvPr id="9" name="Slide Number Placeholder 8"/>
          <p:cNvSpPr>
            <a:spLocks noGrp="1"/>
          </p:cNvSpPr>
          <p:nvPr>
            <p:ph type="sldNum" sz="quarter" idx="11"/>
          </p:nvPr>
        </p:nvSpPr>
        <p:spPr/>
        <p:txBody>
          <a:bodyPr/>
          <a:lstStyle/>
          <a:p>
            <a:fld id="{D2E57653-3E58-4892-A7ED-712530ACC680}" type="slidenum">
              <a:rPr kumimoji="0" lang="en-US" smtClean="0"/>
              <a:pPr eaLnBrk="1" latinLnBrk="0" hangingPunct="1"/>
              <a:t>‹#›</a:t>
            </a:fld>
            <a:endParaRPr kumimoji="0" lang="en-US"/>
          </a:p>
        </p:txBody>
      </p:sp>
      <p:sp>
        <p:nvSpPr>
          <p:cNvPr id="10" name="Footer Placeholder 9"/>
          <p:cNvSpPr>
            <a:spLocks noGrp="1"/>
          </p:cNvSpPr>
          <p:nvPr>
            <p:ph type="ftr" sz="quarter" idx="12"/>
          </p:nvPr>
        </p:nvSpPr>
        <p:spPr/>
        <p:txBody>
          <a:bodyPr/>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eaLnBrk="1" latinLnBrk="0" hangingPunct="1"/>
            <a:fld id="{B41ABA4E-CD72-497B-97AA-7213B3980F60}" type="datetimeFigureOut">
              <a:rPr lang="en-US" smtClean="0"/>
              <a:pPr eaLnBrk="1" latinLnBrk="0" hangingPunct="1"/>
              <a:t>7/18/11</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kumimoji="0"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2E57653-3E58-4892-A7ED-712530ACC680}" type="slidenum">
              <a:rPr kumimoji="0" lang="en-US" smtClean="0"/>
              <a:pPr eaLnBrk="1" latinLnBrk="0" hangingPunct="1"/>
              <a:t>‹#›</a:t>
            </a:fld>
            <a:endParaRPr kumimoji="0"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7200" y="4085295"/>
            <a:ext cx="8305800" cy="2124391"/>
          </a:xfrm>
        </p:spPr>
        <p:txBody>
          <a:bodyPr/>
          <a:lstStyle/>
          <a:p>
            <a:r>
              <a:rPr lang="en-US" sz="4800" dirty="0" smtClean="0"/>
              <a:t>Debating Rights:</a:t>
            </a:r>
          </a:p>
          <a:p>
            <a:r>
              <a:rPr lang="en-US" sz="3600" dirty="0" smtClean="0"/>
              <a:t>An exercise in student rights</a:t>
            </a:r>
          </a:p>
          <a:p>
            <a:r>
              <a:rPr lang="en-US" sz="2000" dirty="0" smtClean="0"/>
              <a:t>Lynne Coyne                                                          Capitol Debate</a:t>
            </a:r>
            <a:endParaRPr lang="en-US" sz="2000" dirty="0"/>
          </a:p>
        </p:txBody>
      </p:sp>
      <p:sp>
        <p:nvSpPr>
          <p:cNvPr id="3" name="Title 2"/>
          <p:cNvSpPr>
            <a:spLocks noGrp="1"/>
          </p:cNvSpPr>
          <p:nvPr>
            <p:ph type="ctrTitle"/>
          </p:nvPr>
        </p:nvSpPr>
        <p:spPr/>
        <p:txBody>
          <a:bodyPr/>
          <a:lstStyle/>
          <a:p>
            <a:endParaRPr lang="en-US"/>
          </a:p>
        </p:txBody>
      </p:sp>
      <p:pic>
        <p:nvPicPr>
          <p:cNvPr id="4" name="Picture 3" descr="Unknown.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0186" y="370464"/>
            <a:ext cx="7285212" cy="3714832"/>
          </a:xfrm>
          <a:prstGeom prst="rect">
            <a:avLst/>
          </a:prstGeom>
        </p:spPr>
      </p:pic>
    </p:spTree>
    <p:extLst>
      <p:ext uri="{BB962C8B-B14F-4D97-AF65-F5344CB8AC3E}">
        <p14:creationId xmlns:p14="http://schemas.microsoft.com/office/powerpoint/2010/main" val="3065043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7. The slippery slope argument</a:t>
            </a:r>
          </a:p>
          <a:p>
            <a:endParaRPr lang="en-US" dirty="0"/>
          </a:p>
          <a:p>
            <a:pPr lvl="1"/>
            <a:r>
              <a:rPr lang="en-US" dirty="0" smtClean="0"/>
              <a:t>Any restrictions on speech, once permitted, have a sinister and nearly inevitable tendency to expand. Frequently found in decisions and dissents- Skokie decision, Collin v. Smith, 578 F 2d 1207</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9931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572000"/>
          </a:xfrm>
        </p:spPr>
        <p:txBody>
          <a:bodyPr/>
          <a:lstStyle/>
          <a:p>
            <a:r>
              <a:rPr lang="en-US" dirty="0" smtClean="0"/>
              <a:t>The argument from autonomy</a:t>
            </a:r>
          </a:p>
          <a:p>
            <a:endParaRPr lang="en-US" dirty="0" smtClean="0"/>
          </a:p>
          <a:p>
            <a:pPr lvl="1"/>
            <a:r>
              <a:rPr lang="en-US" dirty="0" smtClean="0"/>
              <a:t>Maintains that not to honor a person’s choice to speak, or to receive </a:t>
            </a:r>
            <a:r>
              <a:rPr lang="en-US" dirty="0" err="1" smtClean="0"/>
              <a:t>anothers</a:t>
            </a:r>
            <a:r>
              <a:rPr lang="en-US" dirty="0" smtClean="0"/>
              <a:t> speech, would violate that person’s right to autonomy.</a:t>
            </a:r>
          </a:p>
          <a:p>
            <a:pPr lvl="1"/>
            <a:r>
              <a:rPr lang="en-US" dirty="0" smtClean="0"/>
              <a:t>Advocates argue that this interpretation makes the right immune to balancing: </a:t>
            </a:r>
            <a:r>
              <a:rPr lang="en-US" dirty="0" err="1" smtClean="0"/>
              <a:t>ie</a:t>
            </a:r>
            <a:r>
              <a:rPr lang="en-US" dirty="0" smtClean="0"/>
              <a:t> it trumps all other claims.</a:t>
            </a:r>
          </a:p>
          <a:p>
            <a:pPr lvl="1"/>
            <a:r>
              <a:rPr lang="en-US" dirty="0" smtClean="0"/>
              <a:t>Ronald </a:t>
            </a:r>
            <a:r>
              <a:rPr lang="en-US" dirty="0" err="1" smtClean="0"/>
              <a:t>Dworkin</a:t>
            </a:r>
            <a:r>
              <a:rPr lang="en-US" dirty="0" smtClean="0"/>
              <a:t>, Thomas Scanlon, Kent Greenwald. David AJ Richards, Autonomy in Law in the Inner Citadel, 1989:</a:t>
            </a:r>
            <a:endParaRPr lang="en-US" dirty="0"/>
          </a:p>
        </p:txBody>
      </p:sp>
      <p:sp>
        <p:nvSpPr>
          <p:cNvPr id="3" name="Title 2"/>
          <p:cNvSpPr>
            <a:spLocks noGrp="1"/>
          </p:cNvSpPr>
          <p:nvPr>
            <p:ph type="title"/>
          </p:nvPr>
        </p:nvSpPr>
        <p:spPr/>
        <p:txBody>
          <a:bodyPr/>
          <a:lstStyle/>
          <a:p>
            <a:r>
              <a:rPr lang="en-US" dirty="0" smtClean="0"/>
              <a:t>Deontological Calculus</a:t>
            </a:r>
            <a:endParaRPr lang="en-US" dirty="0"/>
          </a:p>
        </p:txBody>
      </p:sp>
    </p:spTree>
    <p:extLst>
      <p:ext uri="{BB962C8B-B14F-4D97-AF65-F5344CB8AC3E}">
        <p14:creationId xmlns:p14="http://schemas.microsoft.com/office/powerpoint/2010/main" val="246897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Autonomy- roots self-governance, the capacity to govern oneself, an ideal of virtue that must be sacrosanct.</a:t>
            </a:r>
          </a:p>
          <a:p>
            <a:r>
              <a:rPr lang="en-US" dirty="0" smtClean="0"/>
              <a:t>Remember Kant…the idea that our rationality makes us different from other animals. Autonomy allows us to avoid decision making made just in control of our animal appetites, the consequentialist’s pleasure and pain, rather decisions are made by using rational thought.</a:t>
            </a:r>
          </a:p>
          <a:p>
            <a:r>
              <a:rPr lang="en-US" dirty="0" smtClean="0"/>
              <a:t>Fears of morality legislation if they remove the ability of all persons to be capable of arriving at their own moral conviction.</a:t>
            </a:r>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893927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1. Balancing tests</a:t>
            </a:r>
          </a:p>
          <a:p>
            <a:r>
              <a:rPr lang="en-US" dirty="0" smtClean="0"/>
              <a:t>Clear and present danger test</a:t>
            </a:r>
          </a:p>
          <a:p>
            <a:r>
              <a:rPr lang="en-US" dirty="0" smtClean="0"/>
              <a:t>Fighting Words test</a:t>
            </a:r>
          </a:p>
          <a:p>
            <a:r>
              <a:rPr lang="en-US" dirty="0" smtClean="0"/>
              <a:t>Time, place and manner tests</a:t>
            </a:r>
          </a:p>
          <a:p>
            <a:endParaRPr lang="en-US" dirty="0"/>
          </a:p>
          <a:p>
            <a:r>
              <a:rPr lang="en-US" dirty="0" smtClean="0"/>
              <a:t>2. Types of speech</a:t>
            </a:r>
          </a:p>
          <a:p>
            <a:r>
              <a:rPr lang="en-US" dirty="0" smtClean="0"/>
              <a:t>Obscene or indecent</a:t>
            </a:r>
          </a:p>
          <a:p>
            <a:r>
              <a:rPr lang="en-US" dirty="0" smtClean="0"/>
              <a:t>Commercial</a:t>
            </a:r>
          </a:p>
          <a:p>
            <a:r>
              <a:rPr lang="en-US" dirty="0" smtClean="0"/>
              <a:t>Speech tending to incite violence or an imminent response</a:t>
            </a:r>
            <a:endParaRPr lang="en-US" dirty="0"/>
          </a:p>
        </p:txBody>
      </p:sp>
      <p:sp>
        <p:nvSpPr>
          <p:cNvPr id="3" name="Title 2"/>
          <p:cNvSpPr>
            <a:spLocks noGrp="1"/>
          </p:cNvSpPr>
          <p:nvPr>
            <p:ph type="title"/>
          </p:nvPr>
        </p:nvSpPr>
        <p:spPr/>
        <p:txBody>
          <a:bodyPr/>
          <a:lstStyle/>
          <a:p>
            <a:r>
              <a:rPr lang="en-US" dirty="0" smtClean="0"/>
              <a:t>Limits on the absolute</a:t>
            </a:r>
            <a:endParaRPr lang="en-US" dirty="0"/>
          </a:p>
        </p:txBody>
      </p:sp>
    </p:spTree>
    <p:extLst>
      <p:ext uri="{BB962C8B-B14F-4D97-AF65-F5344CB8AC3E}">
        <p14:creationId xmlns:p14="http://schemas.microsoft.com/office/powerpoint/2010/main" val="3880095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smtClean="0"/>
          </a:p>
          <a:p>
            <a:pPr marL="0" indent="0">
              <a:buNone/>
            </a:pPr>
            <a:r>
              <a:rPr lang="en-US" sz="3600" dirty="0" smtClean="0"/>
              <a:t>Resolved: students should be afforded the same speech rights as adults in schools.</a:t>
            </a:r>
            <a:endParaRPr lang="en-US" sz="3600" dirty="0"/>
          </a:p>
        </p:txBody>
      </p:sp>
      <p:sp>
        <p:nvSpPr>
          <p:cNvPr id="3" name="Title 2"/>
          <p:cNvSpPr>
            <a:spLocks noGrp="1"/>
          </p:cNvSpPr>
          <p:nvPr>
            <p:ph type="title"/>
          </p:nvPr>
        </p:nvSpPr>
        <p:spPr/>
        <p:txBody>
          <a:bodyPr/>
          <a:lstStyle/>
          <a:p>
            <a:r>
              <a:rPr lang="en-US" dirty="0" smtClean="0"/>
              <a:t>Debating Rights: YOUR rights</a:t>
            </a:r>
            <a:endParaRPr lang="en-US" dirty="0"/>
          </a:p>
        </p:txBody>
      </p:sp>
    </p:spTree>
    <p:extLst>
      <p:ext uri="{BB962C8B-B14F-4D97-AF65-F5344CB8AC3E}">
        <p14:creationId xmlns:p14="http://schemas.microsoft.com/office/powerpoint/2010/main" val="3795898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Tinker v. Des Moines Independent Community School District, 1969</a:t>
            </a:r>
          </a:p>
          <a:p>
            <a:r>
              <a:rPr lang="en-US" dirty="0" smtClean="0"/>
              <a:t>Symbolic speech, wearing black armbands in protest of The Vietnam War</a:t>
            </a:r>
          </a:p>
          <a:p>
            <a:r>
              <a:rPr lang="en-US" dirty="0" smtClean="0"/>
              <a:t>Asked to remove, suspended</a:t>
            </a:r>
          </a:p>
          <a:p>
            <a:r>
              <a:rPr lang="en-US" dirty="0" smtClean="0"/>
              <a:t>Trial dismisses, appeal NO</a:t>
            </a:r>
          </a:p>
          <a:p>
            <a:pPr marL="0" indent="0">
              <a:buNone/>
            </a:pPr>
            <a:r>
              <a:rPr lang="en-US" dirty="0"/>
              <a:t>	</a:t>
            </a:r>
            <a:r>
              <a:rPr lang="en-US" dirty="0" smtClean="0"/>
              <a:t>written decision</a:t>
            </a:r>
          </a:p>
          <a:p>
            <a:pPr marL="0" indent="0">
              <a:buNone/>
            </a:pPr>
            <a:endParaRPr lang="en-US" dirty="0" smtClean="0"/>
          </a:p>
        </p:txBody>
      </p:sp>
      <p:sp>
        <p:nvSpPr>
          <p:cNvPr id="3" name="Title 2"/>
          <p:cNvSpPr>
            <a:spLocks noGrp="1"/>
          </p:cNvSpPr>
          <p:nvPr>
            <p:ph type="title"/>
          </p:nvPr>
        </p:nvSpPr>
        <p:spPr/>
        <p:txBody>
          <a:bodyPr/>
          <a:lstStyle/>
          <a:p>
            <a:r>
              <a:rPr lang="en-US" dirty="0" smtClean="0"/>
              <a:t>Precedents</a:t>
            </a:r>
            <a:endParaRPr lang="en-US" dirty="0"/>
          </a:p>
        </p:txBody>
      </p:sp>
      <p:pic>
        <p:nvPicPr>
          <p:cNvPr id="4" name="Picture 3" descr="images-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3667" y="2999181"/>
            <a:ext cx="2857500" cy="2857500"/>
          </a:xfrm>
          <a:prstGeom prst="rect">
            <a:avLst/>
          </a:prstGeom>
        </p:spPr>
      </p:pic>
    </p:spTree>
    <p:extLst>
      <p:ext uri="{BB962C8B-B14F-4D97-AF65-F5344CB8AC3E}">
        <p14:creationId xmlns:p14="http://schemas.microsoft.com/office/powerpoint/2010/main" val="2039815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Justice Fortas</a:t>
            </a:r>
          </a:p>
          <a:p>
            <a:pPr lvl="1"/>
            <a:endParaRPr lang="en-US" dirty="0"/>
          </a:p>
          <a:p>
            <a:pPr lvl="2"/>
            <a:r>
              <a:rPr lang="en-US" dirty="0" smtClean="0"/>
              <a:t>“First Amendment rights…are available to teachers and students. It can hardly be argued that either students </a:t>
            </a:r>
            <a:r>
              <a:rPr lang="en-US" dirty="0" err="1" smtClean="0"/>
              <a:t>otr</a:t>
            </a:r>
            <a:r>
              <a:rPr lang="en-US" dirty="0" smtClean="0"/>
              <a:t> teachers shed their constitutional rights to free expression as the the schoolhouse gate.”</a:t>
            </a:r>
          </a:p>
          <a:p>
            <a:pPr lvl="2"/>
            <a:endParaRPr lang="en-US" dirty="0"/>
          </a:p>
          <a:p>
            <a:pPr lvl="2"/>
            <a:r>
              <a:rPr lang="en-US" dirty="0" smtClean="0"/>
              <a:t>No disruptive action, did not intrude upon the work or rights of other students, ‘material and substantial interference” standard</a:t>
            </a:r>
          </a:p>
          <a:p>
            <a:pPr lvl="2"/>
            <a:r>
              <a:rPr lang="en-US" dirty="0" smtClean="0"/>
              <a:t>In order to limit rights, officials must have more than a “mere desire to avoid the discomfort and unpleasantness that always accompanies an unpopular view.”</a:t>
            </a:r>
            <a:endParaRPr lang="en-US" dirty="0"/>
          </a:p>
        </p:txBody>
      </p:sp>
      <p:sp>
        <p:nvSpPr>
          <p:cNvPr id="3" name="Title 2"/>
          <p:cNvSpPr>
            <a:spLocks noGrp="1"/>
          </p:cNvSpPr>
          <p:nvPr>
            <p:ph type="title"/>
          </p:nvPr>
        </p:nvSpPr>
        <p:spPr/>
        <p:txBody>
          <a:bodyPr/>
          <a:lstStyle/>
          <a:p>
            <a:r>
              <a:rPr lang="en-US" dirty="0" smtClean="0"/>
              <a:t>Tinker</a:t>
            </a:r>
            <a:endParaRPr lang="en-US" dirty="0"/>
          </a:p>
        </p:txBody>
      </p:sp>
    </p:spTree>
    <p:extLst>
      <p:ext uri="{BB962C8B-B14F-4D97-AF65-F5344CB8AC3E}">
        <p14:creationId xmlns:p14="http://schemas.microsoft.com/office/powerpoint/2010/main" val="950862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   Justice Stewart concurs BUT not that student rights 	are co-extensive with those of adults.</a:t>
            </a:r>
          </a:p>
          <a:p>
            <a:r>
              <a:rPr lang="en-US" dirty="0" smtClean="0"/>
              <a:t>Justice Black dissents: schools are not proper forum 	for exercising constitutional rights: “I have never 	believed that any person has the right to giver 	speeches or engage in demonstrations where he 	pleased and when he pleased.” Kids will question 	school authority more and act out.</a:t>
            </a:r>
          </a:p>
          <a:p>
            <a:r>
              <a:rPr lang="en-US" dirty="0" smtClean="0"/>
              <a:t>Justice Harlan dissented-schools need discretion for 	discipline, wasn’t viewpoint discrimination</a:t>
            </a:r>
            <a:endParaRPr lang="en-US" dirty="0"/>
          </a:p>
        </p:txBody>
      </p:sp>
      <p:sp>
        <p:nvSpPr>
          <p:cNvPr id="3" name="Title 2"/>
          <p:cNvSpPr>
            <a:spLocks noGrp="1"/>
          </p:cNvSpPr>
          <p:nvPr>
            <p:ph type="title"/>
          </p:nvPr>
        </p:nvSpPr>
        <p:spPr/>
        <p:txBody>
          <a:bodyPr/>
          <a:lstStyle/>
          <a:p>
            <a:r>
              <a:rPr lang="en-US" dirty="0" smtClean="0"/>
              <a:t>Other opinions</a:t>
            </a:r>
            <a:endParaRPr lang="en-US" dirty="0"/>
          </a:p>
        </p:txBody>
      </p:sp>
    </p:spTree>
    <p:extLst>
      <p:ext uri="{BB962C8B-B14F-4D97-AF65-F5344CB8AC3E}">
        <p14:creationId xmlns:p14="http://schemas.microsoft.com/office/powerpoint/2010/main" val="29787166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3.jpeg"/>
          <p:cNvPicPr>
            <a:picLocks noGrp="1" noChangeAspect="1"/>
          </p:cNvPicPr>
          <p:nvPr>
            <p:ph idx="1"/>
          </p:nvPr>
        </p:nvPicPr>
        <p:blipFill>
          <a:blip r:embed="rId2">
            <a:extLst>
              <a:ext uri="{28A0092B-C50C-407E-A947-70E740481C1C}">
                <a14:useLocalDpi xmlns:a14="http://schemas.microsoft.com/office/drawing/2010/main" val="0"/>
              </a:ext>
            </a:extLst>
          </a:blip>
          <a:srcRect t="19367" b="19367"/>
          <a:stretch>
            <a:fillRect/>
          </a:stretch>
        </p:blipFill>
        <p:spPr>
          <a:xfrm>
            <a:off x="5415400" y="3581154"/>
            <a:ext cx="3271400" cy="2514845"/>
          </a:xfrm>
        </p:spPr>
      </p:pic>
      <p:sp>
        <p:nvSpPr>
          <p:cNvPr id="3" name="Title 2"/>
          <p:cNvSpPr>
            <a:spLocks noGrp="1"/>
          </p:cNvSpPr>
          <p:nvPr>
            <p:ph type="title"/>
          </p:nvPr>
        </p:nvSpPr>
        <p:spPr>
          <a:xfrm>
            <a:off x="457200" y="152400"/>
            <a:ext cx="8229600" cy="3428754"/>
          </a:xfrm>
        </p:spPr>
        <p:txBody>
          <a:bodyPr>
            <a:normAutofit fontScale="90000"/>
          </a:bodyPr>
          <a:lstStyle/>
          <a:p>
            <a:r>
              <a:rPr lang="en-US" dirty="0" smtClean="0"/>
              <a:t>Bethel School District v Fraser,1986</a:t>
            </a:r>
            <a:r>
              <a:rPr lang="en-US" dirty="0"/>
              <a:t/>
            </a:r>
            <a:br>
              <a:rPr lang="en-US" dirty="0"/>
            </a:br>
            <a:r>
              <a:rPr lang="en-US" dirty="0" smtClean="0"/>
              <a:t/>
            </a:r>
            <a:br>
              <a:rPr lang="en-US" dirty="0" smtClean="0"/>
            </a:br>
            <a:r>
              <a:rPr lang="en-US" sz="2800" dirty="0" smtClean="0"/>
              <a:t>Fraser, a HS student gave a Student Council nominating speech using elaborate sexual language. Warned, suspended, appealed.</a:t>
            </a:r>
            <a:br>
              <a:rPr lang="en-US" sz="2800" dirty="0" smtClean="0"/>
            </a:br>
            <a:r>
              <a:rPr lang="en-US" sz="2800" dirty="0"/>
              <a:t/>
            </a:r>
            <a:br>
              <a:rPr lang="en-US" sz="2800" dirty="0"/>
            </a:br>
            <a:r>
              <a:rPr lang="en-US" sz="2800" dirty="0" smtClean="0"/>
              <a:t>Wins at lower courts, loses Supreme</a:t>
            </a:r>
            <a:endParaRPr lang="en-US" sz="2800" dirty="0"/>
          </a:p>
        </p:txBody>
      </p:sp>
    </p:spTree>
    <p:extLst>
      <p:ext uri="{BB962C8B-B14F-4D97-AF65-F5344CB8AC3E}">
        <p14:creationId xmlns:p14="http://schemas.microsoft.com/office/powerpoint/2010/main" val="24829951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Justice Burger…”the undoubted freedom to advocate unpopular and controversial views in schools and classrooms must be balanced against society’s countervailing interest in teaching students the boundaries of socially acceptable behavior.”   </a:t>
            </a:r>
          </a:p>
          <a:p>
            <a:r>
              <a:rPr lang="en-US" dirty="0" smtClean="0"/>
              <a:t>Speech rules, similar Congress</a:t>
            </a:r>
          </a:p>
          <a:p>
            <a:r>
              <a:rPr lang="en-US" dirty="0" smtClean="0"/>
              <a:t>Justice Blackmun concurs-civil discourse must be maintained</a:t>
            </a:r>
          </a:p>
          <a:p>
            <a:r>
              <a:rPr lang="en-US" dirty="0" smtClean="0"/>
              <a:t>Justice Marshall dissents-no evidence disruptive</a:t>
            </a:r>
          </a:p>
          <a:p>
            <a:r>
              <a:rPr lang="en-US" dirty="0" smtClean="0"/>
              <a:t>Justice Stevens dissents-due process, not know severity of punishment, speech not improper to </a:t>
            </a:r>
            <a:r>
              <a:rPr lang="en-US" dirty="0" err="1" smtClean="0"/>
              <a:t>time,place</a:t>
            </a:r>
            <a:r>
              <a:rPr lang="en-US" dirty="0" smtClean="0"/>
              <a:t> or manner</a:t>
            </a:r>
            <a:endParaRPr lang="en-US" dirty="0"/>
          </a:p>
        </p:txBody>
      </p:sp>
      <p:sp>
        <p:nvSpPr>
          <p:cNvPr id="3" name="Title 2"/>
          <p:cNvSpPr>
            <a:spLocks noGrp="1"/>
          </p:cNvSpPr>
          <p:nvPr>
            <p:ph type="title"/>
          </p:nvPr>
        </p:nvSpPr>
        <p:spPr/>
        <p:txBody>
          <a:bodyPr/>
          <a:lstStyle/>
          <a:p>
            <a:r>
              <a:rPr lang="en-US" dirty="0" smtClean="0"/>
              <a:t>Opinions</a:t>
            </a:r>
            <a:endParaRPr lang="en-US" dirty="0"/>
          </a:p>
        </p:txBody>
      </p:sp>
    </p:spTree>
    <p:extLst>
      <p:ext uri="{BB962C8B-B14F-4D97-AF65-F5344CB8AC3E}">
        <p14:creationId xmlns:p14="http://schemas.microsoft.com/office/powerpoint/2010/main" val="2267208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endParaRPr lang="en-US" dirty="0"/>
          </a:p>
          <a:p>
            <a:r>
              <a:rPr lang="en-US" dirty="0" smtClean="0"/>
              <a:t> Consequentialist:   </a:t>
            </a:r>
            <a:r>
              <a:rPr lang="en-US" dirty="0"/>
              <a:t>weighing the consequences of our actions. </a:t>
            </a:r>
            <a:r>
              <a:rPr lang="en-US" dirty="0" smtClean="0"/>
              <a:t>An </a:t>
            </a:r>
            <a:r>
              <a:rPr lang="en-US" dirty="0"/>
              <a:t>action is morally right if the consequences of that action are </a:t>
            </a:r>
            <a:r>
              <a:rPr lang="en-US" dirty="0" smtClean="0"/>
              <a:t>more. </a:t>
            </a:r>
            <a:r>
              <a:rPr lang="en-US" dirty="0"/>
              <a:t>Second, we then determine whether the total good consequences outweigh the total bad consequences. If the good consequences are greater, then the action is morally proper. If the bad consequences are greater, then the action is morally improper. </a:t>
            </a:r>
            <a:endParaRPr lang="en-US" dirty="0" smtClean="0"/>
          </a:p>
          <a:p>
            <a:endParaRPr lang="en-US" dirty="0"/>
          </a:p>
        </p:txBody>
      </p:sp>
      <p:sp>
        <p:nvSpPr>
          <p:cNvPr id="3" name="Title 2"/>
          <p:cNvSpPr>
            <a:spLocks noGrp="1"/>
          </p:cNvSpPr>
          <p:nvPr>
            <p:ph type="title"/>
          </p:nvPr>
        </p:nvSpPr>
        <p:spPr/>
        <p:txBody>
          <a:bodyPr/>
          <a:lstStyle/>
          <a:p>
            <a:r>
              <a:rPr lang="en-US" dirty="0" smtClean="0"/>
              <a:t>General Rights Theories</a:t>
            </a:r>
            <a:endParaRPr lang="en-US" dirty="0"/>
          </a:p>
        </p:txBody>
      </p:sp>
    </p:spTree>
    <p:extLst>
      <p:ext uri="{BB962C8B-B14F-4D97-AF65-F5344CB8AC3E}">
        <p14:creationId xmlns:p14="http://schemas.microsoft.com/office/powerpoint/2010/main" val="27740000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smtClean="0"/>
              <a:t>Spectrum</a:t>
            </a:r>
            <a:r>
              <a:rPr lang="en-US" dirty="0" smtClean="0"/>
              <a:t>, school paper, published with school board funds, co-curricular with journalism classes.</a:t>
            </a:r>
          </a:p>
          <a:p>
            <a:r>
              <a:rPr lang="en-US" dirty="0" smtClean="0"/>
              <a:t>Required to submit to principal before pages sent to publisher. Takes issue with 2 articles, too late to change since last edition, sends off without 2 pages.</a:t>
            </a:r>
          </a:p>
          <a:p>
            <a:pPr lvl="8"/>
            <a:r>
              <a:rPr lang="en-US" dirty="0" smtClean="0"/>
              <a:t>         </a:t>
            </a:r>
            <a:r>
              <a:rPr lang="en-US" sz="2800" dirty="0" smtClean="0"/>
              <a:t> Lower court no violation, </a:t>
            </a:r>
          </a:p>
          <a:p>
            <a:pPr lvl="8"/>
            <a:endParaRPr lang="en-US" sz="2800" dirty="0"/>
          </a:p>
          <a:p>
            <a:pPr lvl="8"/>
            <a:r>
              <a:rPr lang="en-US" sz="2800" dirty="0" smtClean="0"/>
              <a:t>          Appeals reversed-is forum</a:t>
            </a:r>
            <a:endParaRPr lang="en-US" sz="2800" dirty="0"/>
          </a:p>
        </p:txBody>
      </p:sp>
      <p:sp>
        <p:nvSpPr>
          <p:cNvPr id="3" name="Title 2"/>
          <p:cNvSpPr>
            <a:spLocks noGrp="1"/>
          </p:cNvSpPr>
          <p:nvPr>
            <p:ph type="title"/>
          </p:nvPr>
        </p:nvSpPr>
        <p:spPr/>
        <p:txBody>
          <a:bodyPr>
            <a:normAutofit fontScale="90000"/>
          </a:bodyPr>
          <a:lstStyle/>
          <a:p>
            <a:r>
              <a:rPr lang="en-US" dirty="0" smtClean="0"/>
              <a:t>Hazelwood School District v. </a:t>
            </a:r>
            <a:r>
              <a:rPr lang="en-US" dirty="0" err="1" smtClean="0"/>
              <a:t>Kuhlmeier</a:t>
            </a:r>
            <a:r>
              <a:rPr lang="en-US" dirty="0" smtClean="0"/>
              <a:t>, 1988</a:t>
            </a:r>
            <a:endParaRPr lang="en-US" dirty="0"/>
          </a:p>
        </p:txBody>
      </p:sp>
      <p:pic>
        <p:nvPicPr>
          <p:cNvPr id="4" name="Picture 3" descr="Unknown-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8508" y="3845771"/>
            <a:ext cx="2610681" cy="2250229"/>
          </a:xfrm>
          <a:prstGeom prst="rect">
            <a:avLst/>
          </a:prstGeom>
        </p:spPr>
      </p:pic>
    </p:spTree>
    <p:extLst>
      <p:ext uri="{BB962C8B-B14F-4D97-AF65-F5344CB8AC3E}">
        <p14:creationId xmlns:p14="http://schemas.microsoft.com/office/powerpoint/2010/main" val="11265792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Justice White- rejects using Tinker. “public schools do not possess all the attributes of streets, parks, and other traditional public forums”.</a:t>
            </a:r>
          </a:p>
          <a:p>
            <a:r>
              <a:rPr lang="en-US" dirty="0" smtClean="0"/>
              <a:t>School need not promote particular student speech-question of emotional maturity of audience, “reasonably related”</a:t>
            </a:r>
          </a:p>
          <a:p>
            <a:r>
              <a:rPr lang="en-US" dirty="0" smtClean="0"/>
              <a:t>Justice Brennan dissents-only speech that is materially and substantially interfering.</a:t>
            </a:r>
            <a:endParaRPr lang="en-US" dirty="0"/>
          </a:p>
        </p:txBody>
      </p:sp>
      <p:sp>
        <p:nvSpPr>
          <p:cNvPr id="3" name="Title 2"/>
          <p:cNvSpPr>
            <a:spLocks noGrp="1"/>
          </p:cNvSpPr>
          <p:nvPr>
            <p:ph type="title"/>
          </p:nvPr>
        </p:nvSpPr>
        <p:spPr/>
        <p:txBody>
          <a:bodyPr/>
          <a:lstStyle/>
          <a:p>
            <a:r>
              <a:rPr lang="en-US" dirty="0" smtClean="0"/>
              <a:t>Opinions</a:t>
            </a:r>
            <a:endParaRPr lang="en-US" dirty="0"/>
          </a:p>
        </p:txBody>
      </p:sp>
    </p:spTree>
    <p:extLst>
      <p:ext uri="{BB962C8B-B14F-4D97-AF65-F5344CB8AC3E}">
        <p14:creationId xmlns:p14="http://schemas.microsoft.com/office/powerpoint/2010/main" val="21025228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At school supervised event to watch the Olympic Torch pass, Joseph Frederick, brings banner, Principal says inappropriate message, unfurls anyway. 10 days suspension for supporting illegal drug use.</a:t>
            </a:r>
          </a:p>
          <a:p>
            <a:r>
              <a:rPr lang="en-US" dirty="0" smtClean="0"/>
              <a:t>Punishment affirmed on appeal, district court says, “authority if not the obligation to stop this illegal message”</a:t>
            </a:r>
          </a:p>
        </p:txBody>
      </p:sp>
      <p:sp>
        <p:nvSpPr>
          <p:cNvPr id="3" name="Title 2"/>
          <p:cNvSpPr>
            <a:spLocks noGrp="1"/>
          </p:cNvSpPr>
          <p:nvPr>
            <p:ph type="title"/>
          </p:nvPr>
        </p:nvSpPr>
        <p:spPr/>
        <p:txBody>
          <a:bodyPr/>
          <a:lstStyle/>
          <a:p>
            <a:r>
              <a:rPr lang="en-US" dirty="0" smtClean="0"/>
              <a:t>Morse v. Frederick, 2007</a:t>
            </a:r>
            <a:endParaRPr lang="en-US" dirty="0"/>
          </a:p>
        </p:txBody>
      </p:sp>
    </p:spTree>
    <p:extLst>
      <p:ext uri="{BB962C8B-B14F-4D97-AF65-F5344CB8AC3E}">
        <p14:creationId xmlns:p14="http://schemas.microsoft.com/office/powerpoint/2010/main" val="29032238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Chief Justice Roberts delivers opinion that principal was within acceptable authority, drug abuse is a major problem among American school children, need not tolerate expression that would contribute to the dangers of illegal drug use.</a:t>
            </a:r>
          </a:p>
          <a:p>
            <a:r>
              <a:rPr lang="en-US" dirty="0" smtClean="0"/>
              <a:t>Justice Thomas separately to reject Tinker, children do not have speech rights. “I think the better approach is to dispense with Tinker altogether, and given the opportunity I would do so”.</a:t>
            </a:r>
          </a:p>
          <a:p>
            <a:r>
              <a:rPr lang="en-US" dirty="0" smtClean="0"/>
              <a:t>Justice Alito joins-no on drugs but must allow commenting on political or social issues</a:t>
            </a:r>
            <a:endParaRPr lang="en-US" dirty="0"/>
          </a:p>
        </p:txBody>
      </p:sp>
      <p:sp>
        <p:nvSpPr>
          <p:cNvPr id="3" name="Title 2"/>
          <p:cNvSpPr>
            <a:spLocks noGrp="1"/>
          </p:cNvSpPr>
          <p:nvPr>
            <p:ph type="title"/>
          </p:nvPr>
        </p:nvSpPr>
        <p:spPr/>
        <p:txBody>
          <a:bodyPr/>
          <a:lstStyle/>
          <a:p>
            <a:r>
              <a:rPr lang="en-US" dirty="0" smtClean="0"/>
              <a:t>Opinions</a:t>
            </a:r>
            <a:endParaRPr lang="en-US" dirty="0"/>
          </a:p>
        </p:txBody>
      </p:sp>
    </p:spTree>
    <p:extLst>
      <p:ext uri="{BB962C8B-B14F-4D97-AF65-F5344CB8AC3E}">
        <p14:creationId xmlns:p14="http://schemas.microsoft.com/office/powerpoint/2010/main" val="41849091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Justice Stevens dissents…not message, perhaps would stimulate discussion and less drug use.</a:t>
            </a:r>
          </a:p>
          <a:p>
            <a:r>
              <a:rPr lang="en-US" dirty="0" smtClean="0"/>
              <a:t>CONTENT restriction…”if there is a bedrock principle underlying the First Amendment, it is that the Government may not prohibit the expression of an idea simply because society finds the idea itself offensive or disagreeable.”</a:t>
            </a:r>
            <a:endParaRPr lang="en-US" dirty="0"/>
          </a:p>
        </p:txBody>
      </p:sp>
      <p:sp>
        <p:nvSpPr>
          <p:cNvPr id="3" name="Title 2"/>
          <p:cNvSpPr>
            <a:spLocks noGrp="1"/>
          </p:cNvSpPr>
          <p:nvPr>
            <p:ph type="title"/>
          </p:nvPr>
        </p:nvSpPr>
        <p:spPr/>
        <p:txBody>
          <a:bodyPr/>
          <a:lstStyle/>
          <a:p>
            <a:r>
              <a:rPr lang="en-US" dirty="0" smtClean="0"/>
              <a:t>Opinions</a:t>
            </a:r>
            <a:endParaRPr lang="en-US" dirty="0"/>
          </a:p>
        </p:txBody>
      </p:sp>
    </p:spTree>
    <p:extLst>
      <p:ext uri="{BB962C8B-B14F-4D97-AF65-F5344CB8AC3E}">
        <p14:creationId xmlns:p14="http://schemas.microsoft.com/office/powerpoint/2010/main" val="28369625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The Court has consistently rolled back First Amendment free speech protections by creating tests to apply to different categories of speech.</a:t>
            </a:r>
          </a:p>
          <a:p>
            <a:endParaRPr lang="en-US" dirty="0"/>
          </a:p>
          <a:p>
            <a:r>
              <a:rPr lang="en-US" dirty="0" smtClean="0"/>
              <a:t>Frederick was an entirely new content test</a:t>
            </a:r>
          </a:p>
          <a:p>
            <a:r>
              <a:rPr lang="en-US" dirty="0" smtClean="0"/>
              <a:t>Amy </a:t>
            </a:r>
            <a:r>
              <a:rPr lang="en-US" dirty="0" err="1" smtClean="0"/>
              <a:t>Gutmann</a:t>
            </a:r>
            <a:r>
              <a:rPr lang="en-US" dirty="0" smtClean="0"/>
              <a:t>, Princeton University, “educators should give students more freedom of speech as they mature intellectually and emotionally, and laws governing free speech in schools should increasingly respect the free speech rights of students varied by age”…new consequentialist justification</a:t>
            </a:r>
          </a:p>
          <a:p>
            <a:pPr marL="0" indent="0">
              <a:buNone/>
            </a:pPr>
            <a:endParaRPr lang="en-US" dirty="0"/>
          </a:p>
        </p:txBody>
      </p:sp>
      <p:sp>
        <p:nvSpPr>
          <p:cNvPr id="3" name="Title 2"/>
          <p:cNvSpPr>
            <a:spLocks noGrp="1"/>
          </p:cNvSpPr>
          <p:nvPr>
            <p:ph type="title"/>
          </p:nvPr>
        </p:nvSpPr>
        <p:spPr/>
        <p:txBody>
          <a:bodyPr/>
          <a:lstStyle/>
          <a:p>
            <a:r>
              <a:rPr lang="en-US" dirty="0" smtClean="0"/>
              <a:t>Discussion</a:t>
            </a:r>
            <a:endParaRPr lang="en-US" dirty="0"/>
          </a:p>
        </p:txBody>
      </p:sp>
    </p:spTree>
    <p:extLst>
      <p:ext uri="{BB962C8B-B14F-4D97-AF65-F5344CB8AC3E}">
        <p14:creationId xmlns:p14="http://schemas.microsoft.com/office/powerpoint/2010/main" val="2421253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“Admittedly, some high school students (including those who use drugs) are dumb. Most students, however, do not shed their brains at the schoolhouse gate, and most students know dumb </a:t>
            </a:r>
            <a:r>
              <a:rPr lang="en-US" dirty="0" err="1" smtClean="0"/>
              <a:t>advoacacy</a:t>
            </a:r>
            <a:r>
              <a:rPr lang="en-US" dirty="0" smtClean="0"/>
              <a:t> when they see it.” Justice Stevens in Frederick dissent</a:t>
            </a:r>
          </a:p>
          <a:p>
            <a:endParaRPr lang="en-US" dirty="0"/>
          </a:p>
          <a:p>
            <a:r>
              <a:rPr lang="en-US" dirty="0" smtClean="0"/>
              <a:t>Advocates debate exercise</a:t>
            </a:r>
            <a:endParaRPr lang="en-US" dirty="0"/>
          </a:p>
        </p:txBody>
      </p:sp>
      <p:sp>
        <p:nvSpPr>
          <p:cNvPr id="3" name="Title 2"/>
          <p:cNvSpPr>
            <a:spLocks noGrp="1"/>
          </p:cNvSpPr>
          <p:nvPr>
            <p:ph type="title"/>
          </p:nvPr>
        </p:nvSpPr>
        <p:spPr/>
        <p:txBody>
          <a:bodyPr/>
          <a:lstStyle/>
          <a:p>
            <a:r>
              <a:rPr lang="en-US" dirty="0" smtClean="0"/>
              <a:t>Discussion…</a:t>
            </a:r>
            <a:endParaRPr lang="en-US" dirty="0"/>
          </a:p>
        </p:txBody>
      </p:sp>
    </p:spTree>
    <p:extLst>
      <p:ext uri="{BB962C8B-B14F-4D97-AF65-F5344CB8AC3E}">
        <p14:creationId xmlns:p14="http://schemas.microsoft.com/office/powerpoint/2010/main" val="4235910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Deontological: Many </a:t>
            </a:r>
            <a:r>
              <a:rPr lang="en-US" dirty="0"/>
              <a:t>of us feel that there are clear obligations we have as human beings, such as to care for our children, and to not commit murder. Deontological theories base morality on specific, foundational principles of obligation. These theories are called </a:t>
            </a:r>
            <a:r>
              <a:rPr lang="en-US" i="1" dirty="0"/>
              <a:t>deontological</a:t>
            </a:r>
            <a:r>
              <a:rPr lang="en-US" dirty="0"/>
              <a:t> theories, from the Greek word </a:t>
            </a:r>
            <a:r>
              <a:rPr lang="en-US" i="1" dirty="0" err="1"/>
              <a:t>deon</a:t>
            </a:r>
            <a:r>
              <a:rPr lang="en-US" dirty="0"/>
              <a:t>, or duty, given the foundational nature of our duty or obligation. They are also sometimes called </a:t>
            </a:r>
            <a:r>
              <a:rPr lang="en-US" i="1" dirty="0" err="1"/>
              <a:t>nonconsequentialist</a:t>
            </a:r>
            <a:r>
              <a:rPr lang="en-US" dirty="0"/>
              <a:t> since these principles are obligatory, irrespective of the consequences of that might follow from our actions. </a:t>
            </a:r>
          </a:p>
        </p:txBody>
      </p:sp>
      <p:sp>
        <p:nvSpPr>
          <p:cNvPr id="3" name="Title 2"/>
          <p:cNvSpPr>
            <a:spLocks noGrp="1"/>
          </p:cNvSpPr>
          <p:nvPr>
            <p:ph type="title"/>
          </p:nvPr>
        </p:nvSpPr>
        <p:spPr/>
        <p:txBody>
          <a:bodyPr/>
          <a:lstStyle/>
          <a:p>
            <a:r>
              <a:rPr lang="en-US" dirty="0" smtClean="0"/>
              <a:t>General Rights Theories</a:t>
            </a:r>
            <a:endParaRPr lang="en-US" dirty="0"/>
          </a:p>
        </p:txBody>
      </p:sp>
    </p:spTree>
    <p:extLst>
      <p:ext uri="{BB962C8B-B14F-4D97-AF65-F5344CB8AC3E}">
        <p14:creationId xmlns:p14="http://schemas.microsoft.com/office/powerpoint/2010/main" val="370367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endParaRPr lang="en-US" dirty="0" smtClean="0"/>
          </a:p>
          <a:p>
            <a:r>
              <a:rPr lang="en-US" dirty="0"/>
              <a:t>Congress shall make no law respecting an establishment of religion, or prohibiting the free exercise thereof; or abridging the freedom of speech, or of the press; or the right of the people peaceably to assemble, and to petition the Government for a redress of </a:t>
            </a:r>
            <a:r>
              <a:rPr lang="en-US" dirty="0" smtClean="0"/>
              <a:t>grievances…Bill of Rights, First Amendment</a:t>
            </a:r>
          </a:p>
          <a:p>
            <a:endParaRPr lang="en-US" dirty="0" smtClean="0"/>
          </a:p>
          <a:p>
            <a:r>
              <a:rPr lang="en-US" dirty="0" smtClean="0"/>
              <a:t>Positive rights v. negative rights-the government obligation</a:t>
            </a:r>
          </a:p>
          <a:p>
            <a:endParaRPr lang="en-US" dirty="0"/>
          </a:p>
          <a:p>
            <a:r>
              <a:rPr lang="en-US" dirty="0" smtClean="0"/>
              <a:t>A number of defenses for the principle of free speech have been postulated in the courts-both consequentialist and deontological.</a:t>
            </a:r>
            <a:endParaRPr lang="en-US" dirty="0"/>
          </a:p>
        </p:txBody>
      </p:sp>
      <p:sp>
        <p:nvSpPr>
          <p:cNvPr id="3" name="Title 2"/>
          <p:cNvSpPr>
            <a:spLocks noGrp="1"/>
          </p:cNvSpPr>
          <p:nvPr>
            <p:ph type="title"/>
          </p:nvPr>
        </p:nvSpPr>
        <p:spPr/>
        <p:txBody>
          <a:bodyPr/>
          <a:lstStyle/>
          <a:p>
            <a:r>
              <a:rPr lang="en-US" dirty="0" smtClean="0"/>
              <a:t>Examining a specific right: Speech</a:t>
            </a:r>
            <a:endParaRPr lang="en-US" dirty="0"/>
          </a:p>
        </p:txBody>
      </p:sp>
    </p:spTree>
    <p:extLst>
      <p:ext uri="{BB962C8B-B14F-4D97-AF65-F5344CB8AC3E}">
        <p14:creationId xmlns:p14="http://schemas.microsoft.com/office/powerpoint/2010/main" val="108800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The argument from Truth</a:t>
            </a:r>
          </a:p>
          <a:p>
            <a:endParaRPr lang="en-US" dirty="0" smtClean="0"/>
          </a:p>
          <a:p>
            <a:pPr lvl="1"/>
            <a:r>
              <a:rPr lang="en-US" dirty="0" smtClean="0"/>
              <a:t>JSM </a:t>
            </a:r>
            <a:r>
              <a:rPr lang="en-US" i="1" dirty="0" smtClean="0"/>
              <a:t>On Liberty</a:t>
            </a:r>
            <a:r>
              <a:rPr lang="en-US" dirty="0" smtClean="0"/>
              <a:t> a free, unfettered marketplace of ideas is the best way to conduct a search for truth, not because truth will always prevail over falsehood, but because there is ordinarily a better chance of approximating the truth when the ideas are challenged by competing ideas than when they are dogmatically asserted and accepted.   Oliver Wendell Holmes, dissenting, Abrams v. United States, 250U.S. 616, 1919</a:t>
            </a:r>
            <a:endParaRPr lang="en-US" i="1" dirty="0"/>
          </a:p>
        </p:txBody>
      </p:sp>
      <p:sp>
        <p:nvSpPr>
          <p:cNvPr id="3" name="Title 2"/>
          <p:cNvSpPr>
            <a:spLocks noGrp="1"/>
          </p:cNvSpPr>
          <p:nvPr>
            <p:ph type="title"/>
          </p:nvPr>
        </p:nvSpPr>
        <p:spPr/>
        <p:txBody>
          <a:bodyPr/>
          <a:lstStyle/>
          <a:p>
            <a:r>
              <a:rPr lang="en-US" dirty="0" smtClean="0"/>
              <a:t>Consequentialist theories</a:t>
            </a:r>
            <a:endParaRPr lang="en-US" dirty="0"/>
          </a:p>
        </p:txBody>
      </p:sp>
    </p:spTree>
    <p:extLst>
      <p:ext uri="{BB962C8B-B14F-4D97-AF65-F5344CB8AC3E}">
        <p14:creationId xmlns:p14="http://schemas.microsoft.com/office/powerpoint/2010/main" val="809332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2.The argument from tolerance</a:t>
            </a:r>
          </a:p>
          <a:p>
            <a:endParaRPr lang="en-US" dirty="0"/>
          </a:p>
          <a:p>
            <a:pPr lvl="1"/>
            <a:r>
              <a:rPr lang="en-US" dirty="0" smtClean="0"/>
              <a:t>Lee </a:t>
            </a:r>
            <a:r>
              <a:rPr lang="en-US" dirty="0" err="1" smtClean="0"/>
              <a:t>Bolinger</a:t>
            </a:r>
            <a:r>
              <a:rPr lang="en-US" dirty="0" smtClean="0"/>
              <a:t> in The Tolerant Society (1986) offered the thesis that even if the free marketplace produces horrendous ideas, practicing tolerance for them contributes to the health and strength of a society and its members.</a:t>
            </a:r>
          </a:p>
          <a:p>
            <a:pPr lvl="1"/>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892964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3. The argument to self-realize</a:t>
            </a:r>
          </a:p>
          <a:p>
            <a:pPr lvl="1"/>
            <a:r>
              <a:rPr lang="en-US" dirty="0" smtClean="0"/>
              <a:t>Martin </a:t>
            </a:r>
            <a:r>
              <a:rPr lang="en-US" dirty="0" err="1" smtClean="0"/>
              <a:t>Redish</a:t>
            </a:r>
            <a:r>
              <a:rPr lang="en-US" dirty="0" smtClean="0"/>
              <a:t> major proponent. Use First Amendment to express what’s on your mind and to express creatively through writings, music, art.</a:t>
            </a:r>
            <a:endParaRPr lang="en-US" dirty="0"/>
          </a:p>
          <a:p>
            <a:endParaRPr lang="en-US" dirty="0" smtClean="0"/>
          </a:p>
          <a:p>
            <a:r>
              <a:rPr lang="en-US" dirty="0" smtClean="0"/>
              <a:t>4.The argument from distrust</a:t>
            </a:r>
          </a:p>
          <a:p>
            <a:pPr lvl="1"/>
            <a:r>
              <a:rPr lang="en-US" dirty="0" smtClean="0"/>
              <a:t>Richard Epstein, Vincent </a:t>
            </a:r>
            <a:r>
              <a:rPr lang="en-US" dirty="0" err="1" smtClean="0"/>
              <a:t>Blasi</a:t>
            </a:r>
            <a:endParaRPr lang="en-US" dirty="0" smtClean="0"/>
          </a:p>
          <a:p>
            <a:pPr lvl="1"/>
            <a:r>
              <a:rPr lang="en-US" dirty="0" smtClean="0"/>
              <a:t>First Amendment has checking power against the government.</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013337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5. The argument from democracy</a:t>
            </a:r>
          </a:p>
          <a:p>
            <a:endParaRPr lang="en-US" dirty="0" smtClean="0"/>
          </a:p>
          <a:p>
            <a:pPr lvl="1"/>
            <a:r>
              <a:rPr lang="en-US" dirty="0" smtClean="0"/>
              <a:t>Dialog is the essence of democracy. Thomas Emerson’s classic work </a:t>
            </a:r>
            <a:r>
              <a:rPr lang="en-US" i="1" dirty="0" smtClean="0"/>
              <a:t>The System of Free Expression</a:t>
            </a:r>
            <a:r>
              <a:rPr lang="en-US" dirty="0" smtClean="0"/>
              <a:t>, Alexander </a:t>
            </a:r>
            <a:r>
              <a:rPr lang="en-US" dirty="0" err="1" smtClean="0"/>
              <a:t>Meiklejohn’s</a:t>
            </a:r>
            <a:r>
              <a:rPr lang="en-US" dirty="0" smtClean="0"/>
              <a:t> </a:t>
            </a:r>
            <a:r>
              <a:rPr lang="en-US" i="1" dirty="0" smtClean="0"/>
              <a:t>Free Speech and It’s Relation to Self-Government</a:t>
            </a:r>
            <a:r>
              <a:rPr lang="en-US" dirty="0" smtClean="0"/>
              <a:t>. Required for decision making in a democracy at both the grassroots level and at the higher levels of decision making.</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152243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6. The safety valve argument</a:t>
            </a:r>
          </a:p>
          <a:p>
            <a:endParaRPr lang="en-US" dirty="0" smtClean="0"/>
          </a:p>
          <a:p>
            <a:pPr lvl="1"/>
            <a:r>
              <a:rPr lang="en-US" dirty="0" smtClean="0"/>
              <a:t>Speech is cathartic and consequently helps to maintain a balance in society between stability and change. By letting people blow off stem, a society not only preserves its equilibrium in the short term, but it is made aware of the problems that need to be addressed if that stability is to be maintained. Ideas go underground if suppressed they do not disappear.</a:t>
            </a:r>
          </a:p>
          <a:p>
            <a:pPr lvl="1"/>
            <a:r>
              <a:rPr lang="en-US" dirty="0" smtClean="0"/>
              <a:t>Advocates turn to violence without a peaceful outlet.</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0068406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Paper.thmx</Template>
  <TotalTime>124</TotalTime>
  <Words>1553</Words>
  <Application>Microsoft Macintosh PowerPoint</Application>
  <PresentationFormat>On-screen Show (4:3)</PresentationFormat>
  <Paragraphs>113</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Paper</vt:lpstr>
      <vt:lpstr>PowerPoint Presentation</vt:lpstr>
      <vt:lpstr>General Rights Theories</vt:lpstr>
      <vt:lpstr>General Rights Theories</vt:lpstr>
      <vt:lpstr>Examining a specific right: Speech</vt:lpstr>
      <vt:lpstr>Consequentialist theories</vt:lpstr>
      <vt:lpstr>PowerPoint Presentation</vt:lpstr>
      <vt:lpstr>PowerPoint Presentation</vt:lpstr>
      <vt:lpstr>PowerPoint Presentation</vt:lpstr>
      <vt:lpstr>PowerPoint Presentation</vt:lpstr>
      <vt:lpstr>PowerPoint Presentation</vt:lpstr>
      <vt:lpstr>Deontological Calculus</vt:lpstr>
      <vt:lpstr>PowerPoint Presentation</vt:lpstr>
      <vt:lpstr>Limits on the absolute</vt:lpstr>
      <vt:lpstr>Debating Rights: YOUR rights</vt:lpstr>
      <vt:lpstr>Precedents</vt:lpstr>
      <vt:lpstr>Tinker</vt:lpstr>
      <vt:lpstr>Other opinions</vt:lpstr>
      <vt:lpstr>Bethel School District v Fraser,1986  Fraser, a HS student gave a Student Council nominating speech using elaborate sexual language. Warned, suspended, appealed.  Wins at lower courts, loses Supreme</vt:lpstr>
      <vt:lpstr>Opinions</vt:lpstr>
      <vt:lpstr>Hazelwood School District v. Kuhlmeier, 1988</vt:lpstr>
      <vt:lpstr>Opinions</vt:lpstr>
      <vt:lpstr>Morse v. Frederick, 2007</vt:lpstr>
      <vt:lpstr>Opinions</vt:lpstr>
      <vt:lpstr>Opinions</vt:lpstr>
      <vt:lpstr>Discussion</vt:lpstr>
      <vt:lpstr>Discussion…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Lynne Coyne</dc:creator>
  <cp:lastModifiedBy>Lynne Coyne</cp:lastModifiedBy>
  <cp:revision>18</cp:revision>
  <dcterms:created xsi:type="dcterms:W3CDTF">2011-07-18T13:00:25Z</dcterms:created>
  <dcterms:modified xsi:type="dcterms:W3CDTF">2011-07-18T18:20:50Z</dcterms:modified>
</cp:coreProperties>
</file>