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B3A64E7-4AC6-44B9-A57B-2E8288A86C5A}" type="datetimeFigureOut">
              <a:rPr lang="en-US" smtClean="0"/>
              <a:pPr/>
              <a:t>11/30/20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B60B630-531F-41E6-AA9C-32AB95EEBB1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3A64E7-4AC6-44B9-A57B-2E8288A86C5A}" type="datetimeFigureOut">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0B630-531F-41E6-AA9C-32AB95EEBB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3A64E7-4AC6-44B9-A57B-2E8288A86C5A}" type="datetimeFigureOut">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0B630-531F-41E6-AA9C-32AB95EEBB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DB3A64E7-4AC6-44B9-A57B-2E8288A86C5A}" type="datetimeFigureOut">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0B630-531F-41E6-AA9C-32AB95EEBB1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B3A64E7-4AC6-44B9-A57B-2E8288A86C5A}" type="datetimeFigureOut">
              <a:rPr lang="en-US" smtClean="0"/>
              <a:pPr/>
              <a:t>11/30/20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B60B630-531F-41E6-AA9C-32AB95EEBB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B3A64E7-4AC6-44B9-A57B-2E8288A86C5A}" type="datetimeFigureOut">
              <a:rPr lang="en-US" smtClean="0"/>
              <a:pPr/>
              <a:t>11/30/20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0B630-531F-41E6-AA9C-32AB95EEBB1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B3A64E7-4AC6-44B9-A57B-2E8288A86C5A}" type="datetimeFigureOut">
              <a:rPr lang="en-US" smtClean="0"/>
              <a:pPr/>
              <a:t>11/30/20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0B630-531F-41E6-AA9C-32AB95EEBB1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B3A64E7-4AC6-44B9-A57B-2E8288A86C5A}" type="datetimeFigureOut">
              <a:rPr lang="en-US" smtClean="0"/>
              <a:pPr/>
              <a:t>11/30/20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0B630-531F-41E6-AA9C-32AB95EEBB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A64E7-4AC6-44B9-A57B-2E8288A86C5A}" type="datetimeFigureOut">
              <a:rPr lang="en-US" smtClean="0"/>
              <a:pPr/>
              <a:t>11/30/20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0B630-531F-41E6-AA9C-32AB95EEBB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B3A64E7-4AC6-44B9-A57B-2E8288A86C5A}" type="datetimeFigureOut">
              <a:rPr lang="en-US" smtClean="0"/>
              <a:pPr/>
              <a:t>11/30/20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0B630-531F-41E6-AA9C-32AB95EEBB1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B3A64E7-4AC6-44B9-A57B-2E8288A86C5A}" type="datetimeFigureOut">
              <a:rPr lang="en-US" smtClean="0"/>
              <a:pPr/>
              <a:t>11/30/20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B60B630-531F-41E6-AA9C-32AB95EEBB1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B3A64E7-4AC6-44B9-A57B-2E8288A86C5A}" type="datetimeFigureOut">
              <a:rPr lang="en-US" smtClean="0"/>
              <a:pPr/>
              <a:t>11/30/20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60B630-531F-41E6-AA9C-32AB95EEBB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a:t>Free Market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fontAlgn="auto" hangingPunct="1">
              <a:spcAft>
                <a:spcPts val="0"/>
              </a:spcAft>
              <a:defRPr/>
            </a:pPr>
            <a:r>
              <a:rPr lang="en-US" dirty="0"/>
              <a:t>Free Market</a:t>
            </a:r>
          </a:p>
        </p:txBody>
      </p:sp>
      <p:sp>
        <p:nvSpPr>
          <p:cNvPr id="21507" name="Rectangle 3"/>
          <p:cNvSpPr>
            <a:spLocks noGrp="1" noRot="1" noChangeArrowheads="1"/>
          </p:cNvSpPr>
          <p:nvPr>
            <p:ph sz="quarter" idx="1"/>
          </p:nvPr>
        </p:nvSpPr>
        <p:spPr/>
        <p:txBody>
          <a:bodyPr/>
          <a:lstStyle/>
          <a:p>
            <a:pPr eaLnBrk="1" hangingPunct="1"/>
            <a:r>
              <a:rPr lang="en-US"/>
              <a:t>NO PURE MARKET EXISTS ON ANY MEANINGFUL SCALE</a:t>
            </a:r>
          </a:p>
          <a:p>
            <a:pPr eaLnBrk="1" hangingPunct="1"/>
            <a:r>
              <a:rPr lang="en-US"/>
              <a:t>Much of what makes a free market so attractive can also be a weakness</a:t>
            </a:r>
          </a:p>
        </p:txBody>
      </p:sp>
      <p:pic>
        <p:nvPicPr>
          <p:cNvPr id="21508" name="Picture 5" descr="http://janeqrepublican.files.wordpress.com/2009/01/theyrestillhungry.jpg?w=462&amp;h=350"/>
          <p:cNvPicPr>
            <a:picLocks noChangeAspect="1" noChangeArrowheads="1"/>
          </p:cNvPicPr>
          <p:nvPr/>
        </p:nvPicPr>
        <p:blipFill>
          <a:blip r:embed="rId2" cstate="print"/>
          <a:srcRect/>
          <a:stretch>
            <a:fillRect/>
          </a:stretch>
        </p:blipFill>
        <p:spPr bwMode="auto">
          <a:xfrm>
            <a:off x="2514600" y="3524250"/>
            <a:ext cx="4400550" cy="333375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a:t>Free market vocabulary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tint val="88000"/>
                    <a:satMod val="150000"/>
                  </a:schemeClr>
                </a:solidFill>
              </a:rPr>
              <a:t>Incentives</a:t>
            </a:r>
          </a:p>
        </p:txBody>
      </p:sp>
      <p:sp>
        <p:nvSpPr>
          <p:cNvPr id="7171" name="Content Placeholder 2"/>
          <p:cNvSpPr>
            <a:spLocks noGrp="1"/>
          </p:cNvSpPr>
          <p:nvPr>
            <p:ph sz="quarter" idx="1"/>
          </p:nvPr>
        </p:nvSpPr>
        <p:spPr/>
        <p:txBody>
          <a:bodyPr/>
          <a:lstStyle/>
          <a:p>
            <a:pPr eaLnBrk="1" hangingPunct="1"/>
            <a:r>
              <a:rPr lang="en-US" dirty="0"/>
              <a:t>An expectation that encourages people to behave in a certain way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tint val="88000"/>
                    <a:satMod val="150000"/>
                  </a:schemeClr>
                </a:solidFill>
              </a:rPr>
              <a:t>Laissez-Faire</a:t>
            </a:r>
          </a:p>
        </p:txBody>
      </p:sp>
      <p:sp>
        <p:nvSpPr>
          <p:cNvPr id="15363" name="Content Placeholder 2"/>
          <p:cNvSpPr>
            <a:spLocks noGrp="1"/>
          </p:cNvSpPr>
          <p:nvPr>
            <p:ph sz="quarter" idx="1"/>
          </p:nvPr>
        </p:nvSpPr>
        <p:spPr/>
        <p:txBody>
          <a:bodyPr/>
          <a:lstStyle/>
          <a:p>
            <a:pPr eaLnBrk="1" hangingPunct="1"/>
            <a:r>
              <a:rPr lang="en-US"/>
              <a:t>The doctrine that states that government generally should not intervene in the marketplace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tint val="88000"/>
                    <a:satMod val="150000"/>
                  </a:schemeClr>
                </a:solidFill>
              </a:rPr>
              <a:t>Innovation</a:t>
            </a:r>
          </a:p>
        </p:txBody>
      </p:sp>
      <p:sp>
        <p:nvSpPr>
          <p:cNvPr id="17411" name="Content Placeholder 2"/>
          <p:cNvSpPr>
            <a:spLocks noGrp="1"/>
          </p:cNvSpPr>
          <p:nvPr>
            <p:ph sz="quarter" idx="1"/>
          </p:nvPr>
        </p:nvSpPr>
        <p:spPr/>
        <p:txBody>
          <a:bodyPr/>
          <a:lstStyle/>
          <a:p>
            <a:pPr eaLnBrk="1" hangingPunct="1"/>
            <a:r>
              <a:rPr lang="en-US"/>
              <a:t>something new or different introduced</a:t>
            </a:r>
          </a:p>
          <a:p>
            <a:pPr eaLnBrk="1" hangingPunct="1"/>
            <a:r>
              <a:rPr lang="en-US"/>
              <a:t>something newly introduced, such as a new method or device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fontAlgn="auto" hangingPunct="1">
              <a:spcAft>
                <a:spcPts val="0"/>
              </a:spcAft>
              <a:defRPr/>
            </a:pPr>
            <a:r>
              <a:rPr lang="en-US" dirty="0"/>
              <a:t>The Free Market</a:t>
            </a:r>
          </a:p>
        </p:txBody>
      </p:sp>
      <p:sp>
        <p:nvSpPr>
          <p:cNvPr id="12291" name="Rectangle 3"/>
          <p:cNvSpPr>
            <a:spLocks noGrp="1" noRot="1" noChangeArrowheads="1"/>
          </p:cNvSpPr>
          <p:nvPr>
            <p:ph sz="quarter" idx="1"/>
          </p:nvPr>
        </p:nvSpPr>
        <p:spPr/>
        <p:txBody>
          <a:bodyPr/>
          <a:lstStyle/>
          <a:p>
            <a:pPr eaLnBrk="1" hangingPunct="1"/>
            <a:r>
              <a:rPr lang="en-US"/>
              <a:t>What is a market?</a:t>
            </a:r>
          </a:p>
          <a:p>
            <a:pPr lvl="1" eaLnBrk="1" hangingPunct="1"/>
            <a:r>
              <a:rPr lang="en-US"/>
              <a:t>A market is an “arrangement” that allows people to buy and sell items</a:t>
            </a:r>
          </a:p>
          <a:p>
            <a:pPr eaLnBrk="1" hangingPunct="1"/>
            <a:r>
              <a:rPr lang="en-US"/>
              <a:t>Why are markets important?</a:t>
            </a:r>
          </a:p>
          <a:p>
            <a:pPr lvl="1" eaLnBrk="1" hangingPunct="1"/>
            <a:r>
              <a:rPr lang="en-US"/>
              <a:t>No one is self-sufficient; as a result, people must exchange goods and services</a:t>
            </a:r>
          </a:p>
          <a:p>
            <a:pPr lvl="1" eaLnBrk="1" hangingPunct="1"/>
            <a:r>
              <a:rPr lang="en-US"/>
              <a:t>In our society, people specialize.  As a result, everyone does their own thing in hopes of being more efficient with the resources available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fontAlgn="auto" hangingPunct="1">
              <a:spcAft>
                <a:spcPts val="0"/>
              </a:spcAft>
              <a:defRPr/>
            </a:pPr>
            <a:r>
              <a:rPr lang="en-US" dirty="0"/>
              <a:t>Free Market Economy</a:t>
            </a:r>
          </a:p>
        </p:txBody>
      </p:sp>
      <p:sp>
        <p:nvSpPr>
          <p:cNvPr id="13315" name="Rectangle 3"/>
          <p:cNvSpPr>
            <a:spLocks noGrp="1" noRot="1" noChangeArrowheads="1"/>
          </p:cNvSpPr>
          <p:nvPr>
            <p:ph sz="quarter" idx="1"/>
          </p:nvPr>
        </p:nvSpPr>
        <p:spPr/>
        <p:txBody>
          <a:bodyPr/>
          <a:lstStyle/>
          <a:p>
            <a:pPr eaLnBrk="1" hangingPunct="1"/>
            <a:r>
              <a:rPr lang="en-US" dirty="0"/>
              <a:t>Free market economies are based on voluntary exchanges of goods and services</a:t>
            </a:r>
          </a:p>
          <a:p>
            <a:pPr eaLnBrk="1" hangingPunct="1"/>
            <a:r>
              <a:rPr lang="en-US" dirty="0"/>
              <a:t>Factors of production are owned by individuals and businesses</a:t>
            </a:r>
          </a:p>
          <a:p>
            <a:pPr eaLnBrk="1" hangingPunct="1"/>
            <a:r>
              <a:rPr lang="en-US" dirty="0"/>
              <a:t>Individuals answer the 3 basic economic questions</a:t>
            </a:r>
          </a:p>
          <a:p>
            <a:pPr lvl="1"/>
            <a:r>
              <a:rPr lang="en-US" dirty="0"/>
              <a:t>What to Produce?</a:t>
            </a:r>
          </a:p>
          <a:p>
            <a:pPr lvl="1"/>
            <a:r>
              <a:rPr lang="en-US" dirty="0"/>
              <a:t>How to Produce?</a:t>
            </a:r>
          </a:p>
          <a:p>
            <a:pPr lvl="1"/>
            <a:r>
              <a:rPr lang="en-US" dirty="0"/>
              <a:t>For whom to Produce?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fontAlgn="auto" hangingPunct="1">
              <a:spcAft>
                <a:spcPts val="0"/>
              </a:spcAft>
              <a:defRPr/>
            </a:pPr>
            <a:r>
              <a:rPr lang="en-US" dirty="0"/>
              <a:t>Circular Flow</a:t>
            </a:r>
          </a:p>
        </p:txBody>
      </p:sp>
      <p:sp>
        <p:nvSpPr>
          <p:cNvPr id="15363" name="Rectangle 3"/>
          <p:cNvSpPr>
            <a:spLocks noGrp="1" noRot="1" noChangeArrowheads="1"/>
          </p:cNvSpPr>
          <p:nvPr>
            <p:ph sz="quarter" idx="1"/>
          </p:nvPr>
        </p:nvSpPr>
        <p:spPr/>
        <p:txBody>
          <a:bodyPr/>
          <a:lstStyle/>
          <a:p>
            <a:pPr eaLnBrk="1" hangingPunct="1">
              <a:lnSpc>
                <a:spcPct val="80000"/>
              </a:lnSpc>
              <a:buFont typeface="Wingdings" pitchFamily="2" charset="2"/>
              <a:buNone/>
            </a:pPr>
            <a:r>
              <a:rPr lang="en-US" sz="2000"/>
              <a:t>The flow of payments in an economy is a circular flow. Individuals--people living in households--work for businesses, rent their property (or their capital) to businesses, and manage and own the businesses. All these activities generate incomes--flows of payments from businesses to households. But households then spend their incomes--on consumption goods, in taxes paid to governments (that then spend the money on goods and services), and on assets like stock certificates and bank CDs that flow through the financial sector and are then used to buy investment and other goods. All these are expenditures</a:t>
            </a:r>
          </a:p>
          <a:p>
            <a:pPr eaLnBrk="1" hangingPunct="1">
              <a:lnSpc>
                <a:spcPct val="80000"/>
              </a:lnSpc>
            </a:pPr>
            <a:r>
              <a:rPr lang="en-US" sz="2000"/>
              <a:t>The two flows--of incomes and of expenditures--are equal: all expenditures on products are ultimately someone's income, and every piece of total income is also expended in some way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fontAlgn="auto" hangingPunct="1">
              <a:spcAft>
                <a:spcPts val="0"/>
              </a:spcAft>
              <a:defRPr/>
            </a:pPr>
            <a:r>
              <a:rPr lang="en-US" dirty="0"/>
              <a:t>Circular Flow</a:t>
            </a:r>
          </a:p>
        </p:txBody>
      </p:sp>
      <p:sp>
        <p:nvSpPr>
          <p:cNvPr id="16387" name="Rectangle 3"/>
          <p:cNvSpPr>
            <a:spLocks noGrp="1" noRot="1" noChangeArrowheads="1"/>
          </p:cNvSpPr>
          <p:nvPr>
            <p:ph sz="quarter" idx="1"/>
          </p:nvPr>
        </p:nvSpPr>
        <p:spPr/>
        <p:txBody>
          <a:bodyPr/>
          <a:lstStyle/>
          <a:p>
            <a:pPr eaLnBrk="1" hangingPunct="1">
              <a:buFont typeface="Wingdings" pitchFamily="2" charset="2"/>
              <a:buNone/>
            </a:pPr>
            <a:r>
              <a:rPr lang="en-US"/>
              <a:t> </a:t>
            </a:r>
          </a:p>
        </p:txBody>
      </p:sp>
      <p:pic>
        <p:nvPicPr>
          <p:cNvPr id="16388" name="Picture 5" descr="circular"/>
          <p:cNvPicPr>
            <a:picLocks noChangeAspect="1" noChangeArrowheads="1" noCrop="1"/>
          </p:cNvPicPr>
          <p:nvPr/>
        </p:nvPicPr>
        <p:blipFill>
          <a:blip r:embed="rId2" cstate="print"/>
          <a:srcRect/>
          <a:stretch>
            <a:fillRect/>
          </a:stretch>
        </p:blipFill>
        <p:spPr bwMode="auto">
          <a:xfrm>
            <a:off x="2667000" y="2438400"/>
            <a:ext cx="3810000" cy="2857500"/>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fontAlgn="auto" hangingPunct="1">
              <a:spcAft>
                <a:spcPts val="0"/>
              </a:spcAft>
              <a:defRPr/>
            </a:pPr>
            <a:r>
              <a:rPr lang="en-US" dirty="0"/>
              <a:t>Free Market Economy</a:t>
            </a:r>
          </a:p>
        </p:txBody>
      </p:sp>
      <p:sp>
        <p:nvSpPr>
          <p:cNvPr id="17411" name="Rectangle 3"/>
          <p:cNvSpPr>
            <a:spLocks noGrp="1" noRot="1" noChangeArrowheads="1"/>
          </p:cNvSpPr>
          <p:nvPr>
            <p:ph sz="quarter" idx="1"/>
          </p:nvPr>
        </p:nvSpPr>
        <p:spPr/>
        <p:txBody>
          <a:bodyPr/>
          <a:lstStyle/>
          <a:p>
            <a:pPr eaLnBrk="1" hangingPunct="1">
              <a:lnSpc>
                <a:spcPct val="90000"/>
              </a:lnSpc>
            </a:pPr>
            <a:r>
              <a:rPr lang="en-US"/>
              <a:t>Self-Regulating nature of the Marketplace</a:t>
            </a:r>
          </a:p>
          <a:p>
            <a:pPr lvl="1" eaLnBrk="1" hangingPunct="1">
              <a:lnSpc>
                <a:spcPct val="90000"/>
              </a:lnSpc>
            </a:pPr>
            <a:r>
              <a:rPr lang="en-US"/>
              <a:t>Self-Interest is key – Adam Smith – The Wealth of Nations – because we all are looking out for our best interests, we are the motivating force of the free market</a:t>
            </a:r>
          </a:p>
          <a:p>
            <a:pPr lvl="1" eaLnBrk="1" hangingPunct="1">
              <a:lnSpc>
                <a:spcPct val="90000"/>
              </a:lnSpc>
            </a:pPr>
            <a:r>
              <a:rPr lang="en-US"/>
              <a:t>Competition – the regulating force – to sell as much as a company can, they must have the best price or the best item to sell</a:t>
            </a:r>
          </a:p>
        </p:txBody>
      </p:sp>
      <p:pic>
        <p:nvPicPr>
          <p:cNvPr id="17412" name="Picture 5" descr="http://dummidumbwit.files.wordpress.com/2010/03/adam_smith_the_wealth_of_nations.jpg"/>
          <p:cNvPicPr>
            <a:picLocks noChangeAspect="1" noChangeArrowheads="1"/>
          </p:cNvPicPr>
          <p:nvPr/>
        </p:nvPicPr>
        <p:blipFill>
          <a:blip r:embed="rId2" cstate="print"/>
          <a:srcRect/>
          <a:stretch>
            <a:fillRect/>
          </a:stretch>
        </p:blipFill>
        <p:spPr bwMode="auto">
          <a:xfrm>
            <a:off x="3733800" y="4572000"/>
            <a:ext cx="1231900" cy="2062163"/>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fontAlgn="auto" hangingPunct="1">
              <a:spcAft>
                <a:spcPts val="0"/>
              </a:spcAft>
              <a:defRPr/>
            </a:pPr>
            <a:r>
              <a:rPr lang="en-US" dirty="0"/>
              <a:t>Free Market Economy</a:t>
            </a:r>
          </a:p>
        </p:txBody>
      </p:sp>
      <p:sp>
        <p:nvSpPr>
          <p:cNvPr id="18435" name="Rectangle 3"/>
          <p:cNvSpPr>
            <a:spLocks noGrp="1" noRot="1" noChangeArrowheads="1"/>
          </p:cNvSpPr>
          <p:nvPr>
            <p:ph sz="quarter" idx="1"/>
          </p:nvPr>
        </p:nvSpPr>
        <p:spPr/>
        <p:txBody>
          <a:bodyPr/>
          <a:lstStyle/>
          <a:p>
            <a:pPr eaLnBrk="1" hangingPunct="1"/>
            <a:r>
              <a:rPr lang="en-US"/>
              <a:t>The Invisible Hand – a term coined by Adam Smith – term economists use to describe the self-regulating nature of the marketplace</a:t>
            </a:r>
          </a:p>
          <a:p>
            <a:pPr eaLnBrk="1" hangingPunct="1"/>
            <a:r>
              <a:rPr lang="en-US"/>
              <a:t>The self-interest of people combined with the competition from businesses causes the market to work without any outside help</a:t>
            </a:r>
          </a:p>
        </p:txBody>
      </p:sp>
      <p:pic>
        <p:nvPicPr>
          <p:cNvPr id="18436" name="Picture 5" descr="http://bookcoverarchive.com/images/books/the_invisible_hand.large.jpg"/>
          <p:cNvPicPr>
            <a:picLocks noChangeAspect="1" noChangeArrowheads="1"/>
          </p:cNvPicPr>
          <p:nvPr/>
        </p:nvPicPr>
        <p:blipFill>
          <a:blip r:embed="rId2" cstate="print"/>
          <a:srcRect/>
          <a:stretch>
            <a:fillRect/>
          </a:stretch>
        </p:blipFill>
        <p:spPr bwMode="auto">
          <a:xfrm>
            <a:off x="3810000" y="4495800"/>
            <a:ext cx="1371600" cy="2198688"/>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fontAlgn="auto" hangingPunct="1">
              <a:spcAft>
                <a:spcPts val="0"/>
              </a:spcAft>
              <a:defRPr/>
            </a:pPr>
            <a:r>
              <a:rPr lang="en-US" dirty="0"/>
              <a:t>Advantages of a Free Market</a:t>
            </a:r>
          </a:p>
        </p:txBody>
      </p:sp>
      <p:sp>
        <p:nvSpPr>
          <p:cNvPr id="19459" name="Rectangle 3"/>
          <p:cNvSpPr>
            <a:spLocks noGrp="1" noRot="1" noChangeArrowheads="1"/>
          </p:cNvSpPr>
          <p:nvPr>
            <p:ph sz="quarter" idx="1"/>
          </p:nvPr>
        </p:nvSpPr>
        <p:spPr/>
        <p:txBody>
          <a:bodyPr/>
          <a:lstStyle/>
          <a:p>
            <a:pPr eaLnBrk="1" hangingPunct="1"/>
            <a:r>
              <a:rPr lang="en-US"/>
              <a:t>Economic Efficiency – producers make only what consumers want, when they want, and at prices willing to be paid</a:t>
            </a:r>
          </a:p>
          <a:p>
            <a:pPr eaLnBrk="1" hangingPunct="1"/>
            <a:r>
              <a:rPr lang="en-US"/>
              <a:t>Economic Freedom – including freedom to work where you want, firms to produce what they want and consumers to buy what they want</a:t>
            </a:r>
          </a:p>
        </p:txBody>
      </p:sp>
      <p:pic>
        <p:nvPicPr>
          <p:cNvPr id="19460" name="Picture 5" descr="http://thesociocapitalist.com/wp-content/uploads/2010/08/free-market-economy-laissez-faire1.jpg"/>
          <p:cNvPicPr>
            <a:picLocks noChangeAspect="1" noChangeArrowheads="1"/>
          </p:cNvPicPr>
          <p:nvPr/>
        </p:nvPicPr>
        <p:blipFill>
          <a:blip r:embed="rId2" cstate="print"/>
          <a:srcRect/>
          <a:stretch>
            <a:fillRect/>
          </a:stretch>
        </p:blipFill>
        <p:spPr bwMode="auto">
          <a:xfrm>
            <a:off x="3505200" y="4495800"/>
            <a:ext cx="2209800" cy="2209800"/>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fontAlgn="auto" hangingPunct="1">
              <a:spcAft>
                <a:spcPts val="0"/>
              </a:spcAft>
              <a:defRPr/>
            </a:pPr>
            <a:r>
              <a:rPr lang="en-US" dirty="0"/>
              <a:t>Advantages of a Free Market</a:t>
            </a:r>
          </a:p>
        </p:txBody>
      </p:sp>
      <p:sp>
        <p:nvSpPr>
          <p:cNvPr id="20483" name="Rectangle 3"/>
          <p:cNvSpPr>
            <a:spLocks noGrp="1" noRot="1" noChangeArrowheads="1"/>
          </p:cNvSpPr>
          <p:nvPr>
            <p:ph sz="quarter" idx="1"/>
          </p:nvPr>
        </p:nvSpPr>
        <p:spPr/>
        <p:txBody>
          <a:bodyPr/>
          <a:lstStyle/>
          <a:p>
            <a:pPr eaLnBrk="1" hangingPunct="1"/>
            <a:r>
              <a:rPr lang="en-US"/>
              <a:t>Economic Growth – innovations and growth encouraged, entrepreneurs are trying to find new ways to do things</a:t>
            </a:r>
          </a:p>
          <a:p>
            <a:pPr eaLnBrk="1" hangingPunct="1"/>
            <a:r>
              <a:rPr lang="en-US"/>
              <a:t>Additional Goals – consumer sovereignty the power of consumers to decide what gets produced – Wide variety of goods and services offered</a:t>
            </a:r>
          </a:p>
        </p:txBody>
      </p:sp>
      <p:pic>
        <p:nvPicPr>
          <p:cNvPr id="20484" name="Picture 5" descr="http://www.freespeechstickers.com/images/capitalism_creates_jobs_and_wealth.png"/>
          <p:cNvPicPr>
            <a:picLocks noChangeAspect="1" noChangeArrowheads="1"/>
          </p:cNvPicPr>
          <p:nvPr/>
        </p:nvPicPr>
        <p:blipFill>
          <a:blip r:embed="rId2" cstate="print"/>
          <a:srcRect/>
          <a:stretch>
            <a:fillRect/>
          </a:stretch>
        </p:blipFill>
        <p:spPr bwMode="auto">
          <a:xfrm>
            <a:off x="2438400" y="4800600"/>
            <a:ext cx="4584700" cy="1719263"/>
          </a:xfrm>
          <a:prstGeom prst="rect">
            <a:avLst/>
          </a:prstGeom>
          <a:noFill/>
          <a:ln w="9525">
            <a:noFill/>
            <a:miter lim="800000"/>
            <a:headEnd/>
            <a:tailEnd/>
          </a:ln>
        </p:spPr>
      </p:pic>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204</TotalTime>
  <Words>542</Words>
  <Application>Microsoft Macintosh PowerPoint</Application>
  <PresentationFormat>On-screen Show (4:3)</PresentationFormat>
  <Paragraphs>43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Franklin Gothic Book</vt:lpstr>
      <vt:lpstr>Perpetua</vt:lpstr>
      <vt:lpstr>Wingdings</vt:lpstr>
      <vt:lpstr>Wingdings 2</vt:lpstr>
      <vt:lpstr>Equity</vt:lpstr>
      <vt:lpstr>Free Market</vt:lpstr>
      <vt:lpstr>The Free Market</vt:lpstr>
      <vt:lpstr>Free Market Economy</vt:lpstr>
      <vt:lpstr>Circular Flow</vt:lpstr>
      <vt:lpstr>Circular Flow</vt:lpstr>
      <vt:lpstr>Free Market Economy</vt:lpstr>
      <vt:lpstr>Free Market Economy</vt:lpstr>
      <vt:lpstr>Advantages of a Free Market</vt:lpstr>
      <vt:lpstr>Advantages of a Free Market</vt:lpstr>
      <vt:lpstr>Free Market</vt:lpstr>
      <vt:lpstr>Free market vocabulary</vt:lpstr>
      <vt:lpstr>Incentives</vt:lpstr>
      <vt:lpstr>Laissez-Faire</vt:lpstr>
      <vt:lpstr>Innovation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Market</dc:title>
  <dc:creator>brian.gasiorowski</dc:creator>
  <cp:lastModifiedBy>Roselyn Coyne</cp:lastModifiedBy>
  <cp:revision>8</cp:revision>
  <dcterms:created xsi:type="dcterms:W3CDTF">2012-11-16T18:29:07Z</dcterms:created>
  <dcterms:modified xsi:type="dcterms:W3CDTF">2020-11-30T14:14:16Z</dcterms:modified>
</cp:coreProperties>
</file>