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9144000" cy="5143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a4b27643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a4b2764372_0_0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:notes"/>
          <p:cNvSpPr txBox="1">
            <a:spLocks noGrp="1"/>
          </p:cNvSpPr>
          <p:nvPr>
            <p:ph type="body" idx="1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385750"/>
            <a:ext cx="6096300" cy="1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463550" y="429791"/>
            <a:ext cx="8216900" cy="222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371174" y="1071248"/>
            <a:ext cx="5701030" cy="2027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0"/>
            <a:ext cx="9144000" cy="656590"/>
          </a:xfrm>
          <a:custGeom>
            <a:avLst/>
            <a:gdLst/>
            <a:ahLst/>
            <a:cxnLst/>
            <a:rect l="l" t="t" r="r" b="b"/>
            <a:pathLst>
              <a:path w="9144000" h="656590" extrusionOk="0">
                <a:moveTo>
                  <a:pt x="0" y="656399"/>
                </a:moveTo>
                <a:lnTo>
                  <a:pt x="9143999" y="656399"/>
                </a:lnTo>
                <a:lnTo>
                  <a:pt x="9143999" y="0"/>
                </a:lnTo>
                <a:lnTo>
                  <a:pt x="0" y="0"/>
                </a:lnTo>
                <a:lnTo>
                  <a:pt x="0" y="656399"/>
                </a:lnTo>
                <a:close/>
              </a:path>
            </a:pathLst>
          </a:custGeom>
          <a:solidFill>
            <a:srgbClr val="4285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1" name="Google Shape;21;p3"/>
          <p:cNvSpPr/>
          <p:nvPr/>
        </p:nvSpPr>
        <p:spPr>
          <a:xfrm>
            <a:off x="0" y="656400"/>
            <a:ext cx="9144000" cy="4487545"/>
          </a:xfrm>
          <a:custGeom>
            <a:avLst/>
            <a:gdLst/>
            <a:ahLst/>
            <a:cxnLst/>
            <a:rect l="l" t="t" r="r" b="b"/>
            <a:pathLst>
              <a:path w="9144000" h="4487545" extrusionOk="0">
                <a:moveTo>
                  <a:pt x="0" y="4487099"/>
                </a:moveTo>
                <a:lnTo>
                  <a:pt x="9143999" y="4487099"/>
                </a:lnTo>
                <a:lnTo>
                  <a:pt x="9143999" y="0"/>
                </a:lnTo>
                <a:lnTo>
                  <a:pt x="0" y="0"/>
                </a:lnTo>
                <a:lnTo>
                  <a:pt x="0" y="4487099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63550" y="429791"/>
            <a:ext cx="8216900" cy="222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63550" y="429791"/>
            <a:ext cx="8216900" cy="222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68725" y="1926568"/>
            <a:ext cx="3893820" cy="2834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2"/>
          </p:nvPr>
        </p:nvSpPr>
        <p:spPr>
          <a:xfrm>
            <a:off x="4716524" y="1935203"/>
            <a:ext cx="3799840" cy="3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 extrusionOk="0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5" name="Google Shape;35;p5"/>
          <p:cNvSpPr/>
          <p:nvPr/>
        </p:nvSpPr>
        <p:spPr>
          <a:xfrm>
            <a:off x="4700175" y="1127024"/>
            <a:ext cx="4443824" cy="3332868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6" name="Google Shape;36;p5"/>
          <p:cNvSpPr/>
          <p:nvPr/>
        </p:nvSpPr>
        <p:spPr>
          <a:xfrm>
            <a:off x="0" y="1127025"/>
            <a:ext cx="4443824" cy="333287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ubTitle" idx="1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1686560"/>
          </a:xfrm>
          <a:custGeom>
            <a:avLst/>
            <a:gdLst/>
            <a:ahLst/>
            <a:cxnLst/>
            <a:rect l="l" t="t" r="r" b="b"/>
            <a:pathLst>
              <a:path w="9144000" h="1686560" extrusionOk="0">
                <a:moveTo>
                  <a:pt x="0" y="1685999"/>
                </a:moveTo>
                <a:lnTo>
                  <a:pt x="9143999" y="1685999"/>
                </a:lnTo>
                <a:lnTo>
                  <a:pt x="9143999" y="0"/>
                </a:lnTo>
                <a:lnTo>
                  <a:pt x="0" y="0"/>
                </a:lnTo>
                <a:lnTo>
                  <a:pt x="0" y="1685999"/>
                </a:lnTo>
                <a:close/>
              </a:path>
            </a:pathLst>
          </a:custGeom>
          <a:solidFill>
            <a:srgbClr val="4285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" name="Google Shape;7;p1"/>
          <p:cNvSpPr/>
          <p:nvPr/>
        </p:nvSpPr>
        <p:spPr>
          <a:xfrm>
            <a:off x="0" y="1685999"/>
            <a:ext cx="9144000" cy="3457575"/>
          </a:xfrm>
          <a:custGeom>
            <a:avLst/>
            <a:gdLst/>
            <a:ahLst/>
            <a:cxnLst/>
            <a:rect l="l" t="t" r="r" b="b"/>
            <a:pathLst>
              <a:path w="9144000" h="3457575" extrusionOk="0">
                <a:moveTo>
                  <a:pt x="0" y="3457499"/>
                </a:moveTo>
                <a:lnTo>
                  <a:pt x="9143999" y="3457499"/>
                </a:lnTo>
                <a:lnTo>
                  <a:pt x="9143999" y="0"/>
                </a:lnTo>
                <a:lnTo>
                  <a:pt x="0" y="0"/>
                </a:lnTo>
                <a:lnTo>
                  <a:pt x="0" y="3457499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463550" y="429791"/>
            <a:ext cx="8216900" cy="222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371174" y="1071248"/>
            <a:ext cx="5701030" cy="2027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2nYNE9DYYQ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jpg"/><Relationship Id="rId5" Type="http://schemas.openxmlformats.org/officeDocument/2006/relationships/hyperlink" Target="http://www.youtube.com/watch?v=gtmomyUIqms" TargetMode="External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g"/><Relationship Id="rId4" Type="http://schemas.openxmlformats.org/officeDocument/2006/relationships/hyperlink" Target="https://www.youtube.com/watch?v=1QkZcdCDJJ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35205608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hyperlink" Target="https://www.google.com/search?q=momo&amp;rlz=1C1GCEA_enUS810US810&amp;source=lnms&amp;tbm=isch&amp;sa=X&amp;ved=0ahUKEwj1g87XmbDiAhVhUt8KHRoNDpkQ_AUIDigB&amp;biw=1366&amp;bih=608&amp;safe=active&amp;ssui=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hyperlink" Target="https://www.youtube.com/watch?v=ll4f0Wim4p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 extrusionOk="0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4285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1" name="Google Shape;51;p7"/>
          <p:cNvSpPr/>
          <p:nvPr/>
        </p:nvSpPr>
        <p:spPr>
          <a:xfrm>
            <a:off x="8246399" y="4245924"/>
            <a:ext cx="897890" cy="897889"/>
          </a:xfrm>
          <a:custGeom>
            <a:avLst/>
            <a:gdLst/>
            <a:ahLst/>
            <a:cxnLst/>
            <a:rect l="l" t="t" r="r" b="b"/>
            <a:pathLst>
              <a:path w="897890" h="897889" extrusionOk="0">
                <a:moveTo>
                  <a:pt x="897599" y="897599"/>
                </a:moveTo>
                <a:lnTo>
                  <a:pt x="0" y="897599"/>
                </a:lnTo>
                <a:lnTo>
                  <a:pt x="897599" y="0"/>
                </a:lnTo>
                <a:lnTo>
                  <a:pt x="897599" y="8975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2" name="Google Shape;52;p7"/>
          <p:cNvSpPr/>
          <p:nvPr/>
        </p:nvSpPr>
        <p:spPr>
          <a:xfrm>
            <a:off x="8246399" y="4245874"/>
            <a:ext cx="897890" cy="897889"/>
          </a:xfrm>
          <a:custGeom>
            <a:avLst/>
            <a:gdLst/>
            <a:ahLst/>
            <a:cxnLst/>
            <a:rect l="l" t="t" r="r" b="b"/>
            <a:pathLst>
              <a:path w="897890" h="897889" extrusionOk="0">
                <a:moveTo>
                  <a:pt x="897599" y="897599"/>
                </a:moveTo>
                <a:lnTo>
                  <a:pt x="0" y="897599"/>
                </a:lnTo>
                <a:lnTo>
                  <a:pt x="0" y="149602"/>
                </a:lnTo>
                <a:lnTo>
                  <a:pt x="11387" y="92352"/>
                </a:lnTo>
                <a:lnTo>
                  <a:pt x="43817" y="43817"/>
                </a:lnTo>
                <a:lnTo>
                  <a:pt x="92352" y="11387"/>
                </a:lnTo>
                <a:lnTo>
                  <a:pt x="149602" y="0"/>
                </a:lnTo>
                <a:lnTo>
                  <a:pt x="897599" y="0"/>
                </a:lnTo>
                <a:lnTo>
                  <a:pt x="897599" y="897599"/>
                </a:lnTo>
                <a:close/>
              </a:path>
            </a:pathLst>
          </a:custGeom>
          <a:solidFill>
            <a:srgbClr val="FFFFFF">
              <a:alpha val="6784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463550" y="429791"/>
            <a:ext cx="8217000" cy="22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50" rIns="0" bIns="0" anchor="t" anchorCtr="0">
            <a:noAutofit/>
          </a:bodyPr>
          <a:lstStyle/>
          <a:p>
            <a:pPr marL="12700" marR="5080" lvl="0" indent="0" algn="l" rtl="0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5.6- Demonstrate how to be a  responsible consumer in the  21st century.</a:t>
            </a:r>
            <a:endParaRPr/>
          </a:p>
        </p:txBody>
      </p:sp>
      <p:sp>
        <p:nvSpPr>
          <p:cNvPr id="54" name="Google Shape;54;p7"/>
          <p:cNvSpPr txBox="1"/>
          <p:nvPr/>
        </p:nvSpPr>
        <p:spPr>
          <a:xfrm>
            <a:off x="463550" y="2853007"/>
            <a:ext cx="7663200" cy="8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noAutofit/>
          </a:bodyPr>
          <a:lstStyle/>
          <a:p>
            <a:pPr marL="12700" marR="5080" lvl="0" indent="0" algn="l" rtl="0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are common threats to your financial peace of mind and how do  you spot them?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9" name="Google Shape;129;p16"/>
          <p:cNvSpPr txBox="1">
            <a:spLocks noGrp="1"/>
          </p:cNvSpPr>
          <p:nvPr>
            <p:ph type="title"/>
          </p:nvPr>
        </p:nvSpPr>
        <p:spPr>
          <a:xfrm>
            <a:off x="544925" y="905975"/>
            <a:ext cx="18873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Fraud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468725" y="1926568"/>
            <a:ext cx="3761740" cy="2767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546100" marR="5080" lvl="0" indent="-533400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 u="sng">
                <a:latin typeface="Calibri"/>
                <a:ea typeface="Calibri"/>
                <a:cs typeface="Calibri"/>
                <a:sym typeface="Calibri"/>
              </a:rPr>
              <a:t>Fraud-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deliberate  deception for economic  gain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546100" marR="0" lvl="0" indent="-5334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Examples of Fraud: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48260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SzPts val="2000"/>
              <a:buFont typeface="MS PGothic"/>
              <a:buChar char="➢"/>
            </a:pPr>
            <a:r>
              <a:rPr lang="en-US" sz="2000" b="0" i="0" u="none" strike="noStrike" cap="none">
                <a:latin typeface="Calibri"/>
                <a:ea typeface="Calibri"/>
                <a:cs typeface="Calibri"/>
                <a:sym typeface="Calibri"/>
              </a:rPr>
              <a:t>1- Ponzi Schemes</a:t>
            </a:r>
            <a:endParaRPr sz="20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48260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000"/>
              <a:buFont typeface="MS PGothic"/>
              <a:buChar char="➢"/>
            </a:pPr>
            <a:r>
              <a:rPr lang="en-US" sz="2000" b="0" i="0" u="none" strike="noStrike" cap="none">
                <a:latin typeface="Calibri"/>
                <a:ea typeface="Calibri"/>
                <a:cs typeface="Calibri"/>
                <a:sym typeface="Calibri"/>
              </a:rPr>
              <a:t>2- Pyramid Schemes</a:t>
            </a:r>
            <a:endParaRPr sz="20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48260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000"/>
              <a:buFont typeface="MS PGothic"/>
              <a:buChar char="➢"/>
            </a:pPr>
            <a:r>
              <a:rPr lang="en-US" sz="2000" b="0" i="0" u="none" strike="noStrike" cap="none">
                <a:latin typeface="Calibri"/>
                <a:ea typeface="Calibri"/>
                <a:cs typeface="Calibri"/>
                <a:sym typeface="Calibri"/>
              </a:rPr>
              <a:t>3- Online Scams</a:t>
            </a:r>
            <a:endParaRPr sz="20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6"/>
          <p:cNvSpPr/>
          <p:nvPr/>
        </p:nvSpPr>
        <p:spPr>
          <a:xfrm>
            <a:off x="5287375" y="1379249"/>
            <a:ext cx="3406624" cy="34066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7" name="Google Shape;137;p17"/>
          <p:cNvSpPr txBox="1">
            <a:spLocks noGrp="1"/>
          </p:cNvSpPr>
          <p:nvPr>
            <p:ph type="title"/>
          </p:nvPr>
        </p:nvSpPr>
        <p:spPr>
          <a:xfrm>
            <a:off x="544925" y="905975"/>
            <a:ext cx="40566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Ponzi Scheme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494174" y="1935203"/>
            <a:ext cx="7714615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8400" rIns="0" bIns="0" anchor="t" anchorCtr="0">
            <a:noAutofit/>
          </a:bodyPr>
          <a:lstStyle/>
          <a:p>
            <a:pPr marL="520065" marR="0" lvl="0" indent="-50736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MS PGothic"/>
              <a:buChar char="❖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What is it?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977264" marR="200660" lvl="1" indent="-507364" algn="l" rtl="0">
              <a:lnSpc>
                <a:spcPct val="113599"/>
              </a:lnSpc>
              <a:spcBef>
                <a:spcPts val="0"/>
              </a:spcBef>
              <a:spcAft>
                <a:spcPts val="0"/>
              </a:spcAft>
              <a:buSzPts val="2200"/>
              <a:buFont typeface="MS PGothic"/>
              <a:buChar char="➢"/>
            </a:pPr>
            <a:r>
              <a:rPr lang="en-US" sz="2200" b="0" i="0" u="sng" strike="noStrike" cap="none">
                <a:latin typeface="Calibri"/>
                <a:ea typeface="Calibri"/>
                <a:cs typeface="Calibri"/>
                <a:sym typeface="Calibri"/>
              </a:rPr>
              <a:t>People are convinced to invest in a fake company for  great economic returns</a:t>
            </a:r>
            <a:endParaRPr sz="22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520065" marR="5080" lvl="0" indent="-507365" algn="l" rtl="0">
              <a:lnSpc>
                <a:spcPct val="113599"/>
              </a:lnSpc>
              <a:spcBef>
                <a:spcPts val="0"/>
              </a:spcBef>
              <a:spcAft>
                <a:spcPts val="0"/>
              </a:spcAft>
              <a:buSzPts val="2200"/>
              <a:buFont typeface="MS PGothic"/>
              <a:buChar char="❖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Once the scheme artist feels that enough money has been  collected, he </a:t>
            </a:r>
            <a:r>
              <a:rPr lang="en-US" sz="2200" u="sng">
                <a:latin typeface="Calibri"/>
                <a:ea typeface="Calibri"/>
                <a:cs typeface="Calibri"/>
                <a:sym typeface="Calibri"/>
              </a:rPr>
              <a:t>disappears with the money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520065" marR="0" lvl="0" indent="-5073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00"/>
              <a:buFont typeface="MS PGothic"/>
              <a:buChar char="❖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Named after Charles Ponzi in the early 1920s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7"/>
          <p:cNvSpPr/>
          <p:nvPr/>
        </p:nvSpPr>
        <p:spPr>
          <a:xfrm>
            <a:off x="6845371" y="393433"/>
            <a:ext cx="1458274" cy="145827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/>
          <p:nvPr/>
        </p:nvSpPr>
        <p:spPr>
          <a:xfrm>
            <a:off x="0" y="0"/>
            <a:ext cx="9144000" cy="656590"/>
          </a:xfrm>
          <a:custGeom>
            <a:avLst/>
            <a:gdLst/>
            <a:ahLst/>
            <a:cxnLst/>
            <a:rect l="l" t="t" r="r" b="b"/>
            <a:pathLst>
              <a:path w="9144000" h="656590" extrusionOk="0">
                <a:moveTo>
                  <a:pt x="0" y="656399"/>
                </a:moveTo>
                <a:lnTo>
                  <a:pt x="9143999" y="656399"/>
                </a:lnTo>
                <a:lnTo>
                  <a:pt x="9143999" y="0"/>
                </a:lnTo>
                <a:lnTo>
                  <a:pt x="0" y="0"/>
                </a:lnTo>
                <a:lnTo>
                  <a:pt x="0" y="656399"/>
                </a:lnTo>
                <a:close/>
              </a:path>
            </a:pathLst>
          </a:custGeom>
          <a:solidFill>
            <a:srgbClr val="4285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5" name="Google Shape;145;p18"/>
          <p:cNvSpPr/>
          <p:nvPr/>
        </p:nvSpPr>
        <p:spPr>
          <a:xfrm>
            <a:off x="0" y="732600"/>
            <a:ext cx="9144000" cy="4487545"/>
          </a:xfrm>
          <a:custGeom>
            <a:avLst/>
            <a:gdLst/>
            <a:ahLst/>
            <a:cxnLst/>
            <a:rect l="l" t="t" r="r" b="b"/>
            <a:pathLst>
              <a:path w="9144000" h="4487545" extrusionOk="0">
                <a:moveTo>
                  <a:pt x="0" y="4487099"/>
                </a:moveTo>
                <a:lnTo>
                  <a:pt x="9143999" y="4487099"/>
                </a:lnTo>
                <a:lnTo>
                  <a:pt x="9143999" y="0"/>
                </a:lnTo>
                <a:lnTo>
                  <a:pt x="0" y="0"/>
                </a:lnTo>
                <a:lnTo>
                  <a:pt x="0" y="4487099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6" name="Google Shape;146;p18"/>
          <p:cNvSpPr/>
          <p:nvPr/>
        </p:nvSpPr>
        <p:spPr>
          <a:xfrm>
            <a:off x="0" y="656350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7" name="Google Shape;147;p18"/>
          <p:cNvSpPr txBox="1">
            <a:spLocks noGrp="1"/>
          </p:cNvSpPr>
          <p:nvPr>
            <p:ph type="title"/>
          </p:nvPr>
        </p:nvSpPr>
        <p:spPr>
          <a:xfrm>
            <a:off x="171275" y="61159"/>
            <a:ext cx="8546465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/>
              <a:t>Want to start your own ponzi scheme? Here’s how:</a:t>
            </a:r>
            <a:endParaRPr sz="3000"/>
          </a:p>
        </p:txBody>
      </p:sp>
      <p:sp>
        <p:nvSpPr>
          <p:cNvPr id="148" name="Google Shape;148;p18"/>
          <p:cNvSpPr txBox="1">
            <a:spLocks noGrp="1"/>
          </p:cNvSpPr>
          <p:nvPr>
            <p:ph type="body" idx="1"/>
          </p:nvPr>
        </p:nvSpPr>
        <p:spPr>
          <a:xfrm>
            <a:off x="371174" y="1071248"/>
            <a:ext cx="5701030" cy="2027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551180" lvl="0" indent="-383540" algn="l" rtl="0">
              <a:lnSpc>
                <a:spcPct val="11954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AutoNum type="romanUcPeriod"/>
            </a:pPr>
            <a:r>
              <a:rPr lang="en-US"/>
              <a:t>Convince a few people to invest</a:t>
            </a:r>
            <a:endParaRPr/>
          </a:p>
          <a:p>
            <a:pPr marL="551180" lvl="0" indent="-461009" algn="l" rtl="0">
              <a:lnSpc>
                <a:spcPct val="11931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AutoNum type="romanUcPeriod"/>
            </a:pPr>
            <a:r>
              <a:rPr lang="en-US"/>
              <a:t>Return SOME money to investors</a:t>
            </a:r>
            <a:endParaRPr/>
          </a:p>
          <a:p>
            <a:pPr marL="551180" marR="5080" lvl="0" indent="-538480" algn="l" rtl="0">
              <a:lnSpc>
                <a:spcPct val="119545"/>
              </a:lnSpc>
              <a:spcBef>
                <a:spcPts val="8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AutoNum type="romanUcPeriod"/>
            </a:pPr>
            <a:r>
              <a:rPr lang="en-US"/>
              <a:t>Convince more people to invest based on  your original success</a:t>
            </a:r>
            <a:endParaRPr/>
          </a:p>
          <a:p>
            <a:pPr marL="1008380" lvl="1" indent="-492125" algn="l" rtl="0">
              <a:lnSpc>
                <a:spcPct val="114772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AutoNum type="alphaUcPeriod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Many original investors will invest again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1008380" lvl="0" indent="0" algn="l" rtl="0">
              <a:lnSpc>
                <a:spcPct val="119772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8"/>
          <p:cNvSpPr txBox="1"/>
          <p:nvPr/>
        </p:nvSpPr>
        <p:spPr>
          <a:xfrm>
            <a:off x="371175" y="3513449"/>
            <a:ext cx="366300" cy="3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IV.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910224" y="3071499"/>
            <a:ext cx="4460875" cy="360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Repeat steps I-III a number of times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417675" y="3404877"/>
            <a:ext cx="5503500" cy="13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469900" marR="0" lvl="0" indent="0" algn="l" rtl="0">
              <a:lnSpc>
                <a:spcPct val="11977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69900" marR="0" lvl="0" indent="0" algn="l" rtl="0">
              <a:lnSpc>
                <a:spcPct val="1197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A.	Then before step II in the cycle……..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197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V.	Disappear without a trace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8"/>
          <p:cNvSpPr/>
          <p:nvPr/>
        </p:nvSpPr>
        <p:spPr>
          <a:xfrm>
            <a:off x="6802575" y="1376362"/>
            <a:ext cx="1914524" cy="239077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544925" y="905975"/>
            <a:ext cx="79617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Madoff Ponzi Scheme Simulation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565686" y="1836076"/>
            <a:ext cx="7961630" cy="316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448944" marR="200660" lvl="0" indent="-436244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arenR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Madoff collects funds from individuals with the promise of making them  10% returns each year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48944" marR="0" lvl="0" indent="-436244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800"/>
              <a:buFont typeface="Calibri"/>
              <a:buAutoNum type="arabicParenR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Madoff takes a cut off the top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48944" marR="311150" lvl="0" indent="-436244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arenR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To pay off that 10% to clients, Madoff simply uses the money they have  already given him and claims it as “returns” from stock investments.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48944" marR="110489" lvl="0" indent="-436244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arenR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What does he do when that money runs out and people are still expecting  10% returns each year?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48944" marR="5080" lvl="0" indent="-436244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arenR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Collects other clients funds, takes some more money off the top, and uses  remaining funds from new clients to pay off returns with money he was  raising from new customers.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0" descr="The story of Bernard Madoff's rise and fall, explaining how he set up such a huge ponzi scheme that went undetected for years.&#10;&#10;This video was produced as a concept piece for how to communicate the facts as a narrative... and to see how far you could push Windows Movie Maker!" title="$50bn Ponzi Scheme: How Madoff Did I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14300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 descr="Bernie Madoff’s deviously ingenious spin on the traditional Ponzi scheme made it harder to recognize and more destructive. &#10;&#10;The Wizard of Lies premieres Saturday May 20 on HBO." title="The Wizard of Lies: How Bernie Madoff Modernized the Ponzi Scheme (HBO)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50700" y="1143000"/>
            <a:ext cx="4423050" cy="331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1" name="Google Shape;171;p21"/>
          <p:cNvSpPr txBox="1">
            <a:spLocks noGrp="1"/>
          </p:cNvSpPr>
          <p:nvPr>
            <p:ph type="title"/>
          </p:nvPr>
        </p:nvSpPr>
        <p:spPr>
          <a:xfrm>
            <a:off x="544925" y="905969"/>
            <a:ext cx="3076575" cy="51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Pyramid Scheme</a:t>
            </a:r>
            <a:endParaRPr sz="3200"/>
          </a:p>
        </p:txBody>
      </p:sp>
      <p:sp>
        <p:nvSpPr>
          <p:cNvPr id="172" name="Google Shape;172;p21"/>
          <p:cNvSpPr txBox="1"/>
          <p:nvPr/>
        </p:nvSpPr>
        <p:spPr>
          <a:xfrm>
            <a:off x="210575" y="1706860"/>
            <a:ext cx="8546465" cy="285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1750" rIns="0" bIns="0" anchor="t" anchorCtr="0">
            <a:noAutofit/>
          </a:bodyPr>
          <a:lstStyle/>
          <a:p>
            <a:pPr marL="5461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What is it?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003300" marR="5080" lvl="1" indent="-508000" algn="l" rtl="0">
              <a:lnSpc>
                <a:spcPct val="113599"/>
              </a:lnSpc>
              <a:spcBef>
                <a:spcPts val="70"/>
              </a:spcBef>
              <a:spcAft>
                <a:spcPts val="0"/>
              </a:spcAft>
              <a:buSzPts val="2200"/>
              <a:buFont typeface="MS PGothic"/>
              <a:buChar char="➢"/>
            </a:pPr>
            <a:r>
              <a:rPr lang="en-US" sz="2200" b="0" i="0" u="none" strike="noStrike" cap="none">
                <a:latin typeface="Calibri"/>
                <a:ea typeface="Calibri"/>
                <a:cs typeface="Calibri"/>
                <a:sym typeface="Calibri"/>
              </a:rPr>
              <a:t>Investment where </a:t>
            </a:r>
            <a:r>
              <a:rPr lang="en-US" sz="2200" b="0" i="0" u="sng" strike="noStrike" cap="none">
                <a:latin typeface="Calibri"/>
                <a:ea typeface="Calibri"/>
                <a:cs typeface="Calibri"/>
                <a:sym typeface="Calibri"/>
              </a:rPr>
              <a:t>each paying investor recruits</a:t>
            </a:r>
            <a:r>
              <a:rPr lang="en-US" sz="2200" b="0" i="0" u="none" strike="noStrike" cap="none">
                <a:latin typeface="Calibri"/>
                <a:ea typeface="Calibri"/>
                <a:cs typeface="Calibri"/>
                <a:sym typeface="Calibri"/>
              </a:rPr>
              <a:t> (at least) two </a:t>
            </a:r>
            <a:r>
              <a:rPr lang="en-US" sz="2200" b="0" i="0" u="sng" strike="noStrike" cap="none">
                <a:latin typeface="Calibri"/>
                <a:ea typeface="Calibri"/>
                <a:cs typeface="Calibri"/>
                <a:sym typeface="Calibri"/>
              </a:rPr>
              <a:t> other investors</a:t>
            </a:r>
            <a:r>
              <a:rPr lang="en-US" sz="2200" b="0" i="0" u="none" strike="noStrike" cap="none">
                <a:latin typeface="Calibri"/>
                <a:ea typeface="Calibri"/>
                <a:cs typeface="Calibri"/>
                <a:sym typeface="Calibri"/>
              </a:rPr>
              <a:t>. The </a:t>
            </a:r>
            <a:r>
              <a:rPr lang="en-US" sz="2200" b="0" i="0" u="sng" strike="noStrike" cap="none">
                <a:latin typeface="Calibri"/>
                <a:ea typeface="Calibri"/>
                <a:cs typeface="Calibri"/>
                <a:sym typeface="Calibri"/>
              </a:rPr>
              <a:t>first investor makes money from his  recruits</a:t>
            </a:r>
            <a:r>
              <a:rPr lang="en-US" sz="2200" b="0" i="0" u="none" strike="noStrike" cap="none">
                <a:latin typeface="Calibri"/>
                <a:ea typeface="Calibri"/>
                <a:cs typeface="Calibri"/>
                <a:sym typeface="Calibri"/>
              </a:rPr>
              <a:t>… they make money by recruiting more.</a:t>
            </a:r>
            <a:endParaRPr sz="22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546100" marR="0" lvl="0" indent="-5334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People at the top, make money from people at the bottom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546100" marR="802005" lvl="0" indent="-533400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Main characteristic: </a:t>
            </a:r>
            <a:r>
              <a:rPr lang="en-US" sz="2400" u="sng">
                <a:latin typeface="Calibri"/>
                <a:ea typeface="Calibri"/>
                <a:cs typeface="Calibri"/>
                <a:sym typeface="Calibri"/>
              </a:rPr>
              <a:t>participants only make money by  recruiting other members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1"/>
          <p:cNvSpPr/>
          <p:nvPr/>
        </p:nvSpPr>
        <p:spPr>
          <a:xfrm>
            <a:off x="7028646" y="289897"/>
            <a:ext cx="1665349" cy="166534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4" name="Google Shape;174;p21"/>
          <p:cNvSpPr/>
          <p:nvPr/>
        </p:nvSpPr>
        <p:spPr>
          <a:xfrm>
            <a:off x="4025725" y="656772"/>
            <a:ext cx="2400674" cy="12623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2"/>
          <p:cNvSpPr/>
          <p:nvPr/>
        </p:nvSpPr>
        <p:spPr>
          <a:xfrm>
            <a:off x="0" y="656350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0" name="Google Shape;180;p22"/>
          <p:cNvSpPr txBox="1">
            <a:spLocks noGrp="1"/>
          </p:cNvSpPr>
          <p:nvPr>
            <p:ph type="title"/>
          </p:nvPr>
        </p:nvSpPr>
        <p:spPr>
          <a:xfrm>
            <a:off x="171275" y="10486"/>
            <a:ext cx="7395209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>
                <a:latin typeface="Arial"/>
                <a:ea typeface="Arial"/>
                <a:cs typeface="Arial"/>
                <a:sym typeface="Arial"/>
              </a:rPr>
              <a:t>Pyramid Scheme displayed visually: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2"/>
          <p:cNvSpPr/>
          <p:nvPr/>
        </p:nvSpPr>
        <p:spPr>
          <a:xfrm>
            <a:off x="152400" y="771450"/>
            <a:ext cx="4253674" cy="401429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2" name="Google Shape;182;p22"/>
          <p:cNvSpPr/>
          <p:nvPr/>
        </p:nvSpPr>
        <p:spPr>
          <a:xfrm>
            <a:off x="4594100" y="972100"/>
            <a:ext cx="4433125" cy="361299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/>
          <p:nvPr/>
        </p:nvSpPr>
        <p:spPr>
          <a:xfrm>
            <a:off x="0" y="656350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8" name="Google Shape;188;p23"/>
          <p:cNvSpPr txBox="1">
            <a:spLocks noGrp="1"/>
          </p:cNvSpPr>
          <p:nvPr>
            <p:ph type="title"/>
          </p:nvPr>
        </p:nvSpPr>
        <p:spPr>
          <a:xfrm>
            <a:off x="171275" y="10486"/>
            <a:ext cx="7327265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>
                <a:latin typeface="Arial"/>
                <a:ea typeface="Arial"/>
                <a:cs typeface="Arial"/>
                <a:sym typeface="Arial"/>
              </a:rPr>
              <a:t>Ponzi Pyramid vs. Pyramid Scheme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3">
            <a:hlinkClick r:id="rId4"/>
          </p:cNvPr>
          <p:cNvSpPr/>
          <p:nvPr/>
        </p:nvSpPr>
        <p:spPr>
          <a:xfrm>
            <a:off x="1843412" y="795800"/>
            <a:ext cx="5336274" cy="4002199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4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5" name="Google Shape;195;p24"/>
          <p:cNvSpPr txBox="1">
            <a:spLocks noGrp="1"/>
          </p:cNvSpPr>
          <p:nvPr>
            <p:ph type="title"/>
          </p:nvPr>
        </p:nvSpPr>
        <p:spPr>
          <a:xfrm>
            <a:off x="544925" y="905975"/>
            <a:ext cx="77046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Online Scams/Internet Fraud-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4"/>
          <p:cNvSpPr txBox="1">
            <a:spLocks noGrp="1"/>
          </p:cNvSpPr>
          <p:nvPr>
            <p:ph type="body" idx="1"/>
          </p:nvPr>
        </p:nvSpPr>
        <p:spPr>
          <a:xfrm>
            <a:off x="468725" y="1926568"/>
            <a:ext cx="3893820" cy="2834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6025" rIns="0" bIns="0" anchor="t" anchorCtr="0">
            <a:noAutofit/>
          </a:bodyPr>
          <a:lstStyle/>
          <a:p>
            <a:pPr marL="54610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S PGothic"/>
              <a:buChar char="❖"/>
            </a:pPr>
            <a:r>
              <a:rPr lang="en-US"/>
              <a:t>What to look for</a:t>
            </a:r>
            <a:r>
              <a:rPr lang="en-US" u="none"/>
              <a:t>:</a:t>
            </a:r>
            <a:endParaRPr/>
          </a:p>
          <a:p>
            <a:pPr marL="1003300" lvl="1" indent="-5334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MS PGothic"/>
              <a:buChar char="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Work at Home Ads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003300" lvl="1" indent="-5334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MS PGothic"/>
              <a:buChar char="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Too good to be true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003300" marR="1038225" lvl="1" indent="-533400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Fake charity  organizations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460500" marR="5080" lvl="2" indent="-382269" algn="l" rtl="0">
              <a:lnSpc>
                <a:spcPct val="115599"/>
              </a:lnSpc>
              <a:spcBef>
                <a:spcPts val="60"/>
              </a:spcBef>
              <a:spcAft>
                <a:spcPts val="0"/>
              </a:spcAft>
              <a:buSzPts val="2000"/>
              <a:buFont typeface="Arial"/>
              <a:buChar char="■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Natural disaster relief  funds are popular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4"/>
          <p:cNvSpPr txBox="1">
            <a:spLocks noGrp="1"/>
          </p:cNvSpPr>
          <p:nvPr>
            <p:ph type="body" idx="2"/>
          </p:nvPr>
        </p:nvSpPr>
        <p:spPr>
          <a:xfrm>
            <a:off x="4716524" y="1935203"/>
            <a:ext cx="3799840" cy="3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520065" marR="33020" lvl="0" indent="-507365" algn="l" rtl="0">
              <a:lnSpc>
                <a:spcPct val="1135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S PGothic"/>
              <a:buChar char="❖"/>
            </a:pPr>
            <a:r>
              <a:rPr lang="en-US"/>
              <a:t>“Be part of one of  America’s fastest growing  industries.”</a:t>
            </a:r>
            <a:endParaRPr/>
          </a:p>
          <a:p>
            <a:pPr marL="520065" lvl="0" indent="-5073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S PGothic"/>
              <a:buChar char="❖"/>
            </a:pPr>
            <a:r>
              <a:rPr lang="en-US"/>
              <a:t>“Be your own Boss.”</a:t>
            </a:r>
            <a:endParaRPr/>
          </a:p>
          <a:p>
            <a:pPr marL="520065" marR="5080" lvl="0" indent="-507365" algn="l" rtl="0">
              <a:lnSpc>
                <a:spcPct val="1135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S PGothic"/>
              <a:buChar char="❖"/>
            </a:pPr>
            <a:r>
              <a:rPr lang="en-US"/>
              <a:t>“Earn thousands of dollars  a month from home, with  minimal time  commitment!”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5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3" name="Google Shape;203;p25"/>
          <p:cNvSpPr txBox="1">
            <a:spLocks noGrp="1"/>
          </p:cNvSpPr>
          <p:nvPr>
            <p:ph type="title"/>
          </p:nvPr>
        </p:nvSpPr>
        <p:spPr>
          <a:xfrm>
            <a:off x="544925" y="905975"/>
            <a:ext cx="22818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Malware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5"/>
          <p:cNvSpPr txBox="1"/>
          <p:nvPr/>
        </p:nvSpPr>
        <p:spPr>
          <a:xfrm>
            <a:off x="468725" y="1926568"/>
            <a:ext cx="5567045" cy="21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6025" rIns="0" bIns="0" anchor="t" anchorCtr="0">
            <a:noAutofit/>
          </a:bodyPr>
          <a:lstStyle/>
          <a:p>
            <a:pPr marL="5461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 u="sng">
                <a:latin typeface="Calibri"/>
                <a:ea typeface="Calibri"/>
                <a:cs typeface="Calibri"/>
                <a:sym typeface="Calibri"/>
              </a:rPr>
              <a:t>“Malicious Software”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546100" marR="5080" lvl="0" indent="-533400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Includes viruses or spyware that gets  installed on your computer, phone,  mobile device, without your consent.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546100" marR="0" lvl="0" indent="-5334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Can be used for fraud.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5"/>
          <p:cNvSpPr/>
          <p:nvPr/>
        </p:nvSpPr>
        <p:spPr>
          <a:xfrm>
            <a:off x="6588700" y="2356462"/>
            <a:ext cx="2450399" cy="183543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544925" y="905975"/>
            <a:ext cx="39744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Identity Theft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8"/>
          <p:cNvSpPr txBox="1"/>
          <p:nvPr/>
        </p:nvSpPr>
        <p:spPr>
          <a:xfrm>
            <a:off x="468725" y="1926568"/>
            <a:ext cx="7961630" cy="2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546100" marR="5080" lvl="0" indent="-533400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 u="sng">
                <a:latin typeface="Calibri"/>
                <a:ea typeface="Calibri"/>
                <a:cs typeface="Calibri"/>
                <a:sym typeface="Calibri"/>
              </a:rPr>
              <a:t>Identity theft-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crime which someone wrongfully obtains  and uses another person’s info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546100" marR="0" lvl="0" indent="-5334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Types of ID theft: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5334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MS PGothic"/>
              <a:buChar char="➢"/>
            </a:pPr>
            <a:r>
              <a:rPr lang="en-US" sz="2400" b="0" i="0" u="none" strike="noStrike" cap="none">
                <a:latin typeface="Calibri"/>
                <a:ea typeface="Calibri"/>
                <a:cs typeface="Calibri"/>
                <a:sym typeface="Calibri"/>
              </a:rPr>
              <a:t>1- Phishing</a:t>
            </a:r>
            <a:endParaRPr sz="24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5334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MS PGothic"/>
              <a:buChar char="➢"/>
            </a:pPr>
            <a:r>
              <a:rPr lang="en-US" sz="2400" b="0" i="0" u="none" strike="noStrike" cap="none">
                <a:latin typeface="Calibri"/>
                <a:ea typeface="Calibri"/>
                <a:cs typeface="Calibri"/>
                <a:sym typeface="Calibri"/>
              </a:rPr>
              <a:t>2- Skimming</a:t>
            </a:r>
            <a:endParaRPr sz="24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5334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MS PGothic"/>
              <a:buChar char="➢"/>
            </a:pPr>
            <a:r>
              <a:rPr lang="en-US" sz="2400" b="0" i="0" u="none" strike="noStrike" cap="none">
                <a:latin typeface="Calibri"/>
                <a:ea typeface="Calibri"/>
                <a:cs typeface="Calibri"/>
                <a:sym typeface="Calibri"/>
              </a:rPr>
              <a:t>3- Credit Card theft</a:t>
            </a:r>
            <a:endParaRPr sz="24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8"/>
          <p:cNvSpPr/>
          <p:nvPr/>
        </p:nvSpPr>
        <p:spPr>
          <a:xfrm>
            <a:off x="5569526" y="2758250"/>
            <a:ext cx="2974724" cy="18710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 txBox="1">
            <a:spLocks noGrp="1"/>
          </p:cNvSpPr>
          <p:nvPr>
            <p:ph type="title"/>
          </p:nvPr>
        </p:nvSpPr>
        <p:spPr>
          <a:xfrm>
            <a:off x="463550" y="429791"/>
            <a:ext cx="8217000" cy="222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Phone Scams</a:t>
            </a:r>
            <a:endParaRPr/>
          </a:p>
        </p:txBody>
      </p:sp>
      <p:sp>
        <p:nvSpPr>
          <p:cNvPr id="211" name="Google Shape;211;p26"/>
          <p:cNvSpPr txBox="1">
            <a:spLocks noGrp="1"/>
          </p:cNvSpPr>
          <p:nvPr>
            <p:ph type="body" idx="1"/>
          </p:nvPr>
        </p:nvSpPr>
        <p:spPr>
          <a:xfrm>
            <a:off x="463550" y="1930725"/>
            <a:ext cx="8217000" cy="256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Social Security Number has been suspended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There is no such thing, they are trying to get your personal information.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Threat of arrest if you don’t contact them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The IRS has a warrant for your arrest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The government contacts you by mail, not over the phone. 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If you are unsure of a phone call being legit, ask to send them the info by mail.  Don’t give them your address.  If they are official, they will already have it.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Hang Up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https://vimeo.com/352056081</a:t>
            </a:r>
            <a:r>
              <a:rPr lang="en-US"/>
              <a:t>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544925" y="905975"/>
            <a:ext cx="22038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Phishing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9"/>
          <p:cNvSpPr txBox="1"/>
          <p:nvPr/>
        </p:nvSpPr>
        <p:spPr>
          <a:xfrm>
            <a:off x="151200" y="1747093"/>
            <a:ext cx="8414385" cy="3223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546100" marR="5080" lvl="0" indent="-533400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 u="sng">
                <a:latin typeface="Calibri"/>
                <a:ea typeface="Calibri"/>
                <a:cs typeface="Calibri"/>
                <a:sym typeface="Calibri"/>
              </a:rPr>
              <a:t>Phishing-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an attempt to acquire someone else’s identity by  asking for sensitive information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48260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SzPts val="2000"/>
              <a:buFont typeface="MS PGothic"/>
              <a:buChar char="➢"/>
            </a:pPr>
            <a:r>
              <a:rPr lang="en-US" sz="2000" b="0" i="0" u="none" strike="noStrike" cap="none">
                <a:latin typeface="Calibri"/>
                <a:ea typeface="Calibri"/>
                <a:cs typeface="Calibri"/>
                <a:sym typeface="Calibri"/>
              </a:rPr>
              <a:t>Username, password, credit card, SN # etc.</a:t>
            </a:r>
            <a:endParaRPr sz="20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546100" marR="0" lvl="0" indent="-533400" algn="l" rtl="0">
              <a:lnSpc>
                <a:spcPct val="100000"/>
              </a:lnSpc>
              <a:spcBef>
                <a:spcPts val="359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What to watch for: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00"/>
              <a:buFont typeface="MS PGothic"/>
              <a:buChar char="➢"/>
            </a:pPr>
            <a:r>
              <a:rPr lang="en-US" sz="1800" b="0" i="0" u="none" strike="noStrike" cap="none">
                <a:latin typeface="Calibri"/>
                <a:ea typeface="Calibri"/>
                <a:cs typeface="Calibri"/>
                <a:sym typeface="Calibri"/>
              </a:rPr>
              <a:t>Generic greeting</a:t>
            </a: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45720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800"/>
              <a:buFont typeface="MS PGothic"/>
              <a:buChar char="➢"/>
            </a:pPr>
            <a:r>
              <a:rPr lang="en-US" sz="1800" b="0" i="0" u="none" strike="noStrike" cap="none">
                <a:latin typeface="Calibri"/>
                <a:ea typeface="Calibri"/>
                <a:cs typeface="Calibri"/>
                <a:sym typeface="Calibri"/>
              </a:rPr>
              <a:t>Being asked to update personal information</a:t>
            </a: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45720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S PGothic"/>
              <a:buChar char="➢"/>
            </a:pPr>
            <a:r>
              <a:rPr lang="en-US" sz="1800" b="0" i="0" u="sng" strike="noStrike" cap="none">
                <a:solidFill>
                  <a:srgbClr val="4FC3F6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www.espn.com</a:t>
            </a: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460500" marR="0" lvl="2" indent="-36703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800"/>
              <a:buFont typeface="Arial"/>
              <a:buChar char="■"/>
            </a:pPr>
            <a:r>
              <a:rPr lang="en-US" sz="1800" b="0" i="0" u="none" strike="noStrike" cap="none">
                <a:latin typeface="Calibri"/>
                <a:ea typeface="Calibri"/>
                <a:cs typeface="Calibri"/>
                <a:sym typeface="Calibri"/>
              </a:rPr>
              <a:t>Forged link</a:t>
            </a: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003300" marR="0" lvl="1" indent="-45720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800"/>
              <a:buFont typeface="MS PGothic"/>
              <a:buChar char="➢"/>
            </a:pPr>
            <a:r>
              <a:rPr lang="en-US" sz="1800" b="0" i="0" u="none" strike="noStrike" cap="none">
                <a:latin typeface="Calibri"/>
                <a:ea typeface="Calibri"/>
                <a:cs typeface="Calibri"/>
                <a:sym typeface="Calibri"/>
              </a:rPr>
              <a:t>Sense of urgency</a:t>
            </a: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9"/>
          <p:cNvSpPr/>
          <p:nvPr/>
        </p:nvSpPr>
        <p:spPr>
          <a:xfrm>
            <a:off x="3739006" y="255829"/>
            <a:ext cx="2042399" cy="1338599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1" name="Google Shape;71;p9"/>
          <p:cNvSpPr/>
          <p:nvPr/>
        </p:nvSpPr>
        <p:spPr>
          <a:xfrm>
            <a:off x="6300814" y="505550"/>
            <a:ext cx="2203660" cy="1234049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/>
          <p:nvPr/>
        </p:nvSpPr>
        <p:spPr>
          <a:xfrm>
            <a:off x="0" y="656350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171275" y="111825"/>
            <a:ext cx="26718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latin typeface="Arial"/>
                <a:ea typeface="Arial"/>
                <a:cs typeface="Arial"/>
                <a:sym typeface="Arial"/>
              </a:rPr>
              <a:t>PHISHING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1935675" y="619050"/>
            <a:ext cx="5037124" cy="442427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/>
          <p:nvPr/>
        </p:nvSpPr>
        <p:spPr>
          <a:xfrm>
            <a:off x="0" y="656350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171275" y="111833"/>
            <a:ext cx="122618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latin typeface="Arial"/>
                <a:ea typeface="Arial"/>
                <a:cs typeface="Arial"/>
                <a:sym typeface="Arial"/>
              </a:rPr>
              <a:t>Phishing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1"/>
          <p:cNvSpPr/>
          <p:nvPr/>
        </p:nvSpPr>
        <p:spPr>
          <a:xfrm>
            <a:off x="373562" y="807075"/>
            <a:ext cx="8275975" cy="415679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6" name="Google Shape;86;p11"/>
          <p:cNvSpPr/>
          <p:nvPr/>
        </p:nvSpPr>
        <p:spPr>
          <a:xfrm>
            <a:off x="597525" y="2437000"/>
            <a:ext cx="1546860" cy="574675"/>
          </a:xfrm>
          <a:custGeom>
            <a:avLst/>
            <a:gdLst/>
            <a:ahLst/>
            <a:cxnLst/>
            <a:rect l="l" t="t" r="r" b="b"/>
            <a:pathLst>
              <a:path w="1546860" h="574675" extrusionOk="0">
                <a:moveTo>
                  <a:pt x="0" y="287099"/>
                </a:moveTo>
                <a:lnTo>
                  <a:pt x="2838" y="262327"/>
                </a:lnTo>
                <a:lnTo>
                  <a:pt x="11198" y="238140"/>
                </a:lnTo>
                <a:lnTo>
                  <a:pt x="43555" y="191867"/>
                </a:lnTo>
                <a:lnTo>
                  <a:pt x="95215" y="148968"/>
                </a:lnTo>
                <a:lnTo>
                  <a:pt x="127702" y="128999"/>
                </a:lnTo>
                <a:lnTo>
                  <a:pt x="164319" y="110133"/>
                </a:lnTo>
                <a:lnTo>
                  <a:pt x="204833" y="92455"/>
                </a:lnTo>
                <a:lnTo>
                  <a:pt x="249012" y="76052"/>
                </a:lnTo>
                <a:lnTo>
                  <a:pt x="296624" y="61010"/>
                </a:lnTo>
                <a:lnTo>
                  <a:pt x="347437" y="47414"/>
                </a:lnTo>
                <a:lnTo>
                  <a:pt x="401218" y="35352"/>
                </a:lnTo>
                <a:lnTo>
                  <a:pt x="457736" y="24909"/>
                </a:lnTo>
                <a:lnTo>
                  <a:pt x="516758" y="16171"/>
                </a:lnTo>
                <a:lnTo>
                  <a:pt x="578053" y="9225"/>
                </a:lnTo>
                <a:lnTo>
                  <a:pt x="641388" y="4157"/>
                </a:lnTo>
                <a:lnTo>
                  <a:pt x="706531" y="1053"/>
                </a:lnTo>
                <a:lnTo>
                  <a:pt x="773249" y="0"/>
                </a:lnTo>
                <a:lnTo>
                  <a:pt x="839968" y="1053"/>
                </a:lnTo>
                <a:lnTo>
                  <a:pt x="905111" y="4157"/>
                </a:lnTo>
                <a:lnTo>
                  <a:pt x="968446" y="9225"/>
                </a:lnTo>
                <a:lnTo>
                  <a:pt x="1029741" y="16171"/>
                </a:lnTo>
                <a:lnTo>
                  <a:pt x="1088763" y="24909"/>
                </a:lnTo>
                <a:lnTo>
                  <a:pt x="1145281" y="35352"/>
                </a:lnTo>
                <a:lnTo>
                  <a:pt x="1199062" y="47414"/>
                </a:lnTo>
                <a:lnTo>
                  <a:pt x="1249875" y="61010"/>
                </a:lnTo>
                <a:lnTo>
                  <a:pt x="1297487" y="76052"/>
                </a:lnTo>
                <a:lnTo>
                  <a:pt x="1341666" y="92455"/>
                </a:lnTo>
                <a:lnTo>
                  <a:pt x="1382180" y="110133"/>
                </a:lnTo>
                <a:lnTo>
                  <a:pt x="1418797" y="128999"/>
                </a:lnTo>
                <a:lnTo>
                  <a:pt x="1451284" y="148968"/>
                </a:lnTo>
                <a:lnTo>
                  <a:pt x="1502944" y="191867"/>
                </a:lnTo>
                <a:lnTo>
                  <a:pt x="1535301" y="238140"/>
                </a:lnTo>
                <a:lnTo>
                  <a:pt x="1546499" y="287099"/>
                </a:lnTo>
                <a:lnTo>
                  <a:pt x="1535301" y="336059"/>
                </a:lnTo>
                <a:lnTo>
                  <a:pt x="1502944" y="382332"/>
                </a:lnTo>
                <a:lnTo>
                  <a:pt x="1451284" y="425231"/>
                </a:lnTo>
                <a:lnTo>
                  <a:pt x="1418797" y="445200"/>
                </a:lnTo>
                <a:lnTo>
                  <a:pt x="1382180" y="464066"/>
                </a:lnTo>
                <a:lnTo>
                  <a:pt x="1341666" y="481744"/>
                </a:lnTo>
                <a:lnTo>
                  <a:pt x="1297487" y="498147"/>
                </a:lnTo>
                <a:lnTo>
                  <a:pt x="1249875" y="513189"/>
                </a:lnTo>
                <a:lnTo>
                  <a:pt x="1199062" y="526785"/>
                </a:lnTo>
                <a:lnTo>
                  <a:pt x="1145281" y="538847"/>
                </a:lnTo>
                <a:lnTo>
                  <a:pt x="1088763" y="549290"/>
                </a:lnTo>
                <a:lnTo>
                  <a:pt x="1029741" y="558028"/>
                </a:lnTo>
                <a:lnTo>
                  <a:pt x="968446" y="564974"/>
                </a:lnTo>
                <a:lnTo>
                  <a:pt x="905111" y="570042"/>
                </a:lnTo>
                <a:lnTo>
                  <a:pt x="839968" y="573146"/>
                </a:lnTo>
                <a:lnTo>
                  <a:pt x="773249" y="574199"/>
                </a:lnTo>
                <a:lnTo>
                  <a:pt x="706531" y="573146"/>
                </a:lnTo>
                <a:lnTo>
                  <a:pt x="641388" y="570042"/>
                </a:lnTo>
                <a:lnTo>
                  <a:pt x="578053" y="564974"/>
                </a:lnTo>
                <a:lnTo>
                  <a:pt x="516758" y="558028"/>
                </a:lnTo>
                <a:lnTo>
                  <a:pt x="457736" y="549290"/>
                </a:lnTo>
                <a:lnTo>
                  <a:pt x="401218" y="538847"/>
                </a:lnTo>
                <a:lnTo>
                  <a:pt x="347437" y="526785"/>
                </a:lnTo>
                <a:lnTo>
                  <a:pt x="296624" y="513189"/>
                </a:lnTo>
                <a:lnTo>
                  <a:pt x="249012" y="498147"/>
                </a:lnTo>
                <a:lnTo>
                  <a:pt x="204833" y="481744"/>
                </a:lnTo>
                <a:lnTo>
                  <a:pt x="164319" y="464066"/>
                </a:lnTo>
                <a:lnTo>
                  <a:pt x="127702" y="445200"/>
                </a:lnTo>
                <a:lnTo>
                  <a:pt x="95215" y="425231"/>
                </a:lnTo>
                <a:lnTo>
                  <a:pt x="43555" y="382332"/>
                </a:lnTo>
                <a:lnTo>
                  <a:pt x="11198" y="336059"/>
                </a:lnTo>
                <a:lnTo>
                  <a:pt x="2838" y="311872"/>
                </a:lnTo>
                <a:lnTo>
                  <a:pt x="0" y="287099"/>
                </a:lnTo>
                <a:close/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7" name="Google Shape;87;p11"/>
          <p:cNvSpPr/>
          <p:nvPr/>
        </p:nvSpPr>
        <p:spPr>
          <a:xfrm>
            <a:off x="691275" y="3573500"/>
            <a:ext cx="2202815" cy="504190"/>
          </a:xfrm>
          <a:custGeom>
            <a:avLst/>
            <a:gdLst/>
            <a:ahLst/>
            <a:cxnLst/>
            <a:rect l="l" t="t" r="r" b="b"/>
            <a:pathLst>
              <a:path w="2202815" h="504189" extrusionOk="0">
                <a:moveTo>
                  <a:pt x="0" y="251849"/>
                </a:moveTo>
                <a:lnTo>
                  <a:pt x="2342" y="235290"/>
                </a:lnTo>
                <a:lnTo>
                  <a:pt x="9273" y="219017"/>
                </a:lnTo>
                <a:lnTo>
                  <a:pt x="36319" y="187461"/>
                </a:lnTo>
                <a:lnTo>
                  <a:pt x="79978" y="157448"/>
                </a:lnTo>
                <a:lnTo>
                  <a:pt x="139087" y="129242"/>
                </a:lnTo>
                <a:lnTo>
                  <a:pt x="212487" y="103110"/>
                </a:lnTo>
                <a:lnTo>
                  <a:pt x="254182" y="90904"/>
                </a:lnTo>
                <a:lnTo>
                  <a:pt x="299015" y="79316"/>
                </a:lnTo>
                <a:lnTo>
                  <a:pt x="346840" y="68380"/>
                </a:lnTo>
                <a:lnTo>
                  <a:pt x="397512" y="58127"/>
                </a:lnTo>
                <a:lnTo>
                  <a:pt x="450886" y="48592"/>
                </a:lnTo>
                <a:lnTo>
                  <a:pt x="506817" y="39807"/>
                </a:lnTo>
                <a:lnTo>
                  <a:pt x="565159" y="31807"/>
                </a:lnTo>
                <a:lnTo>
                  <a:pt x="625767" y="24623"/>
                </a:lnTo>
                <a:lnTo>
                  <a:pt x="688497" y="18289"/>
                </a:lnTo>
                <a:lnTo>
                  <a:pt x="753204" y="12839"/>
                </a:lnTo>
                <a:lnTo>
                  <a:pt x="819741" y="8305"/>
                </a:lnTo>
                <a:lnTo>
                  <a:pt x="887964" y="4721"/>
                </a:lnTo>
                <a:lnTo>
                  <a:pt x="957729" y="2120"/>
                </a:lnTo>
                <a:lnTo>
                  <a:pt x="1028889" y="535"/>
                </a:lnTo>
                <a:lnTo>
                  <a:pt x="1101299" y="0"/>
                </a:lnTo>
                <a:lnTo>
                  <a:pt x="1173710" y="535"/>
                </a:lnTo>
                <a:lnTo>
                  <a:pt x="1244870" y="2120"/>
                </a:lnTo>
                <a:lnTo>
                  <a:pt x="1314635" y="4721"/>
                </a:lnTo>
                <a:lnTo>
                  <a:pt x="1382858" y="8305"/>
                </a:lnTo>
                <a:lnTo>
                  <a:pt x="1449395" y="12839"/>
                </a:lnTo>
                <a:lnTo>
                  <a:pt x="1514102" y="18289"/>
                </a:lnTo>
                <a:lnTo>
                  <a:pt x="1576832" y="24623"/>
                </a:lnTo>
                <a:lnTo>
                  <a:pt x="1637440" y="31807"/>
                </a:lnTo>
                <a:lnTo>
                  <a:pt x="1695782" y="39807"/>
                </a:lnTo>
                <a:lnTo>
                  <a:pt x="1751713" y="48592"/>
                </a:lnTo>
                <a:lnTo>
                  <a:pt x="1805087" y="58127"/>
                </a:lnTo>
                <a:lnTo>
                  <a:pt x="1855759" y="68380"/>
                </a:lnTo>
                <a:lnTo>
                  <a:pt x="1903584" y="79316"/>
                </a:lnTo>
                <a:lnTo>
                  <a:pt x="1948417" y="90904"/>
                </a:lnTo>
                <a:lnTo>
                  <a:pt x="1990112" y="103110"/>
                </a:lnTo>
                <a:lnTo>
                  <a:pt x="2028526" y="115901"/>
                </a:lnTo>
                <a:lnTo>
                  <a:pt x="2094926" y="143103"/>
                </a:lnTo>
                <a:lnTo>
                  <a:pt x="2146454" y="172245"/>
                </a:lnTo>
                <a:lnTo>
                  <a:pt x="2181952" y="203063"/>
                </a:lnTo>
                <a:lnTo>
                  <a:pt x="2202599" y="251849"/>
                </a:lnTo>
                <a:lnTo>
                  <a:pt x="2181952" y="300636"/>
                </a:lnTo>
                <a:lnTo>
                  <a:pt x="2146454" y="331454"/>
                </a:lnTo>
                <a:lnTo>
                  <a:pt x="2094926" y="360596"/>
                </a:lnTo>
                <a:lnTo>
                  <a:pt x="2028526" y="387798"/>
                </a:lnTo>
                <a:lnTo>
                  <a:pt x="1990112" y="400589"/>
                </a:lnTo>
                <a:lnTo>
                  <a:pt x="1948417" y="412795"/>
                </a:lnTo>
                <a:lnTo>
                  <a:pt x="1903584" y="424383"/>
                </a:lnTo>
                <a:lnTo>
                  <a:pt x="1855759" y="435319"/>
                </a:lnTo>
                <a:lnTo>
                  <a:pt x="1805087" y="445572"/>
                </a:lnTo>
                <a:lnTo>
                  <a:pt x="1751713" y="455107"/>
                </a:lnTo>
                <a:lnTo>
                  <a:pt x="1695782" y="463892"/>
                </a:lnTo>
                <a:lnTo>
                  <a:pt x="1637440" y="471892"/>
                </a:lnTo>
                <a:lnTo>
                  <a:pt x="1576832" y="479076"/>
                </a:lnTo>
                <a:lnTo>
                  <a:pt x="1514102" y="485410"/>
                </a:lnTo>
                <a:lnTo>
                  <a:pt x="1449395" y="490860"/>
                </a:lnTo>
                <a:lnTo>
                  <a:pt x="1382858" y="495394"/>
                </a:lnTo>
                <a:lnTo>
                  <a:pt x="1314635" y="498978"/>
                </a:lnTo>
                <a:lnTo>
                  <a:pt x="1244870" y="501579"/>
                </a:lnTo>
                <a:lnTo>
                  <a:pt x="1173710" y="503164"/>
                </a:lnTo>
                <a:lnTo>
                  <a:pt x="1101299" y="503699"/>
                </a:lnTo>
                <a:lnTo>
                  <a:pt x="1028889" y="503164"/>
                </a:lnTo>
                <a:lnTo>
                  <a:pt x="957729" y="501579"/>
                </a:lnTo>
                <a:lnTo>
                  <a:pt x="887964" y="498978"/>
                </a:lnTo>
                <a:lnTo>
                  <a:pt x="819741" y="495394"/>
                </a:lnTo>
                <a:lnTo>
                  <a:pt x="753204" y="490860"/>
                </a:lnTo>
                <a:lnTo>
                  <a:pt x="688497" y="485410"/>
                </a:lnTo>
                <a:lnTo>
                  <a:pt x="625767" y="479076"/>
                </a:lnTo>
                <a:lnTo>
                  <a:pt x="565159" y="471892"/>
                </a:lnTo>
                <a:lnTo>
                  <a:pt x="506817" y="463892"/>
                </a:lnTo>
                <a:lnTo>
                  <a:pt x="450886" y="455107"/>
                </a:lnTo>
                <a:lnTo>
                  <a:pt x="397512" y="445572"/>
                </a:lnTo>
                <a:lnTo>
                  <a:pt x="346840" y="435319"/>
                </a:lnTo>
                <a:lnTo>
                  <a:pt x="299015" y="424383"/>
                </a:lnTo>
                <a:lnTo>
                  <a:pt x="254182" y="412795"/>
                </a:lnTo>
                <a:lnTo>
                  <a:pt x="212487" y="400589"/>
                </a:lnTo>
                <a:lnTo>
                  <a:pt x="174073" y="387798"/>
                </a:lnTo>
                <a:lnTo>
                  <a:pt x="107673" y="360596"/>
                </a:lnTo>
                <a:lnTo>
                  <a:pt x="56145" y="331454"/>
                </a:lnTo>
                <a:lnTo>
                  <a:pt x="20647" y="300636"/>
                </a:lnTo>
                <a:lnTo>
                  <a:pt x="2342" y="268409"/>
                </a:lnTo>
                <a:lnTo>
                  <a:pt x="0" y="251849"/>
                </a:lnTo>
                <a:close/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544925" y="905975"/>
            <a:ext cx="24954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Skimming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2"/>
          <p:cNvSpPr txBox="1"/>
          <p:nvPr/>
        </p:nvSpPr>
        <p:spPr>
          <a:xfrm>
            <a:off x="468725" y="1926568"/>
            <a:ext cx="4695190" cy="29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546100" marR="5080" lvl="0" indent="-533400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 u="sng">
                <a:latin typeface="Calibri"/>
                <a:ea typeface="Calibri"/>
                <a:cs typeface="Calibri"/>
                <a:sym typeface="Calibri"/>
              </a:rPr>
              <a:t>Skimming-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illegal copying of  information from the magnetic  strip of a credit or ATM card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546100" marR="0" lvl="0" indent="-5334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What to watch for: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1003300" marR="562610" lvl="1" indent="-533400" algn="l" rtl="0">
              <a:lnSpc>
                <a:spcPct val="114599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➢"/>
            </a:pPr>
            <a:r>
              <a:rPr lang="en-US" sz="2400" b="0" i="0" u="none" strike="noStrike" cap="none">
                <a:latin typeface="Calibri"/>
                <a:ea typeface="Calibri"/>
                <a:cs typeface="Calibri"/>
                <a:sym typeface="Calibri"/>
              </a:rPr>
              <a:t>Unusual devices on the  ATM swipe machine</a:t>
            </a:r>
            <a:endParaRPr sz="24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460500" marR="0" lvl="2" indent="-4127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400"/>
              <a:buFont typeface="Arial"/>
              <a:buChar char="■"/>
            </a:pPr>
            <a:r>
              <a:rPr lang="en-US" sz="2400" b="0" i="0" u="none" strike="noStrike" cap="none">
                <a:latin typeface="Calibri"/>
                <a:ea typeface="Calibri"/>
                <a:cs typeface="Calibri"/>
                <a:sym typeface="Calibri"/>
              </a:rPr>
              <a:t>Skimmer</a:t>
            </a:r>
            <a:endParaRPr sz="24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2">
            <a:hlinkClick r:id="rId4"/>
          </p:cNvPr>
          <p:cNvSpPr/>
          <p:nvPr/>
        </p:nvSpPr>
        <p:spPr>
          <a:xfrm>
            <a:off x="5546425" y="2268599"/>
            <a:ext cx="3147600" cy="23607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544925" y="905975"/>
            <a:ext cx="68994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2 types of Credit Card Fraud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5940785" y="3713347"/>
            <a:ext cx="2051374" cy="136509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3" name="Google Shape;103;p13"/>
          <p:cNvSpPr/>
          <p:nvPr/>
        </p:nvSpPr>
        <p:spPr>
          <a:xfrm>
            <a:off x="1336712" y="3713358"/>
            <a:ext cx="1902038" cy="118542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4" name="Google Shape;104;p13"/>
          <p:cNvSpPr txBox="1"/>
          <p:nvPr/>
        </p:nvSpPr>
        <p:spPr>
          <a:xfrm>
            <a:off x="468725" y="1851867"/>
            <a:ext cx="3720465" cy="181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0" anchor="t" anchorCtr="0">
            <a:noAutofit/>
          </a:bodyPr>
          <a:lstStyle/>
          <a:p>
            <a:pPr marL="5626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>
                <a:latin typeface="Arial"/>
                <a:ea typeface="Arial"/>
                <a:cs typeface="Arial"/>
                <a:sym typeface="Arial"/>
              </a:rPr>
              <a:t>Account Takeover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546100" marR="5080" lvl="0" indent="-533400" algn="l" rtl="0">
              <a:lnSpc>
                <a:spcPct val="114599"/>
              </a:lnSpc>
              <a:spcBef>
                <a:spcPts val="434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Criminal hijacking of an  existing credit card  account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691075" y="1851867"/>
            <a:ext cx="3552825" cy="181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1900" rIns="0" bIns="0" anchor="t" anchorCtr="0">
            <a:noAutofit/>
          </a:bodyPr>
          <a:lstStyle/>
          <a:p>
            <a:pPr marL="7905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>
                <a:latin typeface="Arial"/>
                <a:ea typeface="Arial"/>
                <a:cs typeface="Arial"/>
                <a:sym typeface="Arial"/>
              </a:rPr>
              <a:t>Application Fraud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546100" marR="5080" lvl="0" indent="-533400" algn="l" rtl="0">
              <a:lnSpc>
                <a:spcPct val="114599"/>
              </a:lnSpc>
              <a:spcBef>
                <a:spcPts val="434"/>
              </a:spcBef>
              <a:spcAft>
                <a:spcPts val="0"/>
              </a:spcAft>
              <a:buSzPts val="2400"/>
              <a:buFont typeface="MS PGothic"/>
              <a:buChar char="❖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Opening of credit card  accounts in another  person’s name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1" name="Google Shape;111;p14"/>
          <p:cNvSpPr txBox="1">
            <a:spLocks noGrp="1"/>
          </p:cNvSpPr>
          <p:nvPr>
            <p:ph type="title"/>
          </p:nvPr>
        </p:nvSpPr>
        <p:spPr>
          <a:xfrm>
            <a:off x="544925" y="905969"/>
            <a:ext cx="4914900" cy="51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Credit and Debit Card Theft</a:t>
            </a:r>
            <a:endParaRPr sz="3200"/>
          </a:p>
        </p:txBody>
      </p:sp>
      <p:sp>
        <p:nvSpPr>
          <p:cNvPr id="112" name="Google Shape;112;p14"/>
          <p:cNvSpPr txBox="1"/>
          <p:nvPr/>
        </p:nvSpPr>
        <p:spPr>
          <a:xfrm>
            <a:off x="477749" y="1686003"/>
            <a:ext cx="6241500" cy="3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520065" marR="5080" lvl="0" indent="-507365" algn="l" rtl="0">
              <a:lnSpc>
                <a:spcPct val="113599"/>
              </a:lnSpc>
              <a:spcBef>
                <a:spcPts val="0"/>
              </a:spcBef>
              <a:spcAft>
                <a:spcPts val="0"/>
              </a:spcAft>
              <a:buSzPts val="2200"/>
              <a:buFont typeface="MS PGothic"/>
              <a:buChar char="❖"/>
            </a:pPr>
            <a:r>
              <a:rPr lang="en-US" sz="2200" u="sng">
                <a:latin typeface="Calibri"/>
                <a:ea typeface="Calibri"/>
                <a:cs typeface="Calibri"/>
                <a:sym typeface="Calibri"/>
              </a:rPr>
              <a:t>Fraud spree: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 unauthorized charges on existing  accounts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520065" marR="0" lvl="0" indent="-5073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00"/>
              <a:buFont typeface="MS PGothic"/>
              <a:buChar char="❖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What to watch for: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977264" marR="26669" lvl="1" indent="-481964" algn="l" rtl="0">
              <a:lnSpc>
                <a:spcPct val="139000"/>
              </a:lnSpc>
              <a:spcBef>
                <a:spcPts val="145"/>
              </a:spcBef>
              <a:spcAft>
                <a:spcPts val="0"/>
              </a:spcAft>
              <a:buSzPts val="2000"/>
              <a:buFont typeface="MS PGothic"/>
              <a:buChar char="➢"/>
            </a:pPr>
            <a:r>
              <a:rPr lang="en-US" sz="2000" b="0" i="0" u="none" strike="noStrike" cap="none">
                <a:latin typeface="Calibri"/>
                <a:ea typeface="Calibri"/>
                <a:cs typeface="Calibri"/>
                <a:sym typeface="Calibri"/>
              </a:rPr>
              <a:t>Charges on your debit or credit card statement  that you haven’t made</a:t>
            </a:r>
            <a:endParaRPr sz="20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520065" marR="210184" lvl="0" indent="-507365" algn="just" rtl="0">
              <a:lnSpc>
                <a:spcPct val="136363"/>
              </a:lnSpc>
              <a:spcBef>
                <a:spcPts val="5"/>
              </a:spcBef>
              <a:spcAft>
                <a:spcPts val="0"/>
              </a:spcAft>
              <a:buSzPts val="2200"/>
              <a:buFont typeface="MS PGothic"/>
              <a:buChar char="❖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Hackers can steal account information from  personal computers, business computers, or  PUBLIC computers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6875700" y="3556462"/>
            <a:ext cx="1795474" cy="123687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4" name="Google Shape;114;p14"/>
          <p:cNvSpPr/>
          <p:nvPr/>
        </p:nvSpPr>
        <p:spPr>
          <a:xfrm>
            <a:off x="7202385" y="1919073"/>
            <a:ext cx="1491615" cy="14850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/>
          <p:nvPr/>
        </p:nvSpPr>
        <p:spPr>
          <a:xfrm>
            <a:off x="0" y="1685999"/>
            <a:ext cx="9143999" cy="108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544925" y="905969"/>
            <a:ext cx="6453505" cy="51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Ways thieves steal your information</a:t>
            </a:r>
            <a:endParaRPr sz="3200"/>
          </a:p>
        </p:txBody>
      </p:sp>
      <p:sp>
        <p:nvSpPr>
          <p:cNvPr id="121" name="Google Shape;121;p15"/>
          <p:cNvSpPr txBox="1"/>
          <p:nvPr/>
        </p:nvSpPr>
        <p:spPr>
          <a:xfrm>
            <a:off x="519624" y="1934315"/>
            <a:ext cx="6114415" cy="28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noAutofit/>
          </a:bodyPr>
          <a:lstStyle/>
          <a:p>
            <a:pPr marL="494665" marR="0" lvl="0" indent="-48196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S PGothic"/>
              <a:buChar char="❖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Lost or stolen cards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94665" marR="0" lvl="0" indent="-481965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000"/>
              <a:buFont typeface="MS PGothic"/>
              <a:buChar char="❖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Your mailbox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94665" marR="0" lvl="0" indent="-481965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000"/>
              <a:buFont typeface="MS PGothic"/>
              <a:buChar char="❖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Stealing your PIN during a purchase or withdrawal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94665" marR="0" lvl="0" indent="-481965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000"/>
              <a:buFont typeface="MS PGothic"/>
              <a:buChar char="❖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Your trash!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94665" marR="0" lvl="0" indent="-481965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000"/>
              <a:buFont typeface="MS PGothic"/>
              <a:buChar char="❖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Hacking Email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94665" marR="0" lvl="0" indent="-481965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000"/>
              <a:buFont typeface="MS PGothic"/>
              <a:buChar char="❖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Over the phone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94665" marR="0" lvl="0" indent="-481965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000"/>
              <a:buFont typeface="MS PGothic"/>
              <a:buChar char="❖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Personnel records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94665" marR="0" lvl="0" indent="-481965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000"/>
              <a:buFont typeface="MS PGothic"/>
              <a:buChar char="❖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Employees of a business stealing card info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6680093" y="1401124"/>
            <a:ext cx="2360680" cy="136837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" name="Google Shape;123;p15"/>
          <p:cNvSpPr/>
          <p:nvPr/>
        </p:nvSpPr>
        <p:spPr>
          <a:xfrm>
            <a:off x="6916025" y="3562625"/>
            <a:ext cx="1368374" cy="136837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C3F6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Macintosh PowerPoint</Application>
  <PresentationFormat>On-screen Show (16:9)</PresentationFormat>
  <Paragraphs>101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MS PGothic</vt:lpstr>
      <vt:lpstr>Arial</vt:lpstr>
      <vt:lpstr>Calibri</vt:lpstr>
      <vt:lpstr>Office Theme</vt:lpstr>
      <vt:lpstr>5.6- Demonstrate how to be a  responsible consumer in the  21st century.</vt:lpstr>
      <vt:lpstr>Identity Theft</vt:lpstr>
      <vt:lpstr>Phishing</vt:lpstr>
      <vt:lpstr>PHISHING</vt:lpstr>
      <vt:lpstr>Phishing</vt:lpstr>
      <vt:lpstr>Skimming</vt:lpstr>
      <vt:lpstr>2 types of Credit Card Fraud</vt:lpstr>
      <vt:lpstr>Credit and Debit Card Theft</vt:lpstr>
      <vt:lpstr>Ways thieves steal your information</vt:lpstr>
      <vt:lpstr>Fraud</vt:lpstr>
      <vt:lpstr>Ponzi Scheme</vt:lpstr>
      <vt:lpstr>Want to start your own ponzi scheme? Here’s how:</vt:lpstr>
      <vt:lpstr>Madoff Ponzi Scheme Simulation</vt:lpstr>
      <vt:lpstr>PowerPoint Presentation</vt:lpstr>
      <vt:lpstr>Pyramid Scheme</vt:lpstr>
      <vt:lpstr>Pyramid Scheme displayed visually:</vt:lpstr>
      <vt:lpstr>Ponzi Pyramid vs. Pyramid Scheme</vt:lpstr>
      <vt:lpstr>Online Scams/Internet Fraud-</vt:lpstr>
      <vt:lpstr>Malware</vt:lpstr>
      <vt:lpstr>Phone Scams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5.6- Demonstrate how to be a  responsible consumer in the  21st century.</dc:title>
  <cp:lastModifiedBy>Roselyn Coyne</cp:lastModifiedBy>
  <cp:revision>1</cp:revision>
  <dcterms:modified xsi:type="dcterms:W3CDTF">2020-10-30T01:36:46Z</dcterms:modified>
</cp:coreProperties>
</file>