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531D7-A2AB-624E-B73A-0856E25E4CE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45B6E781-1CA2-4445-99E2-DF299393CE27}">
      <dgm:prSet phldrT="[Text]" phldr="1"/>
      <dgm:spPr/>
      <dgm:t>
        <a:bodyPr/>
        <a:lstStyle/>
        <a:p>
          <a:endParaRPr lang="en-US"/>
        </a:p>
      </dgm:t>
    </dgm:pt>
    <dgm:pt modelId="{1FC6C207-BA80-E044-82DF-B9C4096BD152}" type="parTrans" cxnId="{E1F20710-2FF2-1F45-924B-7059F0282C55}">
      <dgm:prSet/>
      <dgm:spPr/>
    </dgm:pt>
    <dgm:pt modelId="{C128FB2C-6E47-1441-92ED-DA540676F8D6}" type="sibTrans" cxnId="{E1F20710-2FF2-1F45-924B-7059F0282C55}">
      <dgm:prSet/>
      <dgm:spPr/>
    </dgm:pt>
    <dgm:pt modelId="{64B280DD-B575-E44D-A4E8-DFD5B5B0CD31}">
      <dgm:prSet phldrT="[Text]" phldr="1"/>
      <dgm:spPr/>
      <dgm:t>
        <a:bodyPr/>
        <a:lstStyle/>
        <a:p>
          <a:endParaRPr lang="en-US"/>
        </a:p>
      </dgm:t>
    </dgm:pt>
    <dgm:pt modelId="{3A982583-6478-1A4A-93F7-0B31C759E1CE}" type="parTrans" cxnId="{C221BD01-2816-464D-AB5C-F333A99230CF}">
      <dgm:prSet/>
      <dgm:spPr/>
    </dgm:pt>
    <dgm:pt modelId="{247C3C11-D799-D649-9666-3D0C69104897}" type="sibTrans" cxnId="{C221BD01-2816-464D-AB5C-F333A99230CF}">
      <dgm:prSet/>
      <dgm:spPr/>
    </dgm:pt>
    <dgm:pt modelId="{A59C42D5-BD2B-7E42-979F-C78F202B2DBC}">
      <dgm:prSet phldrT="[Text]" phldr="1"/>
      <dgm:spPr/>
      <dgm:t>
        <a:bodyPr/>
        <a:lstStyle/>
        <a:p>
          <a:endParaRPr lang="en-US"/>
        </a:p>
      </dgm:t>
    </dgm:pt>
    <dgm:pt modelId="{6F51ED91-D44B-294C-89D0-053BC8EEF9C2}" type="parTrans" cxnId="{FF9A1A1F-B5D2-3B43-ADC7-FBA2F16BCC0B}">
      <dgm:prSet/>
      <dgm:spPr/>
    </dgm:pt>
    <dgm:pt modelId="{1007ED2C-4045-DE42-912E-F3C8842353AC}" type="sibTrans" cxnId="{FF9A1A1F-B5D2-3B43-ADC7-FBA2F16BCC0B}">
      <dgm:prSet/>
      <dgm:spPr/>
    </dgm:pt>
    <dgm:pt modelId="{93D08EF4-ECB8-1F46-8BAB-37DA43E65197}" type="pres">
      <dgm:prSet presAssocID="{373531D7-A2AB-624E-B73A-0856E25E4CEC}" presName="compositeShape" presStyleCnt="0">
        <dgm:presLayoutVars>
          <dgm:chMax val="7"/>
          <dgm:dir/>
          <dgm:resizeHandles val="exact"/>
        </dgm:presLayoutVars>
      </dgm:prSet>
      <dgm:spPr/>
    </dgm:pt>
    <dgm:pt modelId="{151C555D-19A4-FD47-B2CE-A10E642CF239}" type="pres">
      <dgm:prSet presAssocID="{45B6E781-1CA2-4445-99E2-DF299393CE27}" presName="circ1" presStyleLbl="vennNode1" presStyleIdx="0" presStyleCnt="3"/>
      <dgm:spPr/>
    </dgm:pt>
    <dgm:pt modelId="{59C79FC9-4092-D748-AE7E-02E55576B3B7}" type="pres">
      <dgm:prSet presAssocID="{45B6E781-1CA2-4445-99E2-DF299393CE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6A8BAE4-D777-2A45-BBDB-DDA7BB7BAD9F}" type="pres">
      <dgm:prSet presAssocID="{64B280DD-B575-E44D-A4E8-DFD5B5B0CD31}" presName="circ2" presStyleLbl="vennNode1" presStyleIdx="1" presStyleCnt="3"/>
      <dgm:spPr/>
    </dgm:pt>
    <dgm:pt modelId="{6A3E87D3-0E9C-5F45-913E-1580A090D477}" type="pres">
      <dgm:prSet presAssocID="{64B280DD-B575-E44D-A4E8-DFD5B5B0CD3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0C6918-59BA-0D4B-9205-2E12F75A6216}" type="pres">
      <dgm:prSet presAssocID="{A59C42D5-BD2B-7E42-979F-C78F202B2DBC}" presName="circ3" presStyleLbl="vennNode1" presStyleIdx="2" presStyleCnt="3"/>
      <dgm:spPr/>
    </dgm:pt>
    <dgm:pt modelId="{F4C85FF9-FF3F-FF48-9752-921C719F355C}" type="pres">
      <dgm:prSet presAssocID="{A59C42D5-BD2B-7E42-979F-C78F202B2DB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221BD01-2816-464D-AB5C-F333A99230CF}" srcId="{373531D7-A2AB-624E-B73A-0856E25E4CEC}" destId="{64B280DD-B575-E44D-A4E8-DFD5B5B0CD31}" srcOrd="1" destOrd="0" parTransId="{3A982583-6478-1A4A-93F7-0B31C759E1CE}" sibTransId="{247C3C11-D799-D649-9666-3D0C69104897}"/>
    <dgm:cxn modelId="{53C8E70D-B162-8C4C-A014-6751D630CF68}" type="presOf" srcId="{45B6E781-1CA2-4445-99E2-DF299393CE27}" destId="{151C555D-19A4-FD47-B2CE-A10E642CF239}" srcOrd="0" destOrd="0" presId="urn:microsoft.com/office/officeart/2005/8/layout/venn1"/>
    <dgm:cxn modelId="{E1F20710-2FF2-1F45-924B-7059F0282C55}" srcId="{373531D7-A2AB-624E-B73A-0856E25E4CEC}" destId="{45B6E781-1CA2-4445-99E2-DF299393CE27}" srcOrd="0" destOrd="0" parTransId="{1FC6C207-BA80-E044-82DF-B9C4096BD152}" sibTransId="{C128FB2C-6E47-1441-92ED-DA540676F8D6}"/>
    <dgm:cxn modelId="{FF9A1A1F-B5D2-3B43-ADC7-FBA2F16BCC0B}" srcId="{373531D7-A2AB-624E-B73A-0856E25E4CEC}" destId="{A59C42D5-BD2B-7E42-979F-C78F202B2DBC}" srcOrd="2" destOrd="0" parTransId="{6F51ED91-D44B-294C-89D0-053BC8EEF9C2}" sibTransId="{1007ED2C-4045-DE42-912E-F3C8842353AC}"/>
    <dgm:cxn modelId="{E9379428-1E03-DE44-A19C-5E2FED47F4F5}" type="presOf" srcId="{45B6E781-1CA2-4445-99E2-DF299393CE27}" destId="{59C79FC9-4092-D748-AE7E-02E55576B3B7}" srcOrd="1" destOrd="0" presId="urn:microsoft.com/office/officeart/2005/8/layout/venn1"/>
    <dgm:cxn modelId="{ACB0776D-2D53-B343-AE35-1D47FD7EC7A9}" type="presOf" srcId="{64B280DD-B575-E44D-A4E8-DFD5B5B0CD31}" destId="{26A8BAE4-D777-2A45-BBDB-DDA7BB7BAD9F}" srcOrd="0" destOrd="0" presId="urn:microsoft.com/office/officeart/2005/8/layout/venn1"/>
    <dgm:cxn modelId="{8F84FA76-5419-9B40-B94A-1A8D2415DE7F}" type="presOf" srcId="{373531D7-A2AB-624E-B73A-0856E25E4CEC}" destId="{93D08EF4-ECB8-1F46-8BAB-37DA43E65197}" srcOrd="0" destOrd="0" presId="urn:microsoft.com/office/officeart/2005/8/layout/venn1"/>
    <dgm:cxn modelId="{AACC847A-5122-4047-8E4E-221BC3F2B440}" type="presOf" srcId="{A59C42D5-BD2B-7E42-979F-C78F202B2DBC}" destId="{8A0C6918-59BA-0D4B-9205-2E12F75A6216}" srcOrd="0" destOrd="0" presId="urn:microsoft.com/office/officeart/2005/8/layout/venn1"/>
    <dgm:cxn modelId="{548175A6-8017-1B4B-896C-0EF5995FDCC3}" type="presOf" srcId="{A59C42D5-BD2B-7E42-979F-C78F202B2DBC}" destId="{F4C85FF9-FF3F-FF48-9752-921C719F355C}" srcOrd="1" destOrd="0" presId="urn:microsoft.com/office/officeart/2005/8/layout/venn1"/>
    <dgm:cxn modelId="{2FBF8BDD-ABCA-B347-9B68-A0B8BC5EE173}" type="presOf" srcId="{64B280DD-B575-E44D-A4E8-DFD5B5B0CD31}" destId="{6A3E87D3-0E9C-5F45-913E-1580A090D477}" srcOrd="1" destOrd="0" presId="urn:microsoft.com/office/officeart/2005/8/layout/venn1"/>
    <dgm:cxn modelId="{3CAE5B1C-01AC-FE4E-8055-EA50BBFFE14E}" type="presParOf" srcId="{93D08EF4-ECB8-1F46-8BAB-37DA43E65197}" destId="{151C555D-19A4-FD47-B2CE-A10E642CF239}" srcOrd="0" destOrd="0" presId="urn:microsoft.com/office/officeart/2005/8/layout/venn1"/>
    <dgm:cxn modelId="{55D57495-421C-564C-8694-5FAEA89C2848}" type="presParOf" srcId="{93D08EF4-ECB8-1F46-8BAB-37DA43E65197}" destId="{59C79FC9-4092-D748-AE7E-02E55576B3B7}" srcOrd="1" destOrd="0" presId="urn:microsoft.com/office/officeart/2005/8/layout/venn1"/>
    <dgm:cxn modelId="{F80966FE-FEE6-5D47-AE1C-6321473A6711}" type="presParOf" srcId="{93D08EF4-ECB8-1F46-8BAB-37DA43E65197}" destId="{26A8BAE4-D777-2A45-BBDB-DDA7BB7BAD9F}" srcOrd="2" destOrd="0" presId="urn:microsoft.com/office/officeart/2005/8/layout/venn1"/>
    <dgm:cxn modelId="{A8ACB1A9-1235-2741-986A-964BC0E2F32C}" type="presParOf" srcId="{93D08EF4-ECB8-1F46-8BAB-37DA43E65197}" destId="{6A3E87D3-0E9C-5F45-913E-1580A090D477}" srcOrd="3" destOrd="0" presId="urn:microsoft.com/office/officeart/2005/8/layout/venn1"/>
    <dgm:cxn modelId="{7E810A7B-C63A-AD47-96E5-A50AB2C55022}" type="presParOf" srcId="{93D08EF4-ECB8-1F46-8BAB-37DA43E65197}" destId="{8A0C6918-59BA-0D4B-9205-2E12F75A6216}" srcOrd="4" destOrd="0" presId="urn:microsoft.com/office/officeart/2005/8/layout/venn1"/>
    <dgm:cxn modelId="{D21B6376-4188-564A-8AD3-0C3A4956C491}" type="presParOf" srcId="{93D08EF4-ECB8-1F46-8BAB-37DA43E65197}" destId="{F4C85FF9-FF3F-FF48-9752-921C719F355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C555D-19A4-FD47-B2CE-A10E642CF239}">
      <dsp:nvSpPr>
        <dsp:cNvPr id="0" name=""/>
        <dsp:cNvSpPr/>
      </dsp:nvSpPr>
      <dsp:spPr>
        <a:xfrm>
          <a:off x="2880359" y="70484"/>
          <a:ext cx="3383280" cy="338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3331464" y="662558"/>
        <a:ext cx="2481072" cy="1522476"/>
      </dsp:txXfrm>
    </dsp:sp>
    <dsp:sp modelId="{26A8BAE4-D777-2A45-BBDB-DDA7BB7BAD9F}">
      <dsp:nvSpPr>
        <dsp:cNvPr id="0" name=""/>
        <dsp:cNvSpPr/>
      </dsp:nvSpPr>
      <dsp:spPr>
        <a:xfrm>
          <a:off x="4101160" y="2185034"/>
          <a:ext cx="3383280" cy="338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100" kern="1200"/>
        </a:p>
      </dsp:txBody>
      <dsp:txXfrm>
        <a:off x="5135880" y="3059048"/>
        <a:ext cx="2029968" cy="1860804"/>
      </dsp:txXfrm>
    </dsp:sp>
    <dsp:sp modelId="{8A0C6918-59BA-0D4B-9205-2E12F75A6216}">
      <dsp:nvSpPr>
        <dsp:cNvPr id="0" name=""/>
        <dsp:cNvSpPr/>
      </dsp:nvSpPr>
      <dsp:spPr>
        <a:xfrm>
          <a:off x="1659559" y="2185034"/>
          <a:ext cx="3383280" cy="338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100" kern="1200"/>
        </a:p>
      </dsp:txBody>
      <dsp:txXfrm>
        <a:off x="1978152" y="3059048"/>
        <a:ext cx="2029968" cy="1860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1905000"/>
            <a:ext cx="8007350" cy="41910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681AC-49D4-43EA-8296-BDC45B219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9642C9-C0CA-41F9-AEA1-529697DC9DBA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08A583-3008-44C2-8E9F-4796E00A3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Fiscal and Monetary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Fiscal Policy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Expansionary Policy</a:t>
            </a:r>
          </a:p>
          <a:p>
            <a:pPr lvl="1"/>
            <a:r>
              <a:rPr lang="en-US" dirty="0"/>
              <a:t>1.  Recession (decline in economic prosperity)/Depression (long recession)</a:t>
            </a:r>
          </a:p>
          <a:p>
            <a:pPr lvl="2"/>
            <a:r>
              <a:rPr lang="en-US" dirty="0"/>
              <a:t>Government should increase spending OR government should decrease taxes</a:t>
            </a:r>
          </a:p>
          <a:p>
            <a:pPr lvl="2"/>
            <a:endParaRPr lang="en-US" dirty="0"/>
          </a:p>
          <a:p>
            <a:r>
              <a:rPr lang="en-US" dirty="0" err="1"/>
              <a:t>Contractionary</a:t>
            </a:r>
            <a:r>
              <a:rPr lang="en-US" dirty="0"/>
              <a:t> Policy</a:t>
            </a:r>
          </a:p>
          <a:p>
            <a:pPr lvl="1"/>
            <a:r>
              <a:rPr lang="en-US" dirty="0"/>
              <a:t>2.  Inflation (general increase in prices)</a:t>
            </a:r>
          </a:p>
          <a:p>
            <a:pPr lvl="2"/>
            <a:r>
              <a:rPr lang="en-US" dirty="0"/>
              <a:t>Government should decrease spending OR government should increase taxes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Supply Side Economics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Supply-side Economics </a:t>
            </a:r>
          </a:p>
          <a:p>
            <a:pPr lvl="1"/>
            <a:r>
              <a:rPr lang="en-US" dirty="0"/>
              <a:t>A school of economics that believes that tax cuts can help an economy by raising supply</a:t>
            </a:r>
          </a:p>
          <a:p>
            <a:pPr lvl="2"/>
            <a:r>
              <a:rPr lang="en-US" dirty="0"/>
              <a:t>Those that agree with supply-side economics believe that taxes have strong negative influences on economic output</a:t>
            </a:r>
          </a:p>
          <a:p>
            <a:r>
              <a:rPr lang="en-US" dirty="0"/>
              <a:t>Trickle down effect</a:t>
            </a:r>
          </a:p>
          <a:p>
            <a:pPr lvl="1"/>
            <a:r>
              <a:rPr lang="en-US" dirty="0"/>
              <a:t>Investing money in companies and giving them tax breaks will benefit the economy.  Eventually individuals (consumers) will experience the effects thus trickle down to the households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Federal reserve and government economic policy</a:t>
            </a: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Contractionary</a:t>
            </a:r>
            <a:r>
              <a:rPr lang="en-US" dirty="0"/>
              <a:t> Policy (Tight $$) – during inflation</a:t>
            </a:r>
          </a:p>
          <a:p>
            <a:pPr lvl="1"/>
            <a:r>
              <a:rPr lang="en-US" dirty="0"/>
              <a:t>1.  Increase interest rates</a:t>
            </a:r>
          </a:p>
          <a:p>
            <a:pPr lvl="1"/>
            <a:r>
              <a:rPr lang="en-US" dirty="0"/>
              <a:t>2.  Increase reserve requirement ($$ banks must have in reserve)</a:t>
            </a:r>
          </a:p>
          <a:p>
            <a:pPr lvl="1"/>
            <a:r>
              <a:rPr lang="en-US" dirty="0"/>
              <a:t>3.  Increase taxes</a:t>
            </a:r>
          </a:p>
          <a:p>
            <a:pPr lvl="1"/>
            <a:r>
              <a:rPr lang="en-US" dirty="0"/>
              <a:t>4.  Decrease government spending</a:t>
            </a:r>
          </a:p>
        </p:txBody>
      </p:sp>
      <p:pic>
        <p:nvPicPr>
          <p:cNvPr id="132100" name="Picture 5" descr="http://3rdidea.com/inspiration/wp-content/uploads/2009/07/tight-mon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6900" y="4406900"/>
            <a:ext cx="21971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Federal reserve and government economic policy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Expansionary Policy (Easy or Loose $$) – during recession/depression</a:t>
            </a:r>
          </a:p>
          <a:p>
            <a:pPr lvl="1"/>
            <a:r>
              <a:rPr lang="en-US" dirty="0"/>
              <a:t>1.  decrease interest rate (easy to buy)</a:t>
            </a:r>
          </a:p>
          <a:p>
            <a:pPr lvl="1"/>
            <a:r>
              <a:rPr lang="en-US" dirty="0"/>
              <a:t>2.  decrease taxes</a:t>
            </a:r>
          </a:p>
          <a:p>
            <a:pPr lvl="1"/>
            <a:r>
              <a:rPr lang="en-US" dirty="0"/>
              <a:t>3.  decrease reserve requirements (banks have more $$ to loan)</a:t>
            </a:r>
          </a:p>
          <a:p>
            <a:pPr lvl="1"/>
            <a:r>
              <a:rPr lang="en-US" dirty="0"/>
              <a:t>4.  increase government spending</a:t>
            </a:r>
          </a:p>
          <a:p>
            <a:pPr lvl="1"/>
            <a:endParaRPr lang="en-US" dirty="0"/>
          </a:p>
        </p:txBody>
      </p:sp>
      <p:pic>
        <p:nvPicPr>
          <p:cNvPr id="133124" name="Picture 5" descr="http://brianbeatty.files.wordpress.com/2008/10/lose-mone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9463" y="4098925"/>
            <a:ext cx="2014537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Fiscal Policy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Fiscal policy </a:t>
            </a:r>
          </a:p>
          <a:p>
            <a:pPr lvl="1"/>
            <a:r>
              <a:rPr lang="en-US" altLang="en-US" b="1" dirty="0"/>
              <a:t>the federal government’s use of taxing and spending to keep the economy stable.</a:t>
            </a:r>
          </a:p>
          <a:p>
            <a:pPr lvl="1"/>
            <a:r>
              <a:rPr lang="en-US" altLang="en-US" u="sng" dirty="0"/>
              <a:t>Expansionary Policies</a:t>
            </a:r>
          </a:p>
          <a:p>
            <a:pPr lvl="2"/>
            <a:r>
              <a:rPr lang="en-US" altLang="en-US" dirty="0"/>
              <a:t>Fiscal policies that try to increase output are known as expansionary policies. (Increase Government Spending, Cutting Taxes)</a:t>
            </a:r>
          </a:p>
          <a:p>
            <a:pPr lvl="1"/>
            <a:r>
              <a:rPr lang="en-US" altLang="en-US" dirty="0" err="1"/>
              <a:t>Contractionary</a:t>
            </a:r>
            <a:r>
              <a:rPr lang="en-US" altLang="en-US" dirty="0"/>
              <a:t> Policies</a:t>
            </a:r>
          </a:p>
          <a:p>
            <a:pPr lvl="2"/>
            <a:r>
              <a:rPr lang="en-US" altLang="en-US" dirty="0"/>
              <a:t>Fiscal policies intended to decrease output are called </a:t>
            </a:r>
            <a:r>
              <a:rPr lang="en-US" altLang="en-US" dirty="0" err="1"/>
              <a:t>contractionary</a:t>
            </a:r>
            <a:r>
              <a:rPr lang="en-US" altLang="en-US" dirty="0"/>
              <a:t> policies. (Decrease Government Spending, Raising Taxes)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Monetary Policy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Monetary policy is one of the ways that the U.S. government attempts to control the economy. </a:t>
            </a:r>
          </a:p>
          <a:p>
            <a:pPr lvl="1"/>
            <a:r>
              <a:rPr lang="en-US" sz="2000" dirty="0"/>
              <a:t>If the money supply grows too fast, the rate of inflation will increase; if the growth of the money supply is slowed too much, then economic growth may also slow. </a:t>
            </a:r>
          </a:p>
          <a:p>
            <a:r>
              <a:rPr lang="en-US" dirty="0"/>
              <a:t>Monetary Policy Tools</a:t>
            </a:r>
          </a:p>
          <a:p>
            <a:pPr lvl="1"/>
            <a:r>
              <a:rPr lang="en-US" dirty="0"/>
              <a:t>Reserved Ratio Requirement</a:t>
            </a:r>
          </a:p>
          <a:p>
            <a:pPr lvl="1"/>
            <a:r>
              <a:rPr lang="en-US" dirty="0"/>
              <a:t>Discount Rate</a:t>
            </a:r>
            <a:r>
              <a:rPr lang="en-US" altLang="en-US" b="1" dirty="0"/>
              <a:t> </a:t>
            </a:r>
          </a:p>
          <a:p>
            <a:pPr lvl="2"/>
            <a:r>
              <a:rPr lang="en-US" altLang="en-US" b="1" dirty="0"/>
              <a:t>the interest rate that banks pay to borrow money </a:t>
            </a:r>
            <a:br>
              <a:rPr lang="en-US" altLang="en-US" b="1" dirty="0"/>
            </a:br>
            <a:r>
              <a:rPr lang="en-US" altLang="en-US" b="1" dirty="0"/>
              <a:t>from the Fed. </a:t>
            </a:r>
          </a:p>
          <a:p>
            <a:pPr lvl="1"/>
            <a:r>
              <a:rPr lang="en-US" altLang="en-US" b="1" dirty="0"/>
              <a:t>Open market operations</a:t>
            </a:r>
          </a:p>
          <a:p>
            <a:pPr lvl="2"/>
            <a:r>
              <a:rPr lang="en-US" altLang="en-US" b="1" dirty="0"/>
              <a:t>Open market operations are the buying and selling of government securities to alter the money supply.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Monetary Policy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hlink"/>
                </a:solidFill>
              </a:rPr>
              <a:t>How Banks Create Money</a:t>
            </a:r>
            <a:endParaRPr lang="en-US" altLang="en-US" dirty="0"/>
          </a:p>
          <a:p>
            <a:r>
              <a:rPr lang="en-US" altLang="en-US" sz="2000" dirty="0"/>
              <a:t>Assume that you have deposited $1,000 dollars in your checking account.  The bank doesn’t keep all of your money, but rather lends out some of it to businesses and other people.</a:t>
            </a:r>
          </a:p>
          <a:p>
            <a:r>
              <a:rPr lang="en-US" altLang="en-US" sz="2000" dirty="0"/>
              <a:t>The portion of your original $1,000 that the bank needs to keep on hand, or not loan out,  is called </a:t>
            </a:r>
            <a:r>
              <a:rPr lang="en-US" altLang="en-US" sz="2000" b="1" u="sng" dirty="0"/>
              <a:t>the required reserve ratio </a:t>
            </a:r>
            <a:r>
              <a:rPr lang="en-US" altLang="en-US" sz="2000" dirty="0"/>
              <a:t>(RRR). The RRR is set by the Fed.</a:t>
            </a:r>
          </a:p>
          <a:p>
            <a:r>
              <a:rPr lang="en-US" altLang="en-US" sz="2000" dirty="0"/>
              <a:t>As the bank lends a portion of your money to businesses and consumers, they too may deposit some of it.  Banks then continue to lend out portions of that money, although you still have $1,000 in your checking account.  Hence, more money enters circulation.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Expansionary and </a:t>
            </a:r>
            <a:r>
              <a:rPr lang="en-US" dirty="0" err="1"/>
              <a:t>Contractionary</a:t>
            </a:r>
            <a:r>
              <a:rPr lang="en-US" dirty="0"/>
              <a:t> Tools of Fiscal and Monetary Policy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The federal government and the Federal Reserve both have tools to influence the nation’s economy.</a:t>
            </a:r>
          </a:p>
          <a:p>
            <a:endParaRPr lang="en-US" dirty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95400" y="2286000"/>
            <a:ext cx="6781800" cy="4179888"/>
            <a:chOff x="958" y="980"/>
            <a:chExt cx="4133" cy="2780"/>
          </a:xfrm>
        </p:grpSpPr>
        <p:pic>
          <p:nvPicPr>
            <p:cNvPr id="103435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8" y="980"/>
              <a:ext cx="4133" cy="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6" name="Text Box 13"/>
            <p:cNvSpPr txBox="1">
              <a:spLocks noChangeArrowheads="1"/>
            </p:cNvSpPr>
            <p:nvPr/>
          </p:nvSpPr>
          <p:spPr bwMode="auto">
            <a:xfrm>
              <a:off x="1146" y="1150"/>
              <a:ext cx="222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FFFFFF"/>
                  </a:solidFill>
                </a:rPr>
                <a:t>Fiscal and Monetary Policy Tools</a:t>
              </a:r>
            </a:p>
          </p:txBody>
        </p:sp>
        <p:sp>
          <p:nvSpPr>
            <p:cNvPr id="103437" name="Text Box 15"/>
            <p:cNvSpPr txBox="1">
              <a:spLocks noChangeArrowheads="1"/>
            </p:cNvSpPr>
            <p:nvPr/>
          </p:nvSpPr>
          <p:spPr bwMode="auto">
            <a:xfrm>
              <a:off x="2406" y="1519"/>
              <a:ext cx="123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bg1"/>
                  </a:solidFill>
                </a:rPr>
                <a:t>Fiscal policy tools</a:t>
              </a:r>
            </a:p>
          </p:txBody>
        </p:sp>
        <p:sp>
          <p:nvSpPr>
            <p:cNvPr id="103438" name="Text Box 16"/>
            <p:cNvSpPr txBox="1">
              <a:spLocks noChangeArrowheads="1"/>
            </p:cNvSpPr>
            <p:nvPr/>
          </p:nvSpPr>
          <p:spPr bwMode="auto">
            <a:xfrm>
              <a:off x="3690" y="1519"/>
              <a:ext cx="118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bg1"/>
                  </a:solidFill>
                </a:rPr>
                <a:t>Monetary policy tools</a:t>
              </a:r>
            </a:p>
          </p:txBody>
        </p:sp>
      </p:grp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1524000" y="3810000"/>
            <a:ext cx="2076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Expansionary tools</a:t>
            </a:r>
          </a:p>
        </p:txBody>
      </p:sp>
      <p:sp>
        <p:nvSpPr>
          <p:cNvPr id="103430" name="Rectangle 9"/>
          <p:cNvSpPr>
            <a:spLocks noChangeArrowheads="1"/>
          </p:cNvSpPr>
          <p:nvPr/>
        </p:nvSpPr>
        <p:spPr bwMode="auto">
          <a:xfrm>
            <a:off x="1524000" y="5257800"/>
            <a:ext cx="2192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Contractionary tools</a:t>
            </a:r>
          </a:p>
        </p:txBody>
      </p:sp>
      <p:sp>
        <p:nvSpPr>
          <p:cNvPr id="103431" name="Rectangle 10"/>
          <p:cNvSpPr>
            <a:spLocks noChangeArrowheads="1"/>
          </p:cNvSpPr>
          <p:nvPr/>
        </p:nvSpPr>
        <p:spPr bwMode="auto">
          <a:xfrm>
            <a:off x="3657600" y="3581400"/>
            <a:ext cx="457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10000"/>
              </a:lnSpc>
            </a:pPr>
            <a:r>
              <a:rPr lang="en-US" altLang="en-US" sz="1600">
                <a:solidFill>
                  <a:schemeClr val="bg1"/>
                </a:solidFill>
              </a:rPr>
              <a:t>1.increasing 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600">
                <a:solidFill>
                  <a:schemeClr val="bg1"/>
                </a:solidFill>
              </a:rPr>
              <a:t>government spending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600">
                <a:solidFill>
                  <a:schemeClr val="bg1"/>
                </a:solidFill>
              </a:rPr>
              <a:t>2. cutting taxes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03432" name="Rectangle 11"/>
          <p:cNvSpPr>
            <a:spLocks noChangeArrowheads="1"/>
          </p:cNvSpPr>
          <p:nvPr/>
        </p:nvSpPr>
        <p:spPr bwMode="auto">
          <a:xfrm>
            <a:off x="5791200" y="3505200"/>
            <a:ext cx="457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1.open market operations: 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bond purchases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2. decreasing the 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discount rate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3.decreasing reserve</a:t>
            </a:r>
          </a:p>
          <a:p>
            <a:pPr marL="168275" indent="-168275">
              <a:lnSpc>
                <a:spcPct val="110000"/>
              </a:lnSpc>
            </a:pPr>
            <a:r>
              <a:rPr lang="en-US" altLang="en-US" sz="1200">
                <a:solidFill>
                  <a:schemeClr val="bg1"/>
                </a:solidFill>
              </a:rPr>
              <a:t> requirements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4953000"/>
            <a:ext cx="4572000" cy="803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1.  Decreasing</a:t>
            </a:r>
          </a:p>
          <a:p>
            <a:pPr marL="342900" indent="-342900">
              <a:lnSpc>
                <a:spcPct val="11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 government spending</a:t>
            </a:r>
          </a:p>
          <a:p>
            <a:pPr marL="168275" indent="-168275">
              <a:lnSpc>
                <a:spcPct val="11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2. raising taxes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5000" y="4953000"/>
            <a:ext cx="4572000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10000"/>
              </a:lnSpc>
              <a:buFontTx/>
              <a:buAutoNum type="arabicPeriod"/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open market operations: </a:t>
            </a:r>
          </a:p>
          <a:p>
            <a:pPr marL="228600" indent="-228600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bond sales</a:t>
            </a:r>
          </a:p>
          <a:p>
            <a:pPr marL="168275" indent="-168275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2.increasing the discount </a:t>
            </a:r>
          </a:p>
          <a:p>
            <a:pPr marL="168275" indent="-168275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rate</a:t>
            </a:r>
          </a:p>
          <a:p>
            <a:pPr marL="228600" indent="-228600">
              <a:lnSpc>
                <a:spcPct val="110000"/>
              </a:lnSpc>
              <a:buFontTx/>
              <a:buAutoNum type="arabicPeriod" startAt="3"/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increasing reserve </a:t>
            </a:r>
          </a:p>
          <a:p>
            <a:pPr marL="228600" indent="-228600">
              <a:lnSpc>
                <a:spcPct val="110000"/>
              </a:lnSpc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requirements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Debt and Deficit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F5CE583-5D04-A740-B603-CF445557EE65}"/>
              </a:ext>
            </a:extLst>
          </p:cNvPr>
          <p:cNvGraphicFramePr/>
          <p:nvPr/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0" y="1600200"/>
            <a:ext cx="6400800" cy="487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819400" y="1524000"/>
            <a:ext cx="6324600" cy="472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705600" y="2438400"/>
            <a:ext cx="2438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Debt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-The sum of all the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government borrowing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up to that time, minus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the borrowings that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have been repaid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-The total of all deficits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and surpluses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" y="2514600"/>
            <a:ext cx="3124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Deficit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-The amount of money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the government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borrows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for one budget,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representing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one fiscal year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-Can rise or fall 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because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 of forces beyond the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government’s control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05200" y="2362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352800" y="2438400"/>
            <a:ext cx="2514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-</a:t>
            </a:r>
            <a:r>
              <a:rPr lang="en-US" sz="2000">
                <a:solidFill>
                  <a:srgbClr val="FF0000"/>
                </a:solidFill>
              </a:rPr>
              <a:t>Borrowing money affects both debt and deficit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-Budget deficits add to debt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-Debt and deficit contribute to unbalanced budgets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Keynesian economics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Keynesian Economics </a:t>
            </a:r>
          </a:p>
          <a:p>
            <a:pPr lvl="1"/>
            <a:r>
              <a:rPr lang="en-US" dirty="0"/>
              <a:t>A form of demand-side economics that encourages government action to increase and decrease demand and output</a:t>
            </a:r>
          </a:p>
          <a:p>
            <a:r>
              <a:rPr lang="en-US" dirty="0"/>
              <a:t>Demand-side Economics</a:t>
            </a:r>
          </a:p>
          <a:p>
            <a:pPr lvl="1"/>
            <a:r>
              <a:rPr lang="en-US" dirty="0"/>
              <a:t>The idea that government spending and tax cuts help an economy by raising demand</a:t>
            </a:r>
          </a:p>
          <a:p>
            <a:r>
              <a:rPr lang="en-US" dirty="0"/>
              <a:t>John Maynard Keynes</a:t>
            </a:r>
          </a:p>
          <a:p>
            <a:pPr lvl="1"/>
            <a:r>
              <a:rPr lang="en-US" dirty="0"/>
              <a:t>Developed this theory after the Great Depression.  His ultimate goal was to tell economists and politicians how to get out of and avoid economic crisis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Keynesian economics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Keynes believe that 2 things needed to happen to end the Great Depression</a:t>
            </a:r>
          </a:p>
          <a:p>
            <a:pPr lvl="1"/>
            <a:r>
              <a:rPr lang="en-US" dirty="0"/>
              <a:t>1.  Consumers need to spend more money</a:t>
            </a:r>
          </a:p>
          <a:p>
            <a:pPr lvl="3"/>
            <a:r>
              <a:rPr lang="en-US" dirty="0"/>
              <a:t>Keynes thought that the spender should be the government.  According to his theory, the government should buy goods and services.  This would encourage production and increase employment.</a:t>
            </a:r>
          </a:p>
          <a:p>
            <a:pPr lvl="1"/>
            <a:r>
              <a:rPr lang="en-US" dirty="0"/>
              <a:t>2.  Businesses need to increase output</a:t>
            </a:r>
          </a:p>
          <a:p>
            <a:r>
              <a:rPr lang="en-US" dirty="0"/>
              <a:t>As a result of this theory, people go back to work and then spend the money they make on goods and services – this increases production.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Fiscal Policy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Policy</a:t>
            </a:r>
          </a:p>
          <a:p>
            <a:pPr lvl="1"/>
            <a:r>
              <a:rPr lang="en-US" dirty="0"/>
              <a:t>The use of government spending to influence the economy</a:t>
            </a:r>
          </a:p>
          <a:p>
            <a:pPr lvl="1"/>
            <a:r>
              <a:rPr lang="en-US" dirty="0"/>
              <a:t>Fiscal policy can be used to fight two macroeconomic problems, according to Keynes</a:t>
            </a:r>
          </a:p>
        </p:txBody>
      </p:sp>
      <p:pic>
        <p:nvPicPr>
          <p:cNvPr id="114692" name="Picture 5" descr="http://www.cartoonstock.com/lowres/hsc1236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22700"/>
            <a:ext cx="34290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863</Words>
  <Application>Microsoft Macintosh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Apex</vt:lpstr>
      <vt:lpstr>Fiscal and Monetary policy</vt:lpstr>
      <vt:lpstr>Fiscal Policy</vt:lpstr>
      <vt:lpstr>Monetary Policy</vt:lpstr>
      <vt:lpstr>Monetary Policy</vt:lpstr>
      <vt:lpstr>Expansionary and Contractionary Tools of Fiscal and Monetary Policy</vt:lpstr>
      <vt:lpstr>Debt and Deficit</vt:lpstr>
      <vt:lpstr>Keynesian economics</vt:lpstr>
      <vt:lpstr>Keynesian economics</vt:lpstr>
      <vt:lpstr>Fiscal Policy</vt:lpstr>
      <vt:lpstr>Fiscal Policy</vt:lpstr>
      <vt:lpstr>Supply Side Economics</vt:lpstr>
      <vt:lpstr>The Federal reserve and government economic policy</vt:lpstr>
      <vt:lpstr>The Federal reserve and government economic policy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and Monetary policy</dc:title>
  <dc:creator>brian.gasiorowski</dc:creator>
  <cp:lastModifiedBy>Roselyn Coyne</cp:lastModifiedBy>
  <cp:revision>5</cp:revision>
  <dcterms:created xsi:type="dcterms:W3CDTF">2012-11-20T18:29:02Z</dcterms:created>
  <dcterms:modified xsi:type="dcterms:W3CDTF">2020-11-30T14:05:36Z</dcterms:modified>
</cp:coreProperties>
</file>