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5143500" type="screen16x9"/>
  <p:notesSz cx="6858000" cy="9144000"/>
  <p:embeddedFontLst>
    <p:embeddedFont>
      <p:font typeface="Average" panose="020B0604020202020204" charset="0"/>
      <p:regular r:id="rId18"/>
    </p:embeddedFont>
    <p:embeddedFont>
      <p:font typeface="Oswald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20" d="100"/>
          <a:sy n="20" d="100"/>
        </p:scale>
        <p:origin x="2172" y="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untvernon.org/george-washington/health/teeth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ebd407e046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ebd407e046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ebd407e046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ebd407e046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ebd407e046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ebd407e046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bd407e046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ebd407e046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ebd407e046_0_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ebd407e046_0_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bd407e046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ebd407e046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ebd407e046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ebd407e046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#2 is the lie - Washington had </a:t>
            </a:r>
            <a:r>
              <a:rPr lang="en" sz="1000">
                <a:solidFill>
                  <a:schemeClr val="dk1"/>
                </a:solidFill>
                <a:highlight>
                  <a:srgbClr val="ECE9E0"/>
                </a:highlight>
                <a:latin typeface="Average"/>
                <a:ea typeface="Average"/>
                <a:cs typeface="Average"/>
                <a:sym typeface="Average"/>
              </a:rPr>
              <a:t>numerous full and partial dentures that were constructed of materials including </a:t>
            </a:r>
            <a:r>
              <a:rPr lang="en" sz="1000">
                <a:solidFill>
                  <a:schemeClr val="dk1"/>
                </a:solidFill>
                <a:highlight>
                  <a:srgbClr val="ECE9E0"/>
                </a:highlight>
                <a:uFill>
                  <a:noFill/>
                </a:uFill>
                <a:latin typeface="Average"/>
                <a:ea typeface="Average"/>
                <a:cs typeface="Average"/>
                <a:sym typeface="Averag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human</a:t>
            </a:r>
            <a:r>
              <a:rPr lang="en" sz="1000">
                <a:solidFill>
                  <a:schemeClr val="dk1"/>
                </a:solidFill>
                <a:highlight>
                  <a:srgbClr val="ECE9E0"/>
                </a:highlight>
                <a:latin typeface="Average"/>
                <a:ea typeface="Average"/>
                <a:cs typeface="Average"/>
                <a:sym typeface="Average"/>
              </a:rPr>
              <a:t>, and probably cow and horse teeth, ivory (possibly elephant), lead-tin alloy, copper alloy (possibly brass), and silver alloy</a:t>
            </a:r>
            <a:endParaRPr sz="10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ebd407e046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ebd407e046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#3 is the lie</a:t>
            </a:r>
            <a:endParaRPr sz="10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bd407e046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ebd407e046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#1 is the lie</a:t>
            </a:r>
            <a:endParaRPr sz="10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ebd407e046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ebd407e046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ebd407e046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ebd407e046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bd407e046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bd407e046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ebd407e046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ebd407e046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ebd407e046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ebd407e046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Executive Branch (Article II)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President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Vice President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Cabinet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Executive Depts. &amp; Bureaucracy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311700" y="22735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Cabinet</a:t>
            </a:r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311700" y="1078525"/>
            <a:ext cx="5034000" cy="34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19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Advise and support the President in carrying out laws of the US 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Made up of the Vice President and heads of 15 executive departments (called Secretaries)</a:t>
            </a:r>
            <a:endParaRPr sz="2100">
              <a:solidFill>
                <a:schemeClr val="dk1"/>
              </a:solidFill>
            </a:endParaRPr>
          </a:p>
          <a:p>
            <a:pPr marL="914400" lvl="1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" sz="2100">
                <a:solidFill>
                  <a:schemeClr val="dk1"/>
                </a:solidFill>
              </a:rPr>
              <a:t>Vice President also serves as President of the Senate and becomes President if the President can no longer do the job.</a:t>
            </a:r>
            <a:endParaRPr sz="2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1200" y="983050"/>
            <a:ext cx="3493501" cy="2330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9425" y="152400"/>
            <a:ext cx="477896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xfrm>
            <a:off x="311700" y="227350"/>
            <a:ext cx="44202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Executive Office of the President (EOP)</a:t>
            </a:r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body" idx="1"/>
          </p:nvPr>
        </p:nvSpPr>
        <p:spPr>
          <a:xfrm>
            <a:off x="311700" y="1078525"/>
            <a:ext cx="5034000" cy="38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619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Often referred to as the “West Wing” (although many work in the Eisenhower exec office building) these are others who support the president in carrying out their duties</a:t>
            </a: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Led by Chief of Staff and includes: </a:t>
            </a:r>
            <a:endParaRPr sz="2100">
              <a:solidFill>
                <a:schemeClr val="dk1"/>
              </a:solidFill>
            </a:endParaRPr>
          </a:p>
          <a:p>
            <a:pPr marL="914400" lvl="1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" sz="2100">
                <a:solidFill>
                  <a:schemeClr val="dk1"/>
                </a:solidFill>
              </a:rPr>
              <a:t>White House Communications Office</a:t>
            </a:r>
            <a:endParaRPr sz="2100">
              <a:solidFill>
                <a:schemeClr val="dk1"/>
              </a:solidFill>
            </a:endParaRPr>
          </a:p>
          <a:p>
            <a:pPr marL="914400" lvl="1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" sz="2100">
                <a:solidFill>
                  <a:schemeClr val="dk1"/>
                </a:solidFill>
              </a:rPr>
              <a:t>Press Secretary’s Office</a:t>
            </a:r>
            <a:endParaRPr sz="2100">
              <a:solidFill>
                <a:schemeClr val="dk1"/>
              </a:solidFill>
            </a:endParaRPr>
          </a:p>
          <a:p>
            <a:pPr marL="914400" lvl="1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" sz="2100">
                <a:solidFill>
                  <a:schemeClr val="dk1"/>
                </a:solidFill>
              </a:rPr>
              <a:t>National Security Council</a:t>
            </a:r>
            <a:endParaRPr sz="2100">
              <a:solidFill>
                <a:schemeClr val="dk1"/>
              </a:solidFill>
            </a:endParaRPr>
          </a:p>
          <a:p>
            <a:pPr marL="914400" lvl="1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" sz="2100">
                <a:solidFill>
                  <a:schemeClr val="dk1"/>
                </a:solidFill>
              </a:rPr>
              <a:t>White House Military Office </a:t>
            </a:r>
            <a:endParaRPr sz="2100">
              <a:solidFill>
                <a:schemeClr val="dk1"/>
              </a:solidFill>
            </a:endParaRPr>
          </a:p>
          <a:p>
            <a:pPr marL="91440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and others</a:t>
            </a:r>
            <a:endParaRPr sz="2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2375" y="1295400"/>
            <a:ext cx="3493500" cy="2328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12th Amendment &amp; the Electoral College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Election of 1800	</a:t>
            </a:r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Adams v. Jefferson for Pres.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Running mates: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Adams - Thomas Pinckney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Jefferson - Aaron Burr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Jefferson and Burr tied - who is President?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Tie goes to the House, Hamilton convinces them to vote for Jefferson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Jefferson becomes 3rd president, Burr becomes VP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Sparks change in presidential elections  - candidates select running mates, electors pledged to parties, not candidates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12th Amendment</a:t>
            </a:r>
            <a:r>
              <a:rPr lang="en"/>
              <a:t> added: electors designate votes as for Pres and VP separately</a:t>
            </a:r>
            <a:endParaRPr/>
          </a:p>
        </p:txBody>
      </p:sp>
      <p:pic>
        <p:nvPicPr>
          <p:cNvPr id="145" name="Google Shape;1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7575" y="445025"/>
            <a:ext cx="3198925" cy="179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Electoral College	</a:t>
            </a:r>
            <a:endParaRPr/>
          </a:p>
        </p:txBody>
      </p:sp>
      <p:sp>
        <p:nvSpPr>
          <p:cNvPr id="151" name="Google Shape;151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Arose as a compromise between Founding Fathers who wanted popular vote to determine Pres and those who wanted Congress to choose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Each state will have electors equal to number of Senators (2 each) + Representatives in the House (based on population)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Electors vote for Pres/VP ticket - 270 votes is magic number to win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most states have a “winner take all” setup - so the party which  wins majority of popular vote in that state get all the electoral votes (NE and ME are exceptions)</a:t>
            </a:r>
            <a:endParaRPr sz="20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In practice this means Pres/VP candidates can win popular vote but still lose the election - has happened in 1824, 1876, 1888, 2000, and 2016</a:t>
            </a:r>
            <a:endParaRPr sz="1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5961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Warm up: 2 Truths and a Lie - Executive Branch Edition</a:t>
            </a:r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37878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The White House wasn’t officially given its name until the 20th century - and before that was called by various names like the Executive Mansion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George Washington lost all his teeth in childhood and wore dentures made of wood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Jimmy Carter was a peanut farmer before becoming President</a:t>
            </a:r>
            <a:endParaRPr sz="1600"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57325"/>
            <a:ext cx="4057700" cy="202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5961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Warm up: 2 Truths and a Lie - Executive Branch Edition</a:t>
            </a:r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37878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John Adams and Thomas Jefferson died on the same day - July 4, 1826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There have been over 700 attempts made to abolish or change the Electoral College system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Hoover brought his prize-winning horse Liberty with him to live at the White House, and had a stable constructed on the East Lawn</a:t>
            </a:r>
            <a:endParaRPr sz="1600"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0575" y="1389600"/>
            <a:ext cx="3845249" cy="279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5961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Warm up: 2 Truths and a Lie - Executive Branch Edition</a:t>
            </a: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37878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The Department of Homesteading which created our national parks system was only abolished recently (2019)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Teddy Roosevelt was the first president to ride in a government car in office. His distant cousin Franklin Delano Roosevelt was the first to ride in an  official state airplane while President.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Ronald Reagan was a famous movie star before becoming President</a:t>
            </a:r>
            <a:endParaRPr sz="1600"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0625" y="1463700"/>
            <a:ext cx="2548950" cy="286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Executive Branch (Article II)</a:t>
            </a: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Executive Branch - Federal Government	</a:t>
            </a:r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Char char="●"/>
            </a:pPr>
            <a:r>
              <a:rPr lang="en" sz="2200">
                <a:solidFill>
                  <a:schemeClr val="lt2"/>
                </a:solidFill>
              </a:rPr>
              <a:t>Role is to enforce laws the of the US</a:t>
            </a:r>
            <a:endParaRPr sz="2200">
              <a:solidFill>
                <a:schemeClr val="lt2"/>
              </a:solidFill>
            </a:endParaRPr>
          </a:p>
          <a:p>
            <a:pPr marL="45720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Char char="●"/>
            </a:pPr>
            <a:r>
              <a:rPr lang="en" sz="2200">
                <a:solidFill>
                  <a:schemeClr val="lt2"/>
                </a:solidFill>
              </a:rPr>
              <a:t>Includes:</a:t>
            </a:r>
            <a:endParaRPr sz="2200">
              <a:solidFill>
                <a:schemeClr val="lt2"/>
              </a:solidFill>
            </a:endParaRPr>
          </a:p>
          <a:p>
            <a:pPr marL="914400" lvl="1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Char char="○"/>
            </a:pPr>
            <a:r>
              <a:rPr lang="en" sz="2200">
                <a:solidFill>
                  <a:schemeClr val="lt2"/>
                </a:solidFill>
              </a:rPr>
              <a:t>President</a:t>
            </a:r>
            <a:endParaRPr sz="2200">
              <a:solidFill>
                <a:schemeClr val="lt2"/>
              </a:solidFill>
            </a:endParaRPr>
          </a:p>
          <a:p>
            <a:pPr marL="914400" lvl="1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Char char="○"/>
            </a:pPr>
            <a:r>
              <a:rPr lang="en" sz="2200">
                <a:solidFill>
                  <a:schemeClr val="lt2"/>
                </a:solidFill>
              </a:rPr>
              <a:t>Vice President</a:t>
            </a:r>
            <a:endParaRPr sz="2200">
              <a:solidFill>
                <a:schemeClr val="lt2"/>
              </a:solidFill>
            </a:endParaRPr>
          </a:p>
          <a:p>
            <a:pPr marL="914400" lvl="1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Char char="○"/>
            </a:pPr>
            <a:r>
              <a:rPr lang="en" sz="2200">
                <a:solidFill>
                  <a:schemeClr val="lt2"/>
                </a:solidFill>
              </a:rPr>
              <a:t>Cabinet</a:t>
            </a:r>
            <a:endParaRPr sz="2200">
              <a:solidFill>
                <a:schemeClr val="lt2"/>
              </a:solidFill>
            </a:endParaRPr>
          </a:p>
          <a:p>
            <a:pPr marL="914400" lvl="1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Char char="○"/>
            </a:pPr>
            <a:r>
              <a:rPr lang="en" sz="2200">
                <a:solidFill>
                  <a:schemeClr val="lt2"/>
                </a:solidFill>
              </a:rPr>
              <a:t>Executive Departments &amp; Federal Agencies</a:t>
            </a:r>
            <a:endParaRPr sz="2200">
              <a:solidFill>
                <a:schemeClr val="lt2"/>
              </a:solidFill>
            </a:endParaRPr>
          </a:p>
          <a:p>
            <a:pPr marL="45720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Char char="●"/>
            </a:pPr>
            <a:r>
              <a:rPr lang="en" sz="2200">
                <a:solidFill>
                  <a:schemeClr val="lt2"/>
                </a:solidFill>
              </a:rPr>
              <a:t>Over</a:t>
            </a:r>
            <a:r>
              <a:rPr lang="en" sz="2200" b="1">
                <a:solidFill>
                  <a:schemeClr val="lt2"/>
                </a:solidFill>
              </a:rPr>
              <a:t> 4 million Americans </a:t>
            </a:r>
            <a:r>
              <a:rPr lang="en" sz="2200">
                <a:solidFill>
                  <a:schemeClr val="lt2"/>
                </a:solidFill>
              </a:rPr>
              <a:t>are employed by the Executive branch (this includes the military, which is a part of the Department of Defense)</a:t>
            </a:r>
            <a:endParaRPr sz="2200">
              <a:solidFill>
                <a:schemeClr val="lt2"/>
              </a:solidFill>
            </a:endParaRPr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9499" y="813300"/>
            <a:ext cx="3516926" cy="175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800"/>
              <a:t>President of the United States</a:t>
            </a:r>
            <a:endParaRPr sz="3800"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6388800" cy="3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 leader of the executive branch, the President’s duties are to: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Implement and enforce federal laws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-Appoints cabinet and other officials to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enforce laws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Serve as head of state and Commander-in-Chief of the armed forces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• Meet with leaders of other countries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 rotWithShape="1">
          <a:blip r:embed="rId3">
            <a:alphaModFix/>
          </a:blip>
          <a:srcRect l="23961" r="24816"/>
          <a:stretch/>
        </p:blipFill>
        <p:spPr>
          <a:xfrm>
            <a:off x="6940100" y="777875"/>
            <a:ext cx="2079574" cy="304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00"/>
              <a:t>Other Presidential Powers</a:t>
            </a:r>
            <a:endParaRPr sz="3100"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1"/>
          </p:nvPr>
        </p:nvSpPr>
        <p:spPr>
          <a:xfrm>
            <a:off x="214500" y="1574525"/>
            <a:ext cx="871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Receive ambassadors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Call special sessions of Congress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Grant reprieves &amp; pardons for federal offenses (and to one lucky turkey each November!)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Executive Orders</a:t>
            </a:r>
            <a:endParaRPr sz="2600"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" sz="2600"/>
              <a:t>These have force of law and are carried out as such, although they can be overturned by congressional legislation or the Supreme Court</a:t>
            </a:r>
            <a:endParaRPr sz="2600"/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1200" y="175850"/>
            <a:ext cx="3041100" cy="216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408900" y="398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00"/>
              <a:t>Shared Powers</a:t>
            </a:r>
            <a:endParaRPr sz="3100"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214500" y="1574525"/>
            <a:ext cx="871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With Senate:</a:t>
            </a:r>
            <a:endParaRPr sz="2600"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" sz="2600"/>
              <a:t>Make treaties</a:t>
            </a:r>
            <a:endParaRPr sz="2600"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" sz="2600"/>
              <a:t>Appoint ambassadors, judges, other officials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With Congress:</a:t>
            </a:r>
            <a:endParaRPr sz="2600"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" sz="2600"/>
              <a:t>President must approve legislation by signing into law</a:t>
            </a:r>
            <a:endParaRPr sz="2600"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" sz="2600"/>
              <a:t>If presidential veto is used, bill will not become law unless Senate overrides veto (⅔ vote)</a:t>
            </a:r>
            <a:endParaRPr sz="2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780</Words>
  <Application>Microsoft Office PowerPoint</Application>
  <PresentationFormat>On-screen Show (16:9)</PresentationFormat>
  <Paragraphs>78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Oswald</vt:lpstr>
      <vt:lpstr>Average</vt:lpstr>
      <vt:lpstr>Slate</vt:lpstr>
      <vt:lpstr>The Executive Branch (Article II)</vt:lpstr>
      <vt:lpstr>Warm up: 2 Truths and a Lie - Executive Branch Edition</vt:lpstr>
      <vt:lpstr>Warm up: 2 Truths and a Lie - Executive Branch Edition</vt:lpstr>
      <vt:lpstr>Warm up: 2 Truths and a Lie - Executive Branch Edition</vt:lpstr>
      <vt:lpstr>The Executive Branch (Article II)</vt:lpstr>
      <vt:lpstr>Executive Branch - Federal Government </vt:lpstr>
      <vt:lpstr>President of the United States</vt:lpstr>
      <vt:lpstr>Other Presidential Powers</vt:lpstr>
      <vt:lpstr>Shared Powers</vt:lpstr>
      <vt:lpstr>Cabinet</vt:lpstr>
      <vt:lpstr>PowerPoint Presentation</vt:lpstr>
      <vt:lpstr>Executive Office of the President (EOP)</vt:lpstr>
      <vt:lpstr>12th Amendment &amp; the Electoral College</vt:lpstr>
      <vt:lpstr>Election of 1800 </vt:lpstr>
      <vt:lpstr>The Electoral College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Executive Branch (Article II)</dc:title>
  <dc:creator>Coyne, Roselyn F.</dc:creator>
  <cp:lastModifiedBy>Coyne, Roselyn F.</cp:lastModifiedBy>
  <cp:revision>1</cp:revision>
  <dcterms:modified xsi:type="dcterms:W3CDTF">2021-10-07T18:25:27Z</dcterms:modified>
</cp:coreProperties>
</file>