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slides/slide20.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legacyDocTextInfo.bin" ContentType="application/vnd.ms-office.legacyDocTextInf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2"/>
  </p:notesMasterIdLst>
  <p:sldIdLst>
    <p:sldId id="256" r:id="rId2"/>
    <p:sldId id="257" r:id="rId3"/>
    <p:sldId id="258" r:id="rId4"/>
    <p:sldId id="259" r:id="rId5"/>
    <p:sldId id="260" r:id="rId6"/>
    <p:sldId id="261" r:id="rId7"/>
    <p:sldId id="262" r:id="rId8"/>
    <p:sldId id="263" r:id="rId9"/>
    <p:sldId id="264" r:id="rId10"/>
    <p:sldId id="265" r:id="rId11"/>
    <p:sldId id="355" r:id="rId12"/>
    <p:sldId id="356" r:id="rId13"/>
    <p:sldId id="266" r:id="rId14"/>
    <p:sldId id="267" r:id="rId15"/>
    <p:sldId id="268" r:id="rId16"/>
    <p:sldId id="269" r:id="rId17"/>
    <p:sldId id="270" r:id="rId18"/>
    <p:sldId id="271" r:id="rId19"/>
    <p:sldId id="272" r:id="rId20"/>
    <p:sldId id="273" r:id="rId21"/>
    <p:sldId id="276" r:id="rId22"/>
    <p:sldId id="278" r:id="rId23"/>
    <p:sldId id="279" r:id="rId24"/>
    <p:sldId id="280" r:id="rId25"/>
    <p:sldId id="281" r:id="rId26"/>
    <p:sldId id="282" r:id="rId27"/>
    <p:sldId id="283" r:id="rId28"/>
    <p:sldId id="284" r:id="rId29"/>
    <p:sldId id="285" r:id="rId30"/>
    <p:sldId id="286" r:id="rId31"/>
    <p:sldId id="288" r:id="rId32"/>
    <p:sldId id="298" r:id="rId33"/>
    <p:sldId id="290" r:id="rId34"/>
    <p:sldId id="291" r:id="rId35"/>
    <p:sldId id="292" r:id="rId36"/>
    <p:sldId id="293" r:id="rId37"/>
    <p:sldId id="294" r:id="rId38"/>
    <p:sldId id="295" r:id="rId39"/>
    <p:sldId id="296" r:id="rId40"/>
    <p:sldId id="297" r:id="rId41"/>
    <p:sldId id="299" r:id="rId42"/>
    <p:sldId id="300" r:id="rId43"/>
    <p:sldId id="275" r:id="rId44"/>
    <p:sldId id="301" r:id="rId45"/>
    <p:sldId id="302"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20" r:id="rId62"/>
    <p:sldId id="321" r:id="rId63"/>
    <p:sldId id="322" r:id="rId64"/>
    <p:sldId id="323" r:id="rId65"/>
    <p:sldId id="324" r:id="rId66"/>
    <p:sldId id="325" r:id="rId67"/>
    <p:sldId id="361" r:id="rId68"/>
    <p:sldId id="326" r:id="rId69"/>
    <p:sldId id="328"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7" r:id="rId95"/>
    <p:sldId id="358" r:id="rId96"/>
    <p:sldId id="359" r:id="rId97"/>
    <p:sldId id="362" r:id="rId98"/>
    <p:sldId id="363" r:id="rId99"/>
    <p:sldId id="364" r:id="rId100"/>
    <p:sldId id="365" r:id="rId101"/>
    <p:sldId id="366" r:id="rId102"/>
    <p:sldId id="367" r:id="rId103"/>
    <p:sldId id="368" r:id="rId104"/>
    <p:sldId id="369" r:id="rId105"/>
    <p:sldId id="370" r:id="rId106"/>
    <p:sldId id="371" r:id="rId107"/>
    <p:sldId id="372" r:id="rId108"/>
    <p:sldId id="373" r:id="rId109"/>
    <p:sldId id="374" r:id="rId110"/>
    <p:sldId id="375" r:id="rId111"/>
    <p:sldId id="376" r:id="rId112"/>
    <p:sldId id="377" r:id="rId113"/>
    <p:sldId id="378" r:id="rId114"/>
    <p:sldId id="379" r:id="rId115"/>
    <p:sldId id="380" r:id="rId116"/>
    <p:sldId id="381" r:id="rId117"/>
    <p:sldId id="382" r:id="rId118"/>
    <p:sldId id="383" r:id="rId119"/>
    <p:sldId id="384" r:id="rId120"/>
    <p:sldId id="385" r:id="rId121"/>
    <p:sldId id="386" r:id="rId122"/>
    <p:sldId id="387" r:id="rId123"/>
    <p:sldId id="388" r:id="rId124"/>
    <p:sldId id="389" r:id="rId125"/>
    <p:sldId id="390" r:id="rId126"/>
    <p:sldId id="391" r:id="rId127"/>
    <p:sldId id="392" r:id="rId128"/>
    <p:sldId id="393" r:id="rId129"/>
    <p:sldId id="394" r:id="rId130"/>
    <p:sldId id="395" r:id="rId131"/>
    <p:sldId id="396" r:id="rId132"/>
    <p:sldId id="397" r:id="rId133"/>
    <p:sldId id="398" r:id="rId134"/>
    <p:sldId id="399" r:id="rId135"/>
    <p:sldId id="400" r:id="rId136"/>
    <p:sldId id="401" r:id="rId137"/>
    <p:sldId id="402" r:id="rId138"/>
    <p:sldId id="403" r:id="rId139"/>
    <p:sldId id="404" r:id="rId140"/>
    <p:sldId id="405" r:id="rId141"/>
    <p:sldId id="406" r:id="rId142"/>
    <p:sldId id="407" r:id="rId143"/>
    <p:sldId id="408" r:id="rId144"/>
    <p:sldId id="409" r:id="rId145"/>
    <p:sldId id="410" r:id="rId146"/>
    <p:sldId id="411" r:id="rId147"/>
    <p:sldId id="412" r:id="rId148"/>
    <p:sldId id="413" r:id="rId149"/>
    <p:sldId id="414" r:id="rId150"/>
    <p:sldId id="415" r:id="rId1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microsoft.com/office/2006/relationships/legacyDocTextInfo" Target="legacyDocTextInfo.bin"/><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7.bin"/><Relationship Id="rId2" Type="http://schemas.microsoft.com/office/2006/relationships/legacyDiagramText" Target="legacyDiagramText6.bin"/><Relationship Id="rId1" Type="http://schemas.microsoft.com/office/2006/relationships/legacyDiagramText" Target="legacyDiagramText5.bin"/><Relationship Id="rId6" Type="http://schemas.microsoft.com/office/2006/relationships/legacyDiagramText" Target="legacyDiagramText10.bin"/><Relationship Id="rId5" Type="http://schemas.microsoft.com/office/2006/relationships/legacyDiagramText" Target="legacyDiagramText9.bin"/><Relationship Id="rId4" Type="http://schemas.microsoft.com/office/2006/relationships/legacyDiagramText" Target="legacyDiagramText8.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532565C-D8CA-4471-8295-9E9C7CA9C09E}" type="datetimeFigureOut">
              <a:rPr lang="en-US"/>
              <a:pPr>
                <a:defRPr/>
              </a:pPr>
              <a:t>12/10/2012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16C79BE-FAE3-448C-BB21-5472FCD94F7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3493622-67F4-4169-83C6-AAFF2860DDC9}" type="slidenum">
              <a:rPr lang="en-US" smtClean="0"/>
              <a:pPr/>
              <a:t>68</a:t>
            </a:fld>
            <a:endParaRPr lang="en-US" smtClean="0"/>
          </a:p>
        </p:txBody>
      </p:sp>
      <p:sp>
        <p:nvSpPr>
          <p:cNvPr id="157699" name="Rectangle 2"/>
          <p:cNvSpPr>
            <a:spLocks noRot="1" noChangeArrowheads="1" noTextEdit="1"/>
          </p:cNvSpPr>
          <p:nvPr>
            <p:ph type="sldImg"/>
          </p:nvPr>
        </p:nvSpPr>
        <p:spPr bwMode="auto">
          <a:noFill/>
          <a:ln>
            <a:solidFill>
              <a:srgbClr val="000000"/>
            </a:solidFill>
            <a:miter lim="800000"/>
            <a:headEnd/>
            <a:tailEnd/>
          </a:ln>
        </p:spPr>
      </p:sp>
      <p:sp>
        <p:nvSpPr>
          <p:cNvPr id="157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32161D-B590-4BC9-86A0-D6D81813DA1D}" type="slidenum">
              <a:rPr lang="en-US"/>
              <a:pPr>
                <a:defRPr/>
              </a:pPr>
              <a:t>‹#›</a:t>
            </a:fld>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59F06C-E569-49D8-B612-C6D686060FA7}" type="slidenum">
              <a:rPr lang="en-US"/>
              <a:pPr>
                <a:defRPr/>
              </a:pPr>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4630341-E208-4F1B-8F8D-40280B3B9628}" type="slidenum">
              <a:rPr lang="en-US"/>
              <a:pPr>
                <a:defRPr/>
              </a:pPr>
              <a:t>‹#›</a:t>
            </a:fld>
            <a:endParaRPr lang="en-US" dirty="0"/>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838200" y="1905000"/>
            <a:ext cx="8007350" cy="4191000"/>
          </a:xfrm>
        </p:spPr>
        <p:txBody>
          <a:bodyPr>
            <a:normAutofit/>
          </a:bodyPr>
          <a:lstStyle/>
          <a:p>
            <a:pPr lvl="0"/>
            <a:endParaRPr lang="en-US" noProof="0" dirty="0" smtClean="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BEAB12B-BADF-42CE-8408-F4D29BB9095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254D937-924B-4DC5-897A-14F34179C41D}" type="slidenum">
              <a:rPr lang="en-US"/>
              <a:pPr>
                <a:defRPr/>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441A86-ABBB-443B-8D0B-D1627A6AE2E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EB43694-43DA-4508-BD1A-A57BBEA6C188}" type="slidenum">
              <a:rPr lang="en-US"/>
              <a:pPr>
                <a:defRPr/>
              </a:pPr>
              <a:t>‹#›</a:t>
            </a:fld>
            <a:endParaRPr lang="en-US"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0D71B961-A7A6-4144-A8B0-074C86BE3999}" type="slidenum">
              <a:rPr lang="en-US"/>
              <a:pPr>
                <a:defRPr/>
              </a:pPr>
              <a:t>‹#›</a:t>
            </a:fld>
            <a:endParaRPr lang="en-US"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5BE1C58-8238-4DEF-9A23-B41567D75C67}" type="slidenum">
              <a:rPr lang="en-US"/>
              <a:pPr>
                <a:defRPr/>
              </a:pPr>
              <a:t>‹#›</a:t>
            </a:fld>
            <a:endParaRPr lang="en-US"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A18838D-05CE-40E6-B858-C7536605CF2B}" type="slidenum">
              <a:rPr lang="en-US"/>
              <a:pPr>
                <a:defRPr/>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3D672DE-162C-442A-93BE-7D3509C34F5F}" type="slidenum">
              <a:rPr lang="en-US"/>
              <a:pPr>
                <a:defRPr/>
              </a:pPr>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918B981-A59F-4D09-B73B-1AD71F9029FF}" type="slidenum">
              <a:rPr lang="en-US"/>
              <a:pPr>
                <a:defRPr/>
              </a:pPr>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3"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dirty="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dirty="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841FD823-A1C5-4B45-9B9A-8E8250D995F6}"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46" r:id="rId1"/>
    <p:sldLayoutId id="2147483747" r:id="rId2"/>
    <p:sldLayoutId id="214748375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tatic.howstuffworks.com/gif/mcdonalds-2.jpg"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smtClean="0"/>
              <a:t>Economic Notes</a:t>
            </a:r>
          </a:p>
        </p:txBody>
      </p:sp>
      <p:sp>
        <p:nvSpPr>
          <p:cNvPr id="6147" name="Rectangle 3"/>
          <p:cNvSpPr>
            <a:spLocks noGrp="1" noChangeArrowheads="1"/>
          </p:cNvSpPr>
          <p:nvPr>
            <p:ph type="subTitle" idx="1"/>
          </p:nvPr>
        </p:nvSpPr>
        <p:spPr>
          <a:xfrm>
            <a:off x="1371600" y="3332163"/>
            <a:ext cx="6400800" cy="1752600"/>
          </a:xfrm>
        </p:spPr>
        <p:txBody>
          <a:bodyPr/>
          <a:lstStyle/>
          <a:p>
            <a:pPr eaLnBrk="1" hangingPunct="1"/>
            <a:endParaRPr lang="en-US" smtClean="0"/>
          </a:p>
        </p:txBody>
      </p:sp>
      <p:pic>
        <p:nvPicPr>
          <p:cNvPr id="6148" name="Picture 5" descr="http://www.hartdistrict.org/bowman/staff/mike_c/images/economics.jpg"/>
          <p:cNvPicPr>
            <a:picLocks noChangeAspect="1" noChangeArrowheads="1"/>
          </p:cNvPicPr>
          <p:nvPr/>
        </p:nvPicPr>
        <p:blipFill>
          <a:blip r:embed="rId2"/>
          <a:srcRect/>
          <a:stretch>
            <a:fillRect/>
          </a:stretch>
        </p:blipFill>
        <p:spPr bwMode="auto">
          <a:xfrm>
            <a:off x="3124200" y="3581400"/>
            <a:ext cx="2857500" cy="25717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fontAlgn="auto" hangingPunct="1">
              <a:spcAft>
                <a:spcPts val="0"/>
              </a:spcAft>
              <a:defRPr/>
            </a:pPr>
            <a:r>
              <a:rPr lang="en-US" dirty="0" smtClean="0"/>
              <a:t>Free Market Economy</a:t>
            </a:r>
          </a:p>
        </p:txBody>
      </p:sp>
      <p:sp>
        <p:nvSpPr>
          <p:cNvPr id="15363" name="Rectangle 3"/>
          <p:cNvSpPr>
            <a:spLocks noGrp="1" noRot="1" noChangeArrowheads="1"/>
          </p:cNvSpPr>
          <p:nvPr>
            <p:ph idx="1"/>
          </p:nvPr>
        </p:nvSpPr>
        <p:spPr/>
        <p:txBody>
          <a:bodyPr/>
          <a:lstStyle/>
          <a:p>
            <a:pPr eaLnBrk="1" hangingPunct="1"/>
            <a:r>
              <a:rPr lang="en-US" smtClean="0"/>
              <a:t>Who are the players in a free market economy?</a:t>
            </a:r>
          </a:p>
          <a:p>
            <a:pPr lvl="1" eaLnBrk="1" hangingPunct="1"/>
            <a:r>
              <a:rPr lang="en-US" smtClean="0"/>
              <a:t>Households – a person or group of people living in the same residence</a:t>
            </a:r>
          </a:p>
          <a:p>
            <a:pPr lvl="1" eaLnBrk="1" hangingPunct="1"/>
            <a:r>
              <a:rPr lang="en-US" smtClean="0"/>
              <a:t>Firms – an organization that uses resources to produce a product which it then sells (firms transform resource/factors of production into products or good/service)</a:t>
            </a:r>
          </a:p>
        </p:txBody>
      </p:sp>
      <p:pic>
        <p:nvPicPr>
          <p:cNvPr id="15364" name="Picture 5" descr="http://www.web-books.com/eLibrary/Books/B0/B62/IMG/fwk-rittenmacro-fig06_001.jpg"/>
          <p:cNvPicPr>
            <a:picLocks noChangeAspect="1" noChangeArrowheads="1"/>
          </p:cNvPicPr>
          <p:nvPr/>
        </p:nvPicPr>
        <p:blipFill>
          <a:blip r:embed="rId2"/>
          <a:srcRect/>
          <a:stretch>
            <a:fillRect/>
          </a:stretch>
        </p:blipFill>
        <p:spPr bwMode="auto">
          <a:xfrm>
            <a:off x="3429000" y="4587875"/>
            <a:ext cx="2425700" cy="22701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Business Organizations</a:t>
            </a:r>
            <a:endParaRPr lang="en-US" dirty="0"/>
          </a:p>
        </p:txBody>
      </p:sp>
      <p:sp>
        <p:nvSpPr>
          <p:cNvPr id="104451" name="Content Placeholder 2"/>
          <p:cNvSpPr>
            <a:spLocks noGrp="1"/>
          </p:cNvSpPr>
          <p:nvPr>
            <p:ph idx="1"/>
          </p:nvPr>
        </p:nvSpPr>
        <p:spPr/>
        <p:txBody>
          <a:bodyPr/>
          <a:lstStyle/>
          <a:p>
            <a:r>
              <a:rPr lang="en-US" smtClean="0"/>
              <a:t>Corporations</a:t>
            </a:r>
          </a:p>
          <a:p>
            <a:pPr lvl="1"/>
            <a:r>
              <a:rPr lang="en-US" smtClean="0"/>
              <a:t>A legal entity owned by individual stockholders</a:t>
            </a:r>
          </a:p>
          <a:p>
            <a:pPr lvl="1"/>
            <a:r>
              <a:rPr lang="en-US" smtClean="0"/>
              <a:t>Stockholders own shares of stock </a:t>
            </a:r>
          </a:p>
          <a:p>
            <a:pPr lvl="2"/>
            <a:r>
              <a:rPr lang="en-US" smtClean="0"/>
              <a:t>Shares – a certificate of  ownership in a corporation</a:t>
            </a:r>
          </a:p>
          <a:p>
            <a:pPr lvl="1"/>
            <a:r>
              <a:rPr lang="en-US" smtClean="0"/>
              <a:t>Stockholders are part owners of the corporation</a:t>
            </a:r>
          </a:p>
        </p:txBody>
      </p:sp>
    </p:spTree>
  </p:cSld>
  <p:clrMapOvr>
    <a:masterClrMapping/>
  </p:clrMapOvr>
  <p:transition>
    <p:wipe dir="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Business Organizations</a:t>
            </a:r>
            <a:endParaRPr lang="en-US" dirty="0"/>
          </a:p>
        </p:txBody>
      </p:sp>
      <p:sp>
        <p:nvSpPr>
          <p:cNvPr id="105475" name="Content Placeholder 2"/>
          <p:cNvSpPr>
            <a:spLocks noGrp="1"/>
          </p:cNvSpPr>
          <p:nvPr>
            <p:ph idx="1"/>
          </p:nvPr>
        </p:nvSpPr>
        <p:spPr/>
        <p:txBody>
          <a:bodyPr/>
          <a:lstStyle/>
          <a:p>
            <a:r>
              <a:rPr lang="en-US" smtClean="0"/>
              <a:t>Corporations</a:t>
            </a:r>
          </a:p>
          <a:p>
            <a:endParaRPr lang="en-US" smtClean="0"/>
          </a:p>
        </p:txBody>
      </p:sp>
      <p:graphicFrame>
        <p:nvGraphicFramePr>
          <p:cNvPr id="4" name="Table 3"/>
          <p:cNvGraphicFramePr>
            <a:graphicFrameLocks noGrp="1"/>
          </p:cNvGraphicFramePr>
          <p:nvPr/>
        </p:nvGraphicFramePr>
        <p:xfrm>
          <a:off x="838200" y="2286000"/>
          <a:ext cx="7391400" cy="3759200"/>
        </p:xfrm>
        <a:graphic>
          <a:graphicData uri="http://schemas.openxmlformats.org/drawingml/2006/table">
            <a:tbl>
              <a:tblPr firstRow="1" bandRow="1">
                <a:tableStyleId>{5C22544A-7EE6-4342-B048-85BDC9FD1C3A}</a:tableStyleId>
              </a:tblPr>
              <a:tblGrid>
                <a:gridCol w="3695700"/>
                <a:gridCol w="3695700"/>
              </a:tblGrid>
              <a:tr h="370840">
                <a:tc>
                  <a:txBody>
                    <a:bodyPr/>
                    <a:lstStyle/>
                    <a:p>
                      <a:r>
                        <a:rPr lang="en-US" dirty="0" smtClean="0"/>
                        <a:t>Advantages</a:t>
                      </a:r>
                      <a:endParaRPr lang="en-US" dirty="0"/>
                    </a:p>
                  </a:txBody>
                  <a:tcPr/>
                </a:tc>
                <a:tc>
                  <a:txBody>
                    <a:bodyPr/>
                    <a:lstStyle/>
                    <a:p>
                      <a:r>
                        <a:rPr lang="en-US" dirty="0" smtClean="0"/>
                        <a:t>Disadvantages</a:t>
                      </a:r>
                      <a:endParaRPr lang="en-US" dirty="0"/>
                    </a:p>
                  </a:txBody>
                  <a:tcPr/>
                </a:tc>
              </a:tr>
              <a:tr h="370840">
                <a:tc>
                  <a:txBody>
                    <a:bodyPr/>
                    <a:lstStyle/>
                    <a:p>
                      <a:r>
                        <a:rPr lang="en-US" dirty="0" smtClean="0"/>
                        <a:t>Limited</a:t>
                      </a:r>
                      <a:r>
                        <a:rPr lang="en-US" baseline="0" dirty="0" smtClean="0"/>
                        <a:t> liability for owners</a:t>
                      </a:r>
                    </a:p>
                  </a:txBody>
                  <a:tcPr/>
                </a:tc>
                <a:tc>
                  <a:txBody>
                    <a:bodyPr/>
                    <a:lstStyle/>
                    <a:p>
                      <a:r>
                        <a:rPr lang="en-US" dirty="0" smtClean="0"/>
                        <a:t>Expensive and difficult</a:t>
                      </a:r>
                      <a:r>
                        <a:rPr lang="en-US" baseline="0" dirty="0" smtClean="0"/>
                        <a:t> to start up</a:t>
                      </a:r>
                      <a:endParaRPr lang="en-US" dirty="0"/>
                    </a:p>
                  </a:txBody>
                  <a:tcPr/>
                </a:tc>
              </a:tr>
              <a:tr h="370840">
                <a:tc>
                  <a:txBody>
                    <a:bodyPr/>
                    <a:lstStyle/>
                    <a:p>
                      <a:r>
                        <a:rPr lang="en-US" dirty="0" smtClean="0"/>
                        <a:t>Transferable ownership – owners can sell stock and get money in return</a:t>
                      </a:r>
                      <a:endParaRPr lang="en-US" dirty="0"/>
                    </a:p>
                  </a:txBody>
                  <a:tcPr/>
                </a:tc>
                <a:tc>
                  <a:txBody>
                    <a:bodyPr/>
                    <a:lstStyle/>
                    <a:p>
                      <a:r>
                        <a:rPr lang="en-US" dirty="0" smtClean="0"/>
                        <a:t>Double taxes</a:t>
                      </a:r>
                    </a:p>
                    <a:p>
                      <a:r>
                        <a:rPr lang="en-US" dirty="0" smtClean="0"/>
                        <a:t>*Corporation pay taxes on income</a:t>
                      </a:r>
                    </a:p>
                    <a:p>
                      <a:r>
                        <a:rPr lang="en-US" dirty="0" smtClean="0"/>
                        <a:t>*Stockholders receive</a:t>
                      </a:r>
                      <a:r>
                        <a:rPr lang="en-US" baseline="0" dirty="0" smtClean="0"/>
                        <a:t> dividends (profits paid out to stockholders)</a:t>
                      </a:r>
                      <a:endParaRPr lang="en-US" dirty="0"/>
                    </a:p>
                  </a:txBody>
                  <a:tcPr/>
                </a:tc>
              </a:tr>
              <a:tr h="370840">
                <a:tc>
                  <a:txBody>
                    <a:bodyPr/>
                    <a:lstStyle/>
                    <a:p>
                      <a:r>
                        <a:rPr lang="en-US" dirty="0" smtClean="0"/>
                        <a:t>Long Life – business does not end with the death of the owners</a:t>
                      </a:r>
                      <a:endParaRPr lang="en-US" dirty="0"/>
                    </a:p>
                  </a:txBody>
                  <a:tcPr/>
                </a:tc>
                <a:tc>
                  <a:txBody>
                    <a:bodyPr/>
                    <a:lstStyle/>
                    <a:p>
                      <a:r>
                        <a:rPr lang="en-US" dirty="0" smtClean="0"/>
                        <a:t>Potential loss of control by the founders </a:t>
                      </a:r>
                    </a:p>
                    <a:p>
                      <a:r>
                        <a:rPr lang="en-US" dirty="0" smtClean="0"/>
                        <a:t>*Board of Directors usually</a:t>
                      </a:r>
                      <a:r>
                        <a:rPr lang="en-US" baseline="0" dirty="0" smtClean="0"/>
                        <a:t> run corporations</a:t>
                      </a:r>
                      <a:endParaRPr lang="en-US" dirty="0"/>
                    </a:p>
                  </a:txBody>
                  <a:tcPr/>
                </a:tc>
              </a:tr>
              <a:tr h="370840">
                <a:tc>
                  <a:txBody>
                    <a:bodyPr/>
                    <a:lstStyle/>
                    <a:p>
                      <a:r>
                        <a:rPr lang="en-US" dirty="0" smtClean="0"/>
                        <a:t>More potential for growth</a:t>
                      </a:r>
                      <a:endParaRPr lang="en-US" dirty="0"/>
                    </a:p>
                  </a:txBody>
                  <a:tcPr/>
                </a:tc>
                <a:tc>
                  <a:txBody>
                    <a:bodyPr/>
                    <a:lstStyle/>
                    <a:p>
                      <a:r>
                        <a:rPr lang="en-US" dirty="0" smtClean="0"/>
                        <a:t>More legal</a:t>
                      </a:r>
                      <a:r>
                        <a:rPr lang="en-US" baseline="0" dirty="0" smtClean="0"/>
                        <a:t> requirements and regulations</a:t>
                      </a:r>
                      <a:endParaRPr lang="en-US" dirty="0"/>
                    </a:p>
                  </a:txBody>
                  <a:tcPr/>
                </a:tc>
              </a:tr>
            </a:tbl>
          </a:graphicData>
        </a:graphic>
      </p:graphicFrame>
    </p:spTree>
  </p:cSld>
  <p:clrMapOvr>
    <a:masterClrMapping/>
  </p:clrMapOvr>
  <p:transition>
    <p:wipe dir="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Business Organizations</a:t>
            </a:r>
            <a:endParaRPr lang="en-US" dirty="0"/>
          </a:p>
        </p:txBody>
      </p:sp>
      <p:sp>
        <p:nvSpPr>
          <p:cNvPr id="106499" name="Content Placeholder 2"/>
          <p:cNvSpPr>
            <a:spLocks noGrp="1"/>
          </p:cNvSpPr>
          <p:nvPr>
            <p:ph idx="1"/>
          </p:nvPr>
        </p:nvSpPr>
        <p:spPr/>
        <p:txBody>
          <a:bodyPr/>
          <a:lstStyle/>
          <a:p>
            <a:r>
              <a:rPr lang="en-US" smtClean="0"/>
              <a:t>Horizontal Merger</a:t>
            </a:r>
          </a:p>
          <a:p>
            <a:pPr lvl="1"/>
            <a:r>
              <a:rPr lang="en-US" smtClean="0"/>
              <a:t>Joining of two or more firms competing in the same market with the same good or service</a:t>
            </a:r>
          </a:p>
          <a:p>
            <a:pPr lvl="2"/>
            <a:r>
              <a:rPr lang="en-US" smtClean="0"/>
              <a:t>Examples:  </a:t>
            </a:r>
          </a:p>
          <a:p>
            <a:pPr lvl="4"/>
            <a:r>
              <a:rPr lang="en-US" smtClean="0"/>
              <a:t>Verizon and Alltel</a:t>
            </a:r>
          </a:p>
          <a:p>
            <a:pPr lvl="4"/>
            <a:r>
              <a:rPr lang="en-US" smtClean="0"/>
              <a:t>Wells Fargo and Wachovia</a:t>
            </a:r>
          </a:p>
          <a:p>
            <a:r>
              <a:rPr lang="en-US" smtClean="0"/>
              <a:t>Vertical Merger</a:t>
            </a:r>
          </a:p>
          <a:p>
            <a:pPr lvl="1"/>
            <a:r>
              <a:rPr lang="en-US" smtClean="0"/>
              <a:t>Joining of two or more firms involved in different stages of producing the same good or service</a:t>
            </a:r>
          </a:p>
          <a:p>
            <a:pPr lvl="2"/>
            <a:r>
              <a:rPr lang="en-US" smtClean="0"/>
              <a:t>Examples:</a:t>
            </a:r>
          </a:p>
          <a:p>
            <a:pPr lvl="4"/>
            <a:r>
              <a:rPr lang="en-US" smtClean="0"/>
              <a:t>KFC buys a Chicken Farm</a:t>
            </a:r>
          </a:p>
          <a:p>
            <a:pPr lvl="4">
              <a:buFont typeface="Wingdings 2" pitchFamily="18" charset="2"/>
              <a:buNone/>
            </a:pPr>
            <a:endParaRPr lang="en-US" smtClean="0"/>
          </a:p>
          <a:p>
            <a:pPr lvl="4">
              <a:buFont typeface="Wingdings 2" pitchFamily="18" charset="2"/>
              <a:buNone/>
            </a:pPr>
            <a:endParaRPr lang="en-US" smtClean="0"/>
          </a:p>
          <a:p>
            <a:pPr lvl="4">
              <a:buFont typeface="Wingdings 2" pitchFamily="18" charset="2"/>
              <a:buNone/>
            </a:pPr>
            <a:r>
              <a:rPr lang="en-US" smtClean="0"/>
              <a:t>	</a:t>
            </a:r>
          </a:p>
        </p:txBody>
      </p:sp>
    </p:spTree>
  </p:cSld>
  <p:clrMapOvr>
    <a:masterClrMapping/>
  </p:clrMapOvr>
  <p:transition>
    <p:wipe dir="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Business Organizations</a:t>
            </a:r>
            <a:endParaRPr lang="en-US" dirty="0"/>
          </a:p>
        </p:txBody>
      </p:sp>
      <p:sp>
        <p:nvSpPr>
          <p:cNvPr id="107523" name="Content Placeholder 2"/>
          <p:cNvSpPr>
            <a:spLocks noGrp="1"/>
          </p:cNvSpPr>
          <p:nvPr>
            <p:ph idx="1"/>
          </p:nvPr>
        </p:nvSpPr>
        <p:spPr>
          <a:xfrm>
            <a:off x="457200" y="1219200"/>
            <a:ext cx="8229600" cy="5089525"/>
          </a:xfrm>
        </p:spPr>
        <p:txBody>
          <a:bodyPr/>
          <a:lstStyle/>
          <a:p>
            <a:r>
              <a:rPr lang="en-US" sz="2200" smtClean="0"/>
              <a:t>Conglomerate</a:t>
            </a:r>
          </a:p>
          <a:p>
            <a:pPr lvl="1"/>
            <a:r>
              <a:rPr lang="en-US" sz="2200" smtClean="0"/>
              <a:t>Merging of more than three businesses that make unrelated products</a:t>
            </a:r>
          </a:p>
          <a:p>
            <a:pPr lvl="2"/>
            <a:r>
              <a:rPr lang="en-US" smtClean="0"/>
              <a:t>Example:</a:t>
            </a:r>
          </a:p>
          <a:p>
            <a:pPr lvl="4"/>
            <a:r>
              <a:rPr lang="en-US" sz="2200" smtClean="0"/>
              <a:t>General Electric</a:t>
            </a:r>
          </a:p>
          <a:p>
            <a:r>
              <a:rPr lang="en-US" sz="2200" smtClean="0"/>
              <a:t>Multinational Corporation</a:t>
            </a:r>
          </a:p>
          <a:p>
            <a:pPr lvl="1"/>
            <a:r>
              <a:rPr lang="en-US" sz="2200" smtClean="0"/>
              <a:t>A large corporation that produces and sells its goods and services throughout the world</a:t>
            </a:r>
          </a:p>
          <a:p>
            <a:pPr lvl="1"/>
            <a:endParaRPr lang="en-US" smtClean="0"/>
          </a:p>
        </p:txBody>
      </p:sp>
      <p:graphicFrame>
        <p:nvGraphicFramePr>
          <p:cNvPr id="4" name="Table 3"/>
          <p:cNvGraphicFramePr>
            <a:graphicFrameLocks noGrp="1"/>
          </p:cNvGraphicFramePr>
          <p:nvPr/>
        </p:nvGraphicFramePr>
        <p:xfrm>
          <a:off x="685800" y="4343400"/>
          <a:ext cx="7848600" cy="2198688"/>
        </p:xfrm>
        <a:graphic>
          <a:graphicData uri="http://schemas.openxmlformats.org/drawingml/2006/table">
            <a:tbl>
              <a:tblPr firstRow="1" bandRow="1">
                <a:tableStyleId>{5C22544A-7EE6-4342-B048-85BDC9FD1C3A}</a:tableStyleId>
              </a:tblPr>
              <a:tblGrid>
                <a:gridCol w="5029200"/>
                <a:gridCol w="2819400"/>
              </a:tblGrid>
              <a:tr h="320682">
                <a:tc>
                  <a:txBody>
                    <a:bodyPr/>
                    <a:lstStyle/>
                    <a:p>
                      <a:r>
                        <a:rPr lang="en-US" dirty="0" smtClean="0"/>
                        <a:t>Advantages</a:t>
                      </a:r>
                      <a:endParaRPr lang="en-US" dirty="0"/>
                    </a:p>
                  </a:txBody>
                  <a:tcPr/>
                </a:tc>
                <a:tc>
                  <a:txBody>
                    <a:bodyPr/>
                    <a:lstStyle/>
                    <a:p>
                      <a:r>
                        <a:rPr lang="en-US" dirty="0" smtClean="0"/>
                        <a:t>Disadvantages</a:t>
                      </a:r>
                      <a:endParaRPr lang="en-US" dirty="0"/>
                    </a:p>
                  </a:txBody>
                  <a:tcPr/>
                </a:tc>
              </a:tr>
              <a:tr h="553506">
                <a:tc>
                  <a:txBody>
                    <a:bodyPr/>
                    <a:lstStyle/>
                    <a:p>
                      <a:r>
                        <a:rPr lang="en-US" dirty="0" smtClean="0"/>
                        <a:t>Provides jobs and products around the world</a:t>
                      </a:r>
                    </a:p>
                  </a:txBody>
                  <a:tcPr/>
                </a:tc>
                <a:tc>
                  <a:txBody>
                    <a:bodyPr/>
                    <a:lstStyle/>
                    <a:p>
                      <a:r>
                        <a:rPr lang="en-US" dirty="0" smtClean="0"/>
                        <a:t>Low wages</a:t>
                      </a:r>
                      <a:endParaRPr lang="en-US" dirty="0"/>
                    </a:p>
                  </a:txBody>
                  <a:tcPr/>
                </a:tc>
              </a:tr>
              <a:tr h="553506">
                <a:tc>
                  <a:txBody>
                    <a:bodyPr/>
                    <a:lstStyle/>
                    <a:p>
                      <a:r>
                        <a:rPr lang="en-US" dirty="0" smtClean="0"/>
                        <a:t>Efforts to spread new technology</a:t>
                      </a:r>
                      <a:r>
                        <a:rPr lang="en-US" baseline="0" dirty="0" smtClean="0"/>
                        <a:t> around the world</a:t>
                      </a:r>
                      <a:endParaRPr lang="en-US" dirty="0"/>
                    </a:p>
                  </a:txBody>
                  <a:tcPr/>
                </a:tc>
                <a:tc>
                  <a:txBody>
                    <a:bodyPr/>
                    <a:lstStyle/>
                    <a:p>
                      <a:r>
                        <a:rPr lang="en-US" dirty="0" smtClean="0"/>
                        <a:t>Poor working conditions</a:t>
                      </a:r>
                      <a:endParaRPr lang="en-US" dirty="0"/>
                    </a:p>
                  </a:txBody>
                  <a:tcPr/>
                </a:tc>
              </a:tr>
              <a:tr h="553506">
                <a:tc>
                  <a:txBody>
                    <a:bodyPr/>
                    <a:lstStyle/>
                    <a:p>
                      <a:r>
                        <a:rPr lang="en-US" dirty="0" smtClean="0"/>
                        <a:t>Increased standard of living in many poor countries</a:t>
                      </a:r>
                      <a:endParaRPr lang="en-US" dirty="0"/>
                    </a:p>
                  </a:txBody>
                  <a:tcPr/>
                </a:tc>
                <a:tc>
                  <a:txBody>
                    <a:bodyPr/>
                    <a:lstStyle/>
                    <a:p>
                      <a:endParaRPr lang="en-US" dirty="0"/>
                    </a:p>
                  </a:txBody>
                  <a:tcPr/>
                </a:tc>
              </a:tr>
            </a:tbl>
          </a:graphicData>
        </a:graphic>
      </p:graphicFrame>
    </p:spTree>
  </p:cSld>
  <p:clrMapOvr>
    <a:masterClrMapping/>
  </p:clrMapOvr>
  <p:transition>
    <p:wipe dir="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Keynesian economics</a:t>
            </a:r>
            <a:endParaRPr lang="en-US" dirty="0"/>
          </a:p>
        </p:txBody>
      </p:sp>
      <p:sp>
        <p:nvSpPr>
          <p:cNvPr id="108547"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Keynesian economics</a:t>
            </a:r>
            <a:endParaRPr lang="en-US" dirty="0"/>
          </a:p>
        </p:txBody>
      </p:sp>
      <p:sp>
        <p:nvSpPr>
          <p:cNvPr id="109571" name="Content Placeholder 2"/>
          <p:cNvSpPr>
            <a:spLocks noGrp="1"/>
          </p:cNvSpPr>
          <p:nvPr>
            <p:ph idx="1"/>
          </p:nvPr>
        </p:nvSpPr>
        <p:spPr/>
        <p:txBody>
          <a:bodyPr/>
          <a:lstStyle/>
          <a:p>
            <a:r>
              <a:rPr lang="en-US" smtClean="0"/>
              <a:t>Keynesian Economics </a:t>
            </a:r>
          </a:p>
          <a:p>
            <a:pPr lvl="1"/>
            <a:r>
              <a:rPr lang="en-US" smtClean="0"/>
              <a:t>A form of demand-side economics that encourages government action to increase and decrease demand and output</a:t>
            </a:r>
          </a:p>
          <a:p>
            <a:r>
              <a:rPr lang="en-US" smtClean="0"/>
              <a:t>Demand-side Economics</a:t>
            </a:r>
          </a:p>
          <a:p>
            <a:pPr lvl="1"/>
            <a:r>
              <a:rPr lang="en-US" smtClean="0"/>
              <a:t>The idea that government spending and tax cuts help an economy by raising demand</a:t>
            </a:r>
          </a:p>
          <a:p>
            <a:r>
              <a:rPr lang="en-US" smtClean="0"/>
              <a:t>John Maynard Keynes</a:t>
            </a:r>
          </a:p>
          <a:p>
            <a:pPr lvl="1"/>
            <a:r>
              <a:rPr lang="en-US" smtClean="0"/>
              <a:t>Developed this theory after the Great Depression.  His ultimate goal was to tell economists and politicians how to get out of and avoid economic crisis</a:t>
            </a:r>
          </a:p>
          <a:p>
            <a:endParaRPr lang="en-US" smtClean="0"/>
          </a:p>
        </p:txBody>
      </p:sp>
    </p:spTree>
  </p:cSld>
  <p:clrMapOvr>
    <a:masterClrMapping/>
  </p:clrMapOvr>
  <p:transition>
    <p:wipe dir="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Keynesian economics</a:t>
            </a:r>
            <a:endParaRPr lang="en-US" dirty="0"/>
          </a:p>
        </p:txBody>
      </p:sp>
      <p:sp>
        <p:nvSpPr>
          <p:cNvPr id="110595" name="Content Placeholder 2"/>
          <p:cNvSpPr>
            <a:spLocks noGrp="1"/>
          </p:cNvSpPr>
          <p:nvPr>
            <p:ph idx="1"/>
          </p:nvPr>
        </p:nvSpPr>
        <p:spPr/>
        <p:txBody>
          <a:bodyPr/>
          <a:lstStyle/>
          <a:p>
            <a:r>
              <a:rPr lang="en-US" smtClean="0"/>
              <a:t>Keynes believe that 2 things needed to happen to end the Great Depression</a:t>
            </a:r>
          </a:p>
          <a:p>
            <a:pPr lvl="1"/>
            <a:r>
              <a:rPr lang="en-US" smtClean="0"/>
              <a:t>1.  Consumers need to spend more money</a:t>
            </a:r>
          </a:p>
          <a:p>
            <a:pPr lvl="3"/>
            <a:r>
              <a:rPr lang="en-US" smtClean="0"/>
              <a:t>Keynes thought that the spender should be the government.  According to his theory, the government should buy goods and services.  This would encourage production and increase employment.</a:t>
            </a:r>
          </a:p>
          <a:p>
            <a:pPr lvl="1"/>
            <a:r>
              <a:rPr lang="en-US" smtClean="0"/>
              <a:t>2.  Businesses need to increase output</a:t>
            </a:r>
          </a:p>
          <a:p>
            <a:r>
              <a:rPr lang="en-US" smtClean="0"/>
              <a:t>As a result of this theory, people go back to work and then spend the money they make on goods and services – this increases production.</a:t>
            </a:r>
          </a:p>
          <a:p>
            <a:pPr lvl="1"/>
            <a:endParaRPr lang="en-US" smtClean="0"/>
          </a:p>
          <a:p>
            <a:endParaRPr lang="en-US" smtClean="0"/>
          </a:p>
        </p:txBody>
      </p:sp>
    </p:spTree>
  </p:cSld>
  <p:clrMapOvr>
    <a:masterClrMapping/>
  </p:clrMapOvr>
  <p:transition>
    <p:wipe dir="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Fiscal Policy</a:t>
            </a:r>
            <a:endParaRPr lang="en-US" dirty="0"/>
          </a:p>
        </p:txBody>
      </p:sp>
      <p:sp>
        <p:nvSpPr>
          <p:cNvPr id="111619" name="Content Placeholder 2"/>
          <p:cNvSpPr>
            <a:spLocks noGrp="1"/>
          </p:cNvSpPr>
          <p:nvPr>
            <p:ph idx="1"/>
          </p:nvPr>
        </p:nvSpPr>
        <p:spPr/>
        <p:txBody>
          <a:bodyPr/>
          <a:lstStyle/>
          <a:p>
            <a:r>
              <a:rPr lang="en-US" smtClean="0"/>
              <a:t>Fiscal Policy</a:t>
            </a:r>
          </a:p>
          <a:p>
            <a:pPr lvl="1"/>
            <a:r>
              <a:rPr lang="en-US" smtClean="0"/>
              <a:t>The use of government spending to influence the economy</a:t>
            </a:r>
          </a:p>
          <a:p>
            <a:pPr lvl="1"/>
            <a:r>
              <a:rPr lang="en-US" smtClean="0"/>
              <a:t>Fiscal policy can be used to fight two macroeconomic problems, according to Keynes</a:t>
            </a:r>
          </a:p>
        </p:txBody>
      </p:sp>
    </p:spTree>
  </p:cSld>
  <p:clrMapOvr>
    <a:masterClrMapping/>
  </p:clrMapOvr>
  <p:transition>
    <p:wipe dir="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Fiscal Policy</a:t>
            </a:r>
            <a:endParaRPr lang="en-US" dirty="0"/>
          </a:p>
        </p:txBody>
      </p:sp>
      <p:sp>
        <p:nvSpPr>
          <p:cNvPr id="112643" name="Content Placeholder 2"/>
          <p:cNvSpPr>
            <a:spLocks noGrp="1"/>
          </p:cNvSpPr>
          <p:nvPr>
            <p:ph idx="1"/>
          </p:nvPr>
        </p:nvSpPr>
        <p:spPr/>
        <p:txBody>
          <a:bodyPr/>
          <a:lstStyle/>
          <a:p>
            <a:r>
              <a:rPr lang="en-US" smtClean="0"/>
              <a:t>Expansionary Policy</a:t>
            </a:r>
          </a:p>
          <a:p>
            <a:pPr lvl="1"/>
            <a:r>
              <a:rPr lang="en-US" smtClean="0"/>
              <a:t>1.  Recession (decline in economic prosperity)/Depression (long recession)</a:t>
            </a:r>
          </a:p>
          <a:p>
            <a:pPr lvl="2"/>
            <a:r>
              <a:rPr lang="en-US" smtClean="0"/>
              <a:t>Government should increase spending OR government should decrease taxes</a:t>
            </a:r>
          </a:p>
          <a:p>
            <a:pPr lvl="2"/>
            <a:endParaRPr lang="en-US" smtClean="0"/>
          </a:p>
          <a:p>
            <a:r>
              <a:rPr lang="en-US" smtClean="0"/>
              <a:t>Contractionary Policy</a:t>
            </a:r>
          </a:p>
          <a:p>
            <a:pPr lvl="1"/>
            <a:r>
              <a:rPr lang="en-US" smtClean="0"/>
              <a:t>2.  Inflation (general increase in prices)</a:t>
            </a:r>
          </a:p>
          <a:p>
            <a:pPr lvl="2"/>
            <a:r>
              <a:rPr lang="en-US" smtClean="0"/>
              <a:t>Government should decrease spending OR government should increase taxes</a:t>
            </a:r>
          </a:p>
        </p:txBody>
      </p:sp>
    </p:spTree>
  </p:cSld>
  <p:clrMapOvr>
    <a:masterClrMapping/>
  </p:clrMapOvr>
  <p:transition>
    <p:wipe dir="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Supply Side Economics</a:t>
            </a:r>
            <a:endParaRPr lang="en-US" dirty="0"/>
          </a:p>
        </p:txBody>
      </p:sp>
      <p:sp>
        <p:nvSpPr>
          <p:cNvPr id="113667" name="Content Placeholder 2"/>
          <p:cNvSpPr>
            <a:spLocks noGrp="1"/>
          </p:cNvSpPr>
          <p:nvPr>
            <p:ph idx="1"/>
          </p:nvPr>
        </p:nvSpPr>
        <p:spPr/>
        <p:txBody>
          <a:bodyPr/>
          <a:lstStyle/>
          <a:p>
            <a:r>
              <a:rPr lang="en-US" smtClean="0"/>
              <a:t>Supply-side Economics </a:t>
            </a:r>
          </a:p>
          <a:p>
            <a:pPr lvl="1"/>
            <a:r>
              <a:rPr lang="en-US" smtClean="0"/>
              <a:t>A school of economics that believes that tax cuts can help an economy by raising supply</a:t>
            </a:r>
          </a:p>
          <a:p>
            <a:pPr lvl="2"/>
            <a:r>
              <a:rPr lang="en-US" smtClean="0"/>
              <a:t>Those that agree with supply-side economics believe that taxes have strong negative influences on economic output</a:t>
            </a:r>
          </a:p>
          <a:p>
            <a:r>
              <a:rPr lang="en-US" smtClean="0"/>
              <a:t>Trickle down effect</a:t>
            </a:r>
          </a:p>
          <a:p>
            <a:pPr lvl="1"/>
            <a:r>
              <a:rPr lang="en-US" smtClean="0"/>
              <a:t>Investing money in companies and giving them tax breaks will benefit the economy.  Eventually individuals (consumers) will experience the effects thus trickle down to the households</a:t>
            </a:r>
          </a:p>
          <a:p>
            <a:pPr lvl="1"/>
            <a:endParaRPr lang="en-US" smtClean="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fontAlgn="auto" hangingPunct="1">
              <a:spcAft>
                <a:spcPts val="0"/>
              </a:spcAft>
              <a:defRPr/>
            </a:pPr>
            <a:r>
              <a:rPr lang="en-US" dirty="0" smtClean="0"/>
              <a:t>Circular Flow</a:t>
            </a:r>
          </a:p>
        </p:txBody>
      </p:sp>
      <p:sp>
        <p:nvSpPr>
          <p:cNvPr id="16387" name="Rectangle 3"/>
          <p:cNvSpPr>
            <a:spLocks noGrp="1" noRot="1" noChangeArrowheads="1"/>
          </p:cNvSpPr>
          <p:nvPr>
            <p:ph idx="1"/>
          </p:nvPr>
        </p:nvSpPr>
        <p:spPr/>
        <p:txBody>
          <a:bodyPr/>
          <a:lstStyle/>
          <a:p>
            <a:pPr eaLnBrk="1" hangingPunct="1">
              <a:lnSpc>
                <a:spcPct val="80000"/>
              </a:lnSpc>
              <a:buFont typeface="Wingdings" pitchFamily="2" charset="2"/>
              <a:buNone/>
            </a:pPr>
            <a:r>
              <a:rPr lang="en-US" sz="2000" smtClean="0"/>
              <a:t>The flow of payments in an economy is a circular flow. Individuals--people living in households--work for businesses, rent their property (or their capital) to businesses, and manage and own the businesses. All these activities generate incomes--flows of payments from businesses to households. But households then spend their incomes--on consumption goods, in taxes paid to governments (that then spend the money on goods and services), and on assets like stock certificates and bank CDs that flow through the financial sector and are then used to buy investment and other goods. All these are expenditures</a:t>
            </a:r>
          </a:p>
          <a:p>
            <a:pPr eaLnBrk="1" hangingPunct="1">
              <a:lnSpc>
                <a:spcPct val="80000"/>
              </a:lnSpc>
            </a:pPr>
            <a:r>
              <a:rPr lang="en-US" sz="2000" smtClean="0"/>
              <a:t>The two flows--of incomes and of expenditures--are equal: all expenditures on products are ultimately someone's income, and every piece of total income is also expended in some way</a:t>
            </a:r>
          </a:p>
        </p:txBody>
      </p:sp>
    </p:spTree>
  </p:cSld>
  <p:clrMapOvr>
    <a:masterClrMapping/>
  </p:clrMapOvr>
  <p:transition>
    <p:wipe dir="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Karl Marx</a:t>
            </a:r>
            <a:endParaRPr lang="en-US" dirty="0"/>
          </a:p>
        </p:txBody>
      </p:sp>
      <p:sp>
        <p:nvSpPr>
          <p:cNvPr id="114691"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Karl Marx</a:t>
            </a:r>
            <a:endParaRPr lang="en-US" dirty="0"/>
          </a:p>
        </p:txBody>
      </p:sp>
      <p:sp>
        <p:nvSpPr>
          <p:cNvPr id="115715" name="Content Placeholder 2"/>
          <p:cNvSpPr>
            <a:spLocks noGrp="1"/>
          </p:cNvSpPr>
          <p:nvPr>
            <p:ph idx="1"/>
          </p:nvPr>
        </p:nvSpPr>
        <p:spPr/>
        <p:txBody>
          <a:bodyPr/>
          <a:lstStyle/>
          <a:p>
            <a:r>
              <a:rPr lang="en-US" smtClean="0"/>
              <a:t>Marx was born in Germany in 1818 and died in London in 1883.  He was a philosopher and political economist but was known best as a revolutionary communist.  Marx along with Friedrich Engels wrote the </a:t>
            </a:r>
            <a:r>
              <a:rPr lang="en-US" b="1" smtClean="0"/>
              <a:t>Communist Manifesto</a:t>
            </a:r>
          </a:p>
        </p:txBody>
      </p:sp>
    </p:spTree>
  </p:cSld>
  <p:clrMapOvr>
    <a:masterClrMapping/>
  </p:clrMapOvr>
  <p:transition>
    <p:wipe dir="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Karl Marx</a:t>
            </a:r>
            <a:endParaRPr lang="en-US" dirty="0"/>
          </a:p>
        </p:txBody>
      </p:sp>
      <p:sp>
        <p:nvSpPr>
          <p:cNvPr id="116739" name="Content Placeholder 2"/>
          <p:cNvSpPr>
            <a:spLocks noGrp="1"/>
          </p:cNvSpPr>
          <p:nvPr>
            <p:ph idx="1"/>
          </p:nvPr>
        </p:nvSpPr>
        <p:spPr/>
        <p:txBody>
          <a:bodyPr/>
          <a:lstStyle/>
          <a:p>
            <a:r>
              <a:rPr lang="en-US" smtClean="0"/>
              <a:t>Communist Manifesto</a:t>
            </a:r>
          </a:p>
          <a:p>
            <a:pPr lvl="1"/>
            <a:r>
              <a:rPr lang="en-US" sz="2000" smtClean="0"/>
              <a:t>History should be described as social classes struggling with one another</a:t>
            </a:r>
          </a:p>
          <a:p>
            <a:pPr lvl="1"/>
            <a:r>
              <a:rPr lang="en-US" sz="2000" smtClean="0"/>
              <a:t>19</a:t>
            </a:r>
            <a:r>
              <a:rPr lang="en-US" sz="2000" baseline="30000" smtClean="0"/>
              <a:t>th</a:t>
            </a:r>
            <a:r>
              <a:rPr lang="en-US" sz="2000" smtClean="0"/>
              <a:t> Century social classes</a:t>
            </a:r>
          </a:p>
          <a:p>
            <a:pPr lvl="2"/>
            <a:r>
              <a:rPr lang="en-US" sz="2000" smtClean="0"/>
              <a:t>Proletariat – those that own very little and therefore must sell labor to the capitalists</a:t>
            </a:r>
          </a:p>
          <a:p>
            <a:pPr lvl="2"/>
            <a:r>
              <a:rPr lang="en-US" sz="2000" smtClean="0"/>
              <a:t>Bourgeois (capitalists) – the person that owns the factories and buys labor</a:t>
            </a:r>
          </a:p>
          <a:p>
            <a:pPr lvl="1"/>
            <a:r>
              <a:rPr lang="en-US" sz="2000" smtClean="0"/>
              <a:t>The conflict between these two classes will eventually lead to revolution by the working class (proletariat).  With this revolution there would cease to be a struggle</a:t>
            </a:r>
          </a:p>
          <a:p>
            <a:pPr lvl="1"/>
            <a:r>
              <a:rPr lang="en-US" sz="2000" smtClean="0"/>
              <a:t>“Workers of all lands, unite” – the final words of the </a:t>
            </a:r>
            <a:r>
              <a:rPr lang="en-US" sz="2000" b="1" smtClean="0"/>
              <a:t>Communist Manifesto</a:t>
            </a:r>
          </a:p>
          <a:p>
            <a:pPr lvl="1"/>
            <a:r>
              <a:rPr lang="en-US" sz="2000" b="1" smtClean="0"/>
              <a:t>This document lays out the foundations of communism</a:t>
            </a:r>
          </a:p>
        </p:txBody>
      </p:sp>
    </p:spTree>
  </p:cSld>
  <p:clrMapOvr>
    <a:masterClrMapping/>
  </p:clrMapOvr>
  <p:transition>
    <p:wipe dir="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Karl Marx</a:t>
            </a:r>
            <a:endParaRPr lang="en-US" dirty="0"/>
          </a:p>
        </p:txBody>
      </p:sp>
      <p:sp>
        <p:nvSpPr>
          <p:cNvPr id="117763" name="Content Placeholder 2"/>
          <p:cNvSpPr>
            <a:spLocks noGrp="1"/>
          </p:cNvSpPr>
          <p:nvPr>
            <p:ph idx="1"/>
          </p:nvPr>
        </p:nvSpPr>
        <p:spPr/>
        <p:txBody>
          <a:bodyPr/>
          <a:lstStyle/>
          <a:p>
            <a:r>
              <a:rPr lang="en-US" smtClean="0"/>
              <a:t>Since the collapse of the Soviet Union, few countries would describe themselves as having a Marxist government.  Political parties throughout the world still maintain Marxist ideologies.</a:t>
            </a:r>
          </a:p>
          <a:p>
            <a:r>
              <a:rPr lang="en-US" smtClean="0"/>
              <a:t>Despite Marx’s predictions, capitalism is still thriving!  We still see the existence of a working class and entrepreneurs.</a:t>
            </a:r>
          </a:p>
        </p:txBody>
      </p:sp>
    </p:spTree>
  </p:cSld>
  <p:clrMapOvr>
    <a:masterClrMapping/>
  </p:clrMapOvr>
  <p:transition>
    <p:wipe dir="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defRPr/>
            </a:pPr>
            <a:r>
              <a:rPr lang="en-US" dirty="0" smtClean="0"/>
              <a:t>Movement of Resource in the US Economy</a:t>
            </a:r>
            <a:endParaRPr lang="en-US" dirty="0"/>
          </a:p>
        </p:txBody>
      </p:sp>
      <p:sp>
        <p:nvSpPr>
          <p:cNvPr id="118787"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Movement of Resource in the US Economy</a:t>
            </a:r>
            <a:endParaRPr lang="en-US" dirty="0"/>
          </a:p>
        </p:txBody>
      </p:sp>
      <p:sp>
        <p:nvSpPr>
          <p:cNvPr id="119811" name="Content Placeholder 2"/>
          <p:cNvSpPr>
            <a:spLocks noGrp="1"/>
          </p:cNvSpPr>
          <p:nvPr>
            <p:ph idx="1"/>
          </p:nvPr>
        </p:nvSpPr>
        <p:spPr/>
        <p:txBody>
          <a:bodyPr/>
          <a:lstStyle/>
          <a:p>
            <a:r>
              <a:rPr lang="en-US" smtClean="0"/>
              <a:t>Human Resource</a:t>
            </a:r>
          </a:p>
          <a:p>
            <a:pPr lvl="1"/>
            <a:r>
              <a:rPr lang="en-US" smtClean="0"/>
              <a:t>Migrant Worker – move around to follow work</a:t>
            </a:r>
          </a:p>
          <a:p>
            <a:pPr lvl="2"/>
            <a:r>
              <a:rPr lang="en-US" smtClean="0"/>
              <a:t>Example:  agricultural workers move throughout the country to pick fruits and vegetables as various crops come in season</a:t>
            </a:r>
          </a:p>
          <a:p>
            <a:pPr lvl="1"/>
            <a:r>
              <a:rPr lang="en-US" smtClean="0"/>
              <a:t>Immigrants – come to the US to find work.  Many immigrants work in low paying jobs that are unwanted by Americans</a:t>
            </a:r>
          </a:p>
        </p:txBody>
      </p:sp>
    </p:spTree>
  </p:cSld>
  <p:clrMapOvr>
    <a:masterClrMapping/>
  </p:clrMapOvr>
  <p:transition>
    <p:wipe dir="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Movement of Resource in the US Economy</a:t>
            </a:r>
            <a:endParaRPr lang="en-US" dirty="0"/>
          </a:p>
        </p:txBody>
      </p:sp>
      <p:sp>
        <p:nvSpPr>
          <p:cNvPr id="120835" name="Content Placeholder 2"/>
          <p:cNvSpPr>
            <a:spLocks noGrp="1"/>
          </p:cNvSpPr>
          <p:nvPr>
            <p:ph idx="1"/>
          </p:nvPr>
        </p:nvSpPr>
        <p:spPr/>
        <p:txBody>
          <a:bodyPr/>
          <a:lstStyle/>
          <a:p>
            <a:r>
              <a:rPr lang="en-US" smtClean="0"/>
              <a:t>Capital Resource</a:t>
            </a:r>
          </a:p>
          <a:p>
            <a:pPr lvl="1"/>
            <a:r>
              <a:rPr lang="en-US" smtClean="0"/>
              <a:t>Business locate their companies where their can maximize profit</a:t>
            </a:r>
          </a:p>
          <a:p>
            <a:pPr lvl="2"/>
            <a:r>
              <a:rPr lang="en-US" smtClean="0"/>
              <a:t>Example:  cheap labor, high demand for product </a:t>
            </a:r>
          </a:p>
          <a:p>
            <a:pPr lvl="1"/>
            <a:r>
              <a:rPr lang="en-US" smtClean="0"/>
              <a:t>Many companies have found it profitable to locate their headquarters in a central location</a:t>
            </a:r>
          </a:p>
          <a:p>
            <a:pPr lvl="2"/>
            <a:r>
              <a:rPr lang="en-US" smtClean="0"/>
              <a:t>Example:  Research Triangle Park, Silicon Valley</a:t>
            </a:r>
          </a:p>
          <a:p>
            <a:pPr lvl="3"/>
            <a:r>
              <a:rPr lang="en-US" smtClean="0"/>
              <a:t>Research Triangle Park – an industrial park near Raleigh, Durham, and Chapel Hill, in the Research Triangle region of NC</a:t>
            </a:r>
          </a:p>
          <a:p>
            <a:pPr lvl="3"/>
            <a:r>
              <a:rPr lang="en-US" smtClean="0"/>
              <a:t>Silicon Valley – a region in California south of San Francisco that is noted for its concentration of high-technology industries</a:t>
            </a:r>
          </a:p>
        </p:txBody>
      </p:sp>
    </p:spTree>
  </p:cSld>
  <p:clrMapOvr>
    <a:masterClrMapping/>
  </p:clrMapOvr>
  <p:transition>
    <p:wipe dir="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Terms to know…</a:t>
            </a:r>
            <a:endParaRPr lang="en-US" dirty="0"/>
          </a:p>
        </p:txBody>
      </p:sp>
      <p:sp>
        <p:nvSpPr>
          <p:cNvPr id="121859" name="Content Placeholder 2"/>
          <p:cNvSpPr>
            <a:spLocks noGrp="1"/>
          </p:cNvSpPr>
          <p:nvPr>
            <p:ph idx="1"/>
          </p:nvPr>
        </p:nvSpPr>
        <p:spPr/>
        <p:txBody>
          <a:bodyPr/>
          <a:lstStyle/>
          <a:p>
            <a:r>
              <a:rPr lang="en-US" sz="2200" smtClean="0"/>
              <a:t>Department of Homeland Security:  A federal agency whose primary mission is to help prevent, protect against, and respond to acts of terrorism on US soil</a:t>
            </a:r>
          </a:p>
          <a:p>
            <a:pPr lvl="1"/>
            <a:r>
              <a:rPr lang="en-US" sz="1600" smtClean="0"/>
              <a:t>Created by Bush after Sept 11</a:t>
            </a:r>
            <a:r>
              <a:rPr lang="en-US" sz="1600" baseline="30000" smtClean="0"/>
              <a:t>th</a:t>
            </a:r>
            <a:endParaRPr lang="en-US" sz="1600" smtClean="0"/>
          </a:p>
          <a:p>
            <a:pPr lvl="1"/>
            <a:r>
              <a:rPr lang="en-US" sz="1600" smtClean="0"/>
              <a:t>Responsible for providing immigration-related services and benefits</a:t>
            </a:r>
          </a:p>
          <a:p>
            <a:r>
              <a:rPr lang="en-US" sz="2200" smtClean="0"/>
              <a:t>USA Patriot Act: Uniting and Strengthening America by Providing Appropriate Tools Required to Intercept and Obstruct Terrorism Act of 2001</a:t>
            </a:r>
          </a:p>
          <a:p>
            <a:pPr lvl="1"/>
            <a:r>
              <a:rPr lang="en-US" sz="1800" smtClean="0"/>
              <a:t>Formed in response to Sept 11</a:t>
            </a:r>
            <a:r>
              <a:rPr lang="en-US" sz="1800" baseline="30000" smtClean="0"/>
              <a:t>th</a:t>
            </a:r>
            <a:r>
              <a:rPr lang="en-US" sz="1800" smtClean="0"/>
              <a:t> </a:t>
            </a:r>
          </a:p>
          <a:p>
            <a:pPr lvl="1"/>
            <a:r>
              <a:rPr lang="en-US" sz="1800" smtClean="0"/>
              <a:t>Dramatically expanded the authority of American law enforcement for the purpose of fighting terrorism in the US and abroad</a:t>
            </a:r>
          </a:p>
          <a:p>
            <a:pPr lvl="1"/>
            <a:endParaRPr lang="en-US" sz="1800" smtClean="0"/>
          </a:p>
        </p:txBody>
      </p:sp>
    </p:spTree>
  </p:cSld>
  <p:clrMapOvr>
    <a:masterClrMapping/>
  </p:clrMapOvr>
  <p:transition>
    <p:wipe dir="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Terms to know…</a:t>
            </a:r>
            <a:endParaRPr lang="en-US" dirty="0"/>
          </a:p>
        </p:txBody>
      </p:sp>
      <p:sp>
        <p:nvSpPr>
          <p:cNvPr id="122883" name="Content Placeholder 2"/>
          <p:cNvSpPr>
            <a:spLocks noGrp="1"/>
          </p:cNvSpPr>
          <p:nvPr>
            <p:ph idx="1"/>
          </p:nvPr>
        </p:nvSpPr>
        <p:spPr/>
        <p:txBody>
          <a:bodyPr/>
          <a:lstStyle/>
          <a:p>
            <a:r>
              <a:rPr lang="en-US" smtClean="0"/>
              <a:t>Outsourcing</a:t>
            </a:r>
          </a:p>
          <a:p>
            <a:pPr lvl="1"/>
            <a:r>
              <a:rPr lang="en-US" smtClean="0"/>
              <a:t>Goods and services are provided by someone outside of the company </a:t>
            </a:r>
          </a:p>
          <a:p>
            <a:pPr lvl="1"/>
            <a:r>
              <a:rPr lang="en-US" smtClean="0"/>
              <a:t>Outsourcing is done to save money, improve quality, or free company resources for other activities</a:t>
            </a:r>
          </a:p>
          <a:p>
            <a:pPr lvl="1"/>
            <a:r>
              <a:rPr lang="en-US" smtClean="0"/>
              <a:t>Critics argue that outsourcing decreases the quality of a good or service</a:t>
            </a:r>
          </a:p>
          <a:p>
            <a:r>
              <a:rPr lang="en-US" smtClean="0"/>
              <a:t>Downsizing</a:t>
            </a:r>
          </a:p>
          <a:p>
            <a:pPr lvl="1"/>
            <a:r>
              <a:rPr lang="en-US" smtClean="0"/>
              <a:t>The selling off, closure of some plants, combination of business operation that perform the same functions, and/or cost cutting of an enterprise, usually deals with a decrease in labor</a:t>
            </a:r>
          </a:p>
        </p:txBody>
      </p:sp>
    </p:spTree>
  </p:cSld>
  <p:clrMapOvr>
    <a:masterClrMapping/>
  </p:clrMapOvr>
  <p:transition>
    <p:wipe dir="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Economic Indicators</a:t>
            </a:r>
            <a:endParaRPr lang="en-US" dirty="0"/>
          </a:p>
        </p:txBody>
      </p:sp>
      <p:sp>
        <p:nvSpPr>
          <p:cNvPr id="123907"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fontAlgn="auto" hangingPunct="1">
              <a:spcAft>
                <a:spcPts val="0"/>
              </a:spcAft>
              <a:defRPr/>
            </a:pPr>
            <a:r>
              <a:rPr lang="en-US" dirty="0" smtClean="0"/>
              <a:t>Circular Flow</a:t>
            </a:r>
          </a:p>
        </p:txBody>
      </p:sp>
      <p:sp>
        <p:nvSpPr>
          <p:cNvPr id="17411" name="Rectangle 3"/>
          <p:cNvSpPr>
            <a:spLocks noGrp="1" noRot="1" noChangeArrowheads="1"/>
          </p:cNvSpPr>
          <p:nvPr>
            <p:ph idx="1"/>
          </p:nvPr>
        </p:nvSpPr>
        <p:spPr/>
        <p:txBody>
          <a:bodyPr/>
          <a:lstStyle/>
          <a:p>
            <a:pPr eaLnBrk="1" hangingPunct="1">
              <a:buFont typeface="Wingdings" pitchFamily="2" charset="2"/>
              <a:buNone/>
            </a:pPr>
            <a:r>
              <a:rPr lang="en-US" smtClean="0"/>
              <a:t> </a:t>
            </a:r>
          </a:p>
        </p:txBody>
      </p:sp>
      <p:pic>
        <p:nvPicPr>
          <p:cNvPr id="17412" name="Picture 5" descr="circular"/>
          <p:cNvPicPr>
            <a:picLocks noChangeAspect="1" noChangeArrowheads="1" noCrop="1"/>
          </p:cNvPicPr>
          <p:nvPr/>
        </p:nvPicPr>
        <p:blipFill>
          <a:blip r:embed="rId2"/>
          <a:srcRect/>
          <a:stretch>
            <a:fillRect/>
          </a:stretch>
        </p:blipFill>
        <p:spPr bwMode="auto">
          <a:xfrm>
            <a:off x="2667000" y="2438400"/>
            <a:ext cx="3810000" cy="28575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Leading Economic Indicators</a:t>
            </a:r>
            <a:endParaRPr lang="en-US" dirty="0"/>
          </a:p>
        </p:txBody>
      </p:sp>
      <p:sp>
        <p:nvSpPr>
          <p:cNvPr id="124931" name="Content Placeholder 2"/>
          <p:cNvSpPr>
            <a:spLocks noGrp="1"/>
          </p:cNvSpPr>
          <p:nvPr>
            <p:ph idx="1"/>
          </p:nvPr>
        </p:nvSpPr>
        <p:spPr/>
        <p:txBody>
          <a:bodyPr/>
          <a:lstStyle/>
          <a:p>
            <a:r>
              <a:rPr lang="en-US" smtClean="0"/>
              <a:t>GDP – Gross Domestic Product</a:t>
            </a:r>
          </a:p>
          <a:p>
            <a:pPr lvl="1"/>
            <a:r>
              <a:rPr lang="en-US" smtClean="0"/>
              <a:t>Measures the output of the entire economy</a:t>
            </a:r>
          </a:p>
          <a:p>
            <a:r>
              <a:rPr lang="en-US" smtClean="0"/>
              <a:t>Personal Income</a:t>
            </a:r>
          </a:p>
          <a:p>
            <a:pPr lvl="1"/>
            <a:r>
              <a:rPr lang="en-US" smtClean="0"/>
              <a:t>Measures the total income of families in one year, higher the income the more money they have to spend</a:t>
            </a:r>
          </a:p>
          <a:p>
            <a:r>
              <a:rPr lang="en-US" smtClean="0"/>
              <a:t>Stock Market, Averages (S &amp; P 500, The Dow)</a:t>
            </a:r>
          </a:p>
          <a:p>
            <a:pPr lvl="1"/>
            <a:r>
              <a:rPr lang="en-US" smtClean="0"/>
              <a:t>Reflects investor attitudes and movement of interest rates</a:t>
            </a:r>
          </a:p>
        </p:txBody>
      </p:sp>
    </p:spTree>
  </p:cSld>
  <p:clrMapOvr>
    <a:masterClrMapping/>
  </p:clrMapOvr>
  <p:transition>
    <p:wipe dir="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Leading Economic Indicators</a:t>
            </a:r>
            <a:endParaRPr lang="en-US" dirty="0"/>
          </a:p>
        </p:txBody>
      </p:sp>
      <p:sp>
        <p:nvSpPr>
          <p:cNvPr id="125955" name="Content Placeholder 2"/>
          <p:cNvSpPr>
            <a:spLocks noGrp="1"/>
          </p:cNvSpPr>
          <p:nvPr>
            <p:ph idx="1"/>
          </p:nvPr>
        </p:nvSpPr>
        <p:spPr/>
        <p:txBody>
          <a:bodyPr/>
          <a:lstStyle/>
          <a:p>
            <a:r>
              <a:rPr lang="en-US" smtClean="0"/>
              <a:t>Unemployment Rate</a:t>
            </a:r>
          </a:p>
          <a:p>
            <a:pPr lvl="1"/>
            <a:r>
              <a:rPr lang="en-US" smtClean="0"/>
              <a:t>Reflects layoffs of workers;  how many unemployed at one time</a:t>
            </a:r>
          </a:p>
          <a:p>
            <a:r>
              <a:rPr lang="en-US" smtClean="0"/>
              <a:t>Building Permits</a:t>
            </a:r>
          </a:p>
          <a:p>
            <a:pPr lvl="1"/>
            <a:r>
              <a:rPr lang="en-US" smtClean="0"/>
              <a:t>Indicates construction activity</a:t>
            </a:r>
          </a:p>
          <a:p>
            <a:r>
              <a:rPr lang="en-US" smtClean="0"/>
              <a:t>Manufacturer new orders</a:t>
            </a:r>
          </a:p>
          <a:p>
            <a:pPr lvl="1"/>
            <a:r>
              <a:rPr lang="en-US" smtClean="0"/>
              <a:t>Predicts actual production change</a:t>
            </a:r>
          </a:p>
          <a:p>
            <a:r>
              <a:rPr lang="en-US" smtClean="0"/>
              <a:t>Consumer Price Index and CPI Market Basket</a:t>
            </a:r>
          </a:p>
          <a:p>
            <a:pPr lvl="1"/>
            <a:r>
              <a:rPr lang="en-US" smtClean="0"/>
              <a:t>Measures the rate of change in the price of 400 consumer goods</a:t>
            </a:r>
          </a:p>
        </p:txBody>
      </p:sp>
    </p:spTree>
  </p:cSld>
  <p:clrMapOvr>
    <a:masterClrMapping/>
  </p:clrMapOvr>
  <p:transition>
    <p:wipe dir="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371600"/>
            <a:ext cx="8229600" cy="1828800"/>
          </a:xfrm>
        </p:spPr>
        <p:txBody>
          <a:bodyPr>
            <a:normAutofit fontScale="90000"/>
          </a:bodyPr>
          <a:lstStyle/>
          <a:p>
            <a:pPr>
              <a:defRPr/>
            </a:pPr>
            <a:r>
              <a:rPr lang="en-US" dirty="0" smtClean="0"/>
              <a:t>The Federal reserve and government economic policy</a:t>
            </a:r>
            <a:endParaRPr lang="en-US" dirty="0"/>
          </a:p>
        </p:txBody>
      </p:sp>
      <p:sp>
        <p:nvSpPr>
          <p:cNvPr id="126979"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The Federal reserve and government economic policy</a:t>
            </a:r>
            <a:endParaRPr lang="en-US" dirty="0"/>
          </a:p>
        </p:txBody>
      </p:sp>
      <p:sp>
        <p:nvSpPr>
          <p:cNvPr id="128003" name="Content Placeholder 2"/>
          <p:cNvSpPr>
            <a:spLocks noGrp="1"/>
          </p:cNvSpPr>
          <p:nvPr>
            <p:ph idx="1"/>
          </p:nvPr>
        </p:nvSpPr>
        <p:spPr/>
        <p:txBody>
          <a:bodyPr/>
          <a:lstStyle/>
          <a:p>
            <a:r>
              <a:rPr lang="en-US" smtClean="0"/>
              <a:t>Monetary Policy</a:t>
            </a:r>
          </a:p>
          <a:p>
            <a:pPr lvl="1"/>
            <a:r>
              <a:rPr lang="en-US" smtClean="0"/>
              <a:t>The Fed’s power over interest rates and amount of $ in reserve</a:t>
            </a:r>
          </a:p>
          <a:p>
            <a:r>
              <a:rPr lang="en-US" smtClean="0"/>
              <a:t>Fiscal Policy</a:t>
            </a:r>
          </a:p>
          <a:p>
            <a:pPr lvl="1"/>
            <a:r>
              <a:rPr lang="en-US" smtClean="0"/>
              <a:t>The Government power over taxes and spending</a:t>
            </a:r>
          </a:p>
        </p:txBody>
      </p:sp>
    </p:spTree>
  </p:cSld>
  <p:clrMapOvr>
    <a:masterClrMapping/>
  </p:clrMapOvr>
  <p:transition>
    <p:wipe dir="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The Federal reserve and government economic policy</a:t>
            </a:r>
            <a:endParaRPr lang="en-US" dirty="0"/>
          </a:p>
        </p:txBody>
      </p:sp>
      <p:sp>
        <p:nvSpPr>
          <p:cNvPr id="129027" name="Content Placeholder 2"/>
          <p:cNvSpPr>
            <a:spLocks noGrp="1"/>
          </p:cNvSpPr>
          <p:nvPr>
            <p:ph idx="1"/>
          </p:nvPr>
        </p:nvSpPr>
        <p:spPr/>
        <p:txBody>
          <a:bodyPr/>
          <a:lstStyle/>
          <a:p>
            <a:r>
              <a:rPr lang="en-US" smtClean="0"/>
              <a:t>Contractionary Policy (Tight $$) – during inflation</a:t>
            </a:r>
          </a:p>
          <a:p>
            <a:pPr lvl="1"/>
            <a:r>
              <a:rPr lang="en-US" smtClean="0"/>
              <a:t>1.  Increase interest rates</a:t>
            </a:r>
          </a:p>
          <a:p>
            <a:pPr lvl="1"/>
            <a:r>
              <a:rPr lang="en-US" smtClean="0"/>
              <a:t>2.  Increase reserve requirement ($$ banks must have in reserve)</a:t>
            </a:r>
          </a:p>
          <a:p>
            <a:pPr lvl="1"/>
            <a:r>
              <a:rPr lang="en-US" smtClean="0"/>
              <a:t>3.  Increase taxes</a:t>
            </a:r>
          </a:p>
          <a:p>
            <a:pPr lvl="1"/>
            <a:r>
              <a:rPr lang="en-US" smtClean="0"/>
              <a:t>4.  Decrease government spending</a:t>
            </a:r>
          </a:p>
        </p:txBody>
      </p:sp>
    </p:spTree>
  </p:cSld>
  <p:clrMapOvr>
    <a:masterClrMapping/>
  </p:clrMapOvr>
  <p:transition>
    <p:wipe dir="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The Federal reserve and government economic policy</a:t>
            </a:r>
            <a:endParaRPr lang="en-US" dirty="0"/>
          </a:p>
        </p:txBody>
      </p:sp>
      <p:sp>
        <p:nvSpPr>
          <p:cNvPr id="130051" name="Content Placeholder 2"/>
          <p:cNvSpPr>
            <a:spLocks noGrp="1"/>
          </p:cNvSpPr>
          <p:nvPr>
            <p:ph idx="1"/>
          </p:nvPr>
        </p:nvSpPr>
        <p:spPr/>
        <p:txBody>
          <a:bodyPr/>
          <a:lstStyle/>
          <a:p>
            <a:r>
              <a:rPr lang="en-US" smtClean="0"/>
              <a:t>Expansionary Policy (Easy or Loose $$) – during recession/depression</a:t>
            </a:r>
          </a:p>
          <a:p>
            <a:pPr lvl="1"/>
            <a:r>
              <a:rPr lang="en-US" smtClean="0"/>
              <a:t>1.  decrease interest rate (easy to buy)</a:t>
            </a:r>
          </a:p>
          <a:p>
            <a:pPr lvl="1"/>
            <a:r>
              <a:rPr lang="en-US" smtClean="0"/>
              <a:t>2.  decrease taxes</a:t>
            </a:r>
          </a:p>
          <a:p>
            <a:pPr lvl="1"/>
            <a:r>
              <a:rPr lang="en-US" smtClean="0"/>
              <a:t>3.  decrease reserve requirements (banks have more $$ to loan)</a:t>
            </a:r>
          </a:p>
          <a:p>
            <a:pPr lvl="1"/>
            <a:r>
              <a:rPr lang="en-US" smtClean="0"/>
              <a:t>4.  increase government spending</a:t>
            </a:r>
          </a:p>
          <a:p>
            <a:pPr lvl="1"/>
            <a:endParaRPr lang="en-US" smtClean="0"/>
          </a:p>
        </p:txBody>
      </p:sp>
    </p:spTree>
  </p:cSld>
  <p:clrMapOvr>
    <a:masterClrMapping/>
  </p:clrMapOvr>
  <p:transition>
    <p:wipe dir="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Review Taxes</a:t>
            </a:r>
            <a:endParaRPr lang="en-US" dirty="0"/>
          </a:p>
        </p:txBody>
      </p:sp>
      <p:sp>
        <p:nvSpPr>
          <p:cNvPr id="131075" name="Content Placeholder 2"/>
          <p:cNvSpPr>
            <a:spLocks noGrp="1"/>
          </p:cNvSpPr>
          <p:nvPr>
            <p:ph idx="1"/>
          </p:nvPr>
        </p:nvSpPr>
        <p:spPr/>
        <p:txBody>
          <a:bodyPr/>
          <a:lstStyle/>
          <a:p>
            <a:r>
              <a:rPr lang="en-US" smtClean="0"/>
              <a:t>Progressive Tax</a:t>
            </a:r>
          </a:p>
          <a:p>
            <a:pPr lvl="1"/>
            <a:r>
              <a:rPr lang="en-US" smtClean="0"/>
              <a:t>The higher one’s income the higher the percentage of tax (ex. Income tax)</a:t>
            </a:r>
          </a:p>
          <a:p>
            <a:r>
              <a:rPr lang="en-US" smtClean="0"/>
              <a:t>Regressive Tax</a:t>
            </a:r>
          </a:p>
          <a:p>
            <a:pPr lvl="1"/>
            <a:r>
              <a:rPr lang="en-US" smtClean="0"/>
              <a:t>Tax imposed at a flat rate (ex. Sales tax)</a:t>
            </a:r>
          </a:p>
          <a:p>
            <a:r>
              <a:rPr lang="en-US" smtClean="0"/>
              <a:t>Excise – tax on manufacture, sale, and consumption of goods;  often called “hidden tax” (ex. Tax on fuel, alcohol, tobacco)</a:t>
            </a:r>
          </a:p>
        </p:txBody>
      </p:sp>
    </p:spTree>
  </p:cSld>
  <p:clrMapOvr>
    <a:masterClrMapping/>
  </p:clrMapOvr>
  <p:transition>
    <p:wipe dir="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Measuring the Economy</a:t>
            </a:r>
            <a:endParaRPr lang="en-US" dirty="0"/>
          </a:p>
        </p:txBody>
      </p:sp>
      <p:sp>
        <p:nvSpPr>
          <p:cNvPr id="132099"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Measuring the Economy</a:t>
            </a:r>
            <a:endParaRPr lang="en-US" dirty="0"/>
          </a:p>
        </p:txBody>
      </p:sp>
      <p:sp>
        <p:nvSpPr>
          <p:cNvPr id="133123" name="Content Placeholder 2"/>
          <p:cNvSpPr>
            <a:spLocks noGrp="1"/>
          </p:cNvSpPr>
          <p:nvPr>
            <p:ph idx="1"/>
          </p:nvPr>
        </p:nvSpPr>
        <p:spPr/>
        <p:txBody>
          <a:bodyPr/>
          <a:lstStyle/>
          <a:p>
            <a:r>
              <a:rPr lang="en-US" smtClean="0"/>
              <a:t>GDP:  Gross Domestic Product</a:t>
            </a:r>
          </a:p>
          <a:p>
            <a:pPr lvl="1"/>
            <a:r>
              <a:rPr lang="en-US" smtClean="0"/>
              <a:t>The dollar value of all final goods and service produced within a country’ borders in a given year</a:t>
            </a:r>
          </a:p>
          <a:p>
            <a:pPr lvl="1"/>
            <a:r>
              <a:rPr lang="en-US" smtClean="0"/>
              <a:t>Nominal GDP – GDP measured in current prices</a:t>
            </a:r>
          </a:p>
          <a:p>
            <a:pPr lvl="1"/>
            <a:r>
              <a:rPr lang="en-US" smtClean="0"/>
              <a:t>Real GDP – GDP measured in constant unchanging prices</a:t>
            </a:r>
          </a:p>
          <a:p>
            <a:pPr lvl="1"/>
            <a:endParaRPr lang="en-US" smtClean="0"/>
          </a:p>
          <a:p>
            <a:r>
              <a:rPr lang="en-US" smtClean="0"/>
              <a:t>GDP = Consumption + Investment + Government Spending + Net Exports (exports – imports)</a:t>
            </a:r>
          </a:p>
        </p:txBody>
      </p:sp>
    </p:spTree>
  </p:cSld>
  <p:clrMapOvr>
    <a:masterClrMapping/>
  </p:clrMapOvr>
  <p:transition>
    <p:wipe dir="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Measuring the Economy</a:t>
            </a:r>
            <a:endParaRPr lang="en-US" dirty="0"/>
          </a:p>
        </p:txBody>
      </p:sp>
      <p:sp>
        <p:nvSpPr>
          <p:cNvPr id="134147" name="Content Placeholder 2"/>
          <p:cNvSpPr>
            <a:spLocks noGrp="1"/>
          </p:cNvSpPr>
          <p:nvPr>
            <p:ph idx="1"/>
          </p:nvPr>
        </p:nvSpPr>
        <p:spPr/>
        <p:txBody>
          <a:bodyPr/>
          <a:lstStyle/>
          <a:p>
            <a:r>
              <a:rPr lang="en-US" smtClean="0"/>
              <a:t>Consumption and investment = expenditure on final goods and services</a:t>
            </a:r>
          </a:p>
          <a:p>
            <a:endParaRPr lang="en-US" smtClean="0"/>
          </a:p>
          <a:p>
            <a:r>
              <a:rPr lang="en-US" smtClean="0"/>
              <a:t>Government Spending:  government expenditures on final goods and services</a:t>
            </a:r>
          </a:p>
          <a:p>
            <a:endParaRPr lang="en-US" smtClean="0"/>
          </a:p>
          <a:p>
            <a:r>
              <a:rPr lang="en-US" smtClean="0"/>
              <a:t>Net Exports:  imports are subtracted because they are included in C, I and G</a:t>
            </a:r>
          </a:p>
          <a:p>
            <a:endParaRPr lang="en-US" smtClean="0"/>
          </a:p>
          <a:p>
            <a:r>
              <a:rPr lang="en-US" smtClean="0"/>
              <a:t>GDP:  C + I + G + NX</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fontAlgn="auto" hangingPunct="1">
              <a:spcAft>
                <a:spcPts val="0"/>
              </a:spcAft>
              <a:defRPr/>
            </a:pPr>
            <a:r>
              <a:rPr lang="en-US" dirty="0" smtClean="0"/>
              <a:t>Free Market Economy</a:t>
            </a:r>
          </a:p>
        </p:txBody>
      </p:sp>
      <p:sp>
        <p:nvSpPr>
          <p:cNvPr id="18435" name="Rectangle 3"/>
          <p:cNvSpPr>
            <a:spLocks noGrp="1" noRot="1" noChangeArrowheads="1"/>
          </p:cNvSpPr>
          <p:nvPr>
            <p:ph idx="1"/>
          </p:nvPr>
        </p:nvSpPr>
        <p:spPr/>
        <p:txBody>
          <a:bodyPr/>
          <a:lstStyle/>
          <a:p>
            <a:pPr eaLnBrk="1" hangingPunct="1">
              <a:lnSpc>
                <a:spcPct val="90000"/>
              </a:lnSpc>
            </a:pPr>
            <a:r>
              <a:rPr lang="en-US" smtClean="0"/>
              <a:t>Self-Regulating nature of the Marketplace</a:t>
            </a:r>
          </a:p>
          <a:p>
            <a:pPr lvl="1" eaLnBrk="1" hangingPunct="1">
              <a:lnSpc>
                <a:spcPct val="90000"/>
              </a:lnSpc>
            </a:pPr>
            <a:r>
              <a:rPr lang="en-US" smtClean="0"/>
              <a:t>Self-Interest is key – Adam Smith – The Wealth of Nations – because we all are looking out for our best interests, we are the motivating force of the free market</a:t>
            </a:r>
          </a:p>
          <a:p>
            <a:pPr lvl="1" eaLnBrk="1" hangingPunct="1">
              <a:lnSpc>
                <a:spcPct val="90000"/>
              </a:lnSpc>
            </a:pPr>
            <a:r>
              <a:rPr lang="en-US" smtClean="0"/>
              <a:t>Competition – the regulating force – to sell as much as a company can, they must have the best price or the best item to sell</a:t>
            </a:r>
          </a:p>
        </p:txBody>
      </p:sp>
      <p:pic>
        <p:nvPicPr>
          <p:cNvPr id="18436" name="Picture 5" descr="http://dummidumbwit.files.wordpress.com/2010/03/adam_smith_the_wealth_of_nations.jpg"/>
          <p:cNvPicPr>
            <a:picLocks noChangeAspect="1" noChangeArrowheads="1"/>
          </p:cNvPicPr>
          <p:nvPr/>
        </p:nvPicPr>
        <p:blipFill>
          <a:blip r:embed="rId2"/>
          <a:srcRect/>
          <a:stretch>
            <a:fillRect/>
          </a:stretch>
        </p:blipFill>
        <p:spPr bwMode="auto">
          <a:xfrm>
            <a:off x="3733800" y="4572000"/>
            <a:ext cx="1231900" cy="2062163"/>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Measuring the Economy</a:t>
            </a:r>
            <a:endParaRPr lang="en-US" dirty="0"/>
          </a:p>
        </p:txBody>
      </p:sp>
      <p:sp>
        <p:nvSpPr>
          <p:cNvPr id="135171" name="Content Placeholder 2"/>
          <p:cNvSpPr>
            <a:spLocks noGrp="1"/>
          </p:cNvSpPr>
          <p:nvPr>
            <p:ph idx="1"/>
          </p:nvPr>
        </p:nvSpPr>
        <p:spPr/>
        <p:txBody>
          <a:bodyPr/>
          <a:lstStyle/>
          <a:p>
            <a:r>
              <a:rPr lang="en-US" smtClean="0"/>
              <a:t>Per Capita GDP:   a country’s GDP divided by population</a:t>
            </a:r>
          </a:p>
          <a:p>
            <a:pPr lvl="1"/>
            <a:r>
              <a:rPr lang="en-US" smtClean="0"/>
              <a:t>2005 US GDP:  $12.77 Trillion </a:t>
            </a:r>
          </a:p>
          <a:p>
            <a:pPr lvl="2"/>
            <a:r>
              <a:rPr lang="en-US" smtClean="0"/>
              <a:t>Population - 295,734,134</a:t>
            </a:r>
          </a:p>
          <a:p>
            <a:pPr lvl="2"/>
            <a:r>
              <a:rPr lang="en-US" smtClean="0"/>
              <a:t>Per Capita GDP - $41,800</a:t>
            </a:r>
          </a:p>
          <a:p>
            <a:pPr lvl="1"/>
            <a:r>
              <a:rPr lang="en-US" smtClean="0"/>
              <a:t>2005 China GDP:  $8.158 Trillion</a:t>
            </a:r>
          </a:p>
          <a:p>
            <a:pPr lvl="2"/>
            <a:r>
              <a:rPr lang="en-US" smtClean="0"/>
              <a:t>Population – 1,306,313,812</a:t>
            </a:r>
          </a:p>
          <a:p>
            <a:pPr lvl="2"/>
            <a:r>
              <a:rPr lang="en-US" smtClean="0"/>
              <a:t>Per Capita GDP - $6,200</a:t>
            </a:r>
          </a:p>
          <a:p>
            <a:r>
              <a:rPr lang="en-US" smtClean="0"/>
              <a:t>Per capita GDP can often be used to compare countries and their standard of living (economic prosperity)</a:t>
            </a:r>
          </a:p>
        </p:txBody>
      </p:sp>
    </p:spTree>
  </p:cSld>
  <p:clrMapOvr>
    <a:masterClrMapping/>
  </p:clrMapOvr>
  <p:transition>
    <p:wipe dir="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Measuring the Economy</a:t>
            </a:r>
            <a:endParaRPr lang="en-US" dirty="0"/>
          </a:p>
        </p:txBody>
      </p:sp>
      <p:sp>
        <p:nvSpPr>
          <p:cNvPr id="136195" name="Content Placeholder 2"/>
          <p:cNvSpPr>
            <a:spLocks noGrp="1"/>
          </p:cNvSpPr>
          <p:nvPr>
            <p:ph idx="1"/>
          </p:nvPr>
        </p:nvSpPr>
        <p:spPr/>
        <p:txBody>
          <a:bodyPr/>
          <a:lstStyle/>
          <a:p>
            <a:r>
              <a:rPr lang="en-US" smtClean="0"/>
              <a:t>GNP:  Gross National Product</a:t>
            </a:r>
          </a:p>
          <a:p>
            <a:pPr lvl="1"/>
            <a:r>
              <a:rPr lang="en-US" smtClean="0"/>
              <a:t>Value of goods and service produced within a country in one year, plus income earned by citizens abroad, minus income earned by foreigners in the country</a:t>
            </a:r>
          </a:p>
          <a:p>
            <a:pPr lvl="1"/>
            <a:r>
              <a:rPr lang="en-US" smtClean="0"/>
              <a:t>GNP – goods and services produced + money earned by citizens abroad – income earned by foreigners in the US</a:t>
            </a:r>
          </a:p>
          <a:p>
            <a:r>
              <a:rPr lang="en-US" smtClean="0"/>
              <a:t>CPI:  Consumer Price Index</a:t>
            </a:r>
          </a:p>
          <a:p>
            <a:pPr lvl="1"/>
            <a:r>
              <a:rPr lang="en-US" smtClean="0"/>
              <a:t>An average of a specified set of goods and services</a:t>
            </a:r>
          </a:p>
          <a:p>
            <a:pPr lvl="1"/>
            <a:r>
              <a:rPr lang="en-US" smtClean="0"/>
              <a:t>Measures the purchasing power of the dollar</a:t>
            </a:r>
          </a:p>
        </p:txBody>
      </p:sp>
    </p:spTree>
  </p:cSld>
  <p:clrMapOvr>
    <a:masterClrMapping/>
  </p:clrMapOvr>
  <p:transition>
    <p:wipe dir="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Business Cycle</a:t>
            </a:r>
            <a:endParaRPr lang="en-US" dirty="0"/>
          </a:p>
        </p:txBody>
      </p:sp>
      <p:sp>
        <p:nvSpPr>
          <p:cNvPr id="137219" name="Content Placeholder 2"/>
          <p:cNvSpPr>
            <a:spLocks noGrp="1"/>
          </p:cNvSpPr>
          <p:nvPr>
            <p:ph idx="1"/>
          </p:nvPr>
        </p:nvSpPr>
        <p:spPr/>
        <p:txBody>
          <a:bodyPr/>
          <a:lstStyle/>
          <a:p>
            <a:r>
              <a:rPr lang="en-US" smtClean="0"/>
              <a:t>Business Cycle</a:t>
            </a:r>
          </a:p>
          <a:p>
            <a:pPr lvl="1"/>
            <a:r>
              <a:rPr lang="en-US" smtClean="0"/>
              <a:t>A period of macroeconomic expansion followed by a period of macroeconomic contraction</a:t>
            </a:r>
          </a:p>
          <a:p>
            <a:r>
              <a:rPr lang="en-US" smtClean="0"/>
              <a:t>4 Phases</a:t>
            </a:r>
          </a:p>
          <a:p>
            <a:pPr lvl="1"/>
            <a:r>
              <a:rPr lang="en-US" smtClean="0"/>
              <a:t>1.  Expansion:  a period of economic growth, real GDP rises</a:t>
            </a:r>
          </a:p>
          <a:p>
            <a:pPr lvl="1"/>
            <a:r>
              <a:rPr lang="en-US" smtClean="0"/>
              <a:t>2.  Peak:  When GDP stops rising</a:t>
            </a:r>
          </a:p>
          <a:p>
            <a:pPr lvl="1"/>
            <a:r>
              <a:rPr lang="en-US" smtClean="0"/>
              <a:t>3.  Contraction:  a period of economic decline, real GDP falling</a:t>
            </a:r>
          </a:p>
          <a:p>
            <a:pPr lvl="1"/>
            <a:r>
              <a:rPr lang="en-US" smtClean="0"/>
              <a:t>4.  Trough:  When GDP stops falling</a:t>
            </a:r>
          </a:p>
        </p:txBody>
      </p:sp>
    </p:spTree>
  </p:cSld>
  <p:clrMapOvr>
    <a:masterClrMapping/>
  </p:clrMapOvr>
  <p:transition>
    <p:wipe dir="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Business Cycle</a:t>
            </a:r>
            <a:endParaRPr lang="en-US" dirty="0"/>
          </a:p>
        </p:txBody>
      </p:sp>
      <p:sp>
        <p:nvSpPr>
          <p:cNvPr id="138243" name="Content Placeholder 2"/>
          <p:cNvSpPr>
            <a:spLocks noGrp="1"/>
          </p:cNvSpPr>
          <p:nvPr>
            <p:ph idx="1"/>
          </p:nvPr>
        </p:nvSpPr>
        <p:spPr/>
        <p:txBody>
          <a:bodyPr/>
          <a:lstStyle/>
          <a:p>
            <a:r>
              <a:rPr lang="en-US" smtClean="0"/>
              <a:t>During the Contraction Phase…</a:t>
            </a:r>
          </a:p>
          <a:p>
            <a:pPr lvl="1"/>
            <a:r>
              <a:rPr lang="en-US" smtClean="0"/>
              <a:t>Recession:  prolonged economic contraction, real GDP decreases and unemployment increases</a:t>
            </a:r>
          </a:p>
          <a:p>
            <a:pPr lvl="1"/>
            <a:r>
              <a:rPr lang="en-US" smtClean="0"/>
              <a:t>Depression:  long and severe recession</a:t>
            </a:r>
          </a:p>
        </p:txBody>
      </p:sp>
    </p:spTree>
  </p:cSld>
  <p:clrMapOvr>
    <a:masterClrMapping/>
  </p:clrMapOvr>
  <p:transition>
    <p:wipe dir="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Business Regulation</a:t>
            </a:r>
            <a:endParaRPr lang="en-US" dirty="0"/>
          </a:p>
        </p:txBody>
      </p:sp>
      <p:sp>
        <p:nvSpPr>
          <p:cNvPr id="139267" name="Content Placeholder 2"/>
          <p:cNvSpPr>
            <a:spLocks noGrp="1"/>
          </p:cNvSpPr>
          <p:nvPr>
            <p:ph idx="1"/>
          </p:nvPr>
        </p:nvSpPr>
        <p:spPr/>
        <p:txBody>
          <a:bodyPr/>
          <a:lstStyle/>
          <a:p>
            <a:r>
              <a:rPr lang="en-US" smtClean="0"/>
              <a:t>The government regulates business in several ways</a:t>
            </a:r>
          </a:p>
          <a:p>
            <a:pPr lvl="1"/>
            <a:r>
              <a:rPr lang="en-US" smtClean="0"/>
              <a:t>Antitrust laws (FTC)</a:t>
            </a:r>
          </a:p>
          <a:p>
            <a:pPr lvl="1"/>
            <a:r>
              <a:rPr lang="en-US" smtClean="0"/>
              <a:t>Environmental Protection Agency (EPA)</a:t>
            </a:r>
          </a:p>
          <a:p>
            <a:pPr lvl="1"/>
            <a:r>
              <a:rPr lang="en-US" smtClean="0"/>
              <a:t>Workplace Safety (OSHA)</a:t>
            </a:r>
          </a:p>
          <a:p>
            <a:pPr lvl="1"/>
            <a:r>
              <a:rPr lang="en-US" smtClean="0"/>
              <a:t>Consumer Protection (CPSC, FDA)</a:t>
            </a:r>
          </a:p>
          <a:p>
            <a:pPr lvl="1"/>
            <a:r>
              <a:rPr lang="en-US" smtClean="0"/>
              <a:t>Communication (FCC)</a:t>
            </a:r>
          </a:p>
          <a:p>
            <a:pPr lvl="1"/>
            <a:r>
              <a:rPr lang="en-US" smtClean="0"/>
              <a:t>Transportation (FAA)</a:t>
            </a:r>
          </a:p>
          <a:p>
            <a:pPr lvl="1"/>
            <a:r>
              <a:rPr lang="en-US" smtClean="0"/>
              <a:t>Employment (EEOC)</a:t>
            </a:r>
          </a:p>
          <a:p>
            <a:pPr lvl="2"/>
            <a:r>
              <a:rPr lang="en-US" smtClean="0"/>
              <a:t>Labor disputes</a:t>
            </a:r>
          </a:p>
          <a:p>
            <a:pPr lvl="2"/>
            <a:r>
              <a:rPr lang="en-US" smtClean="0"/>
              <a:t>Affirmative action</a:t>
            </a:r>
          </a:p>
        </p:txBody>
      </p:sp>
    </p:spTree>
  </p:cSld>
  <p:clrMapOvr>
    <a:masterClrMapping/>
  </p:clrMapOvr>
  <p:transition>
    <p:wipe dir="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Business Regulation</a:t>
            </a:r>
            <a:endParaRPr lang="en-US" dirty="0"/>
          </a:p>
        </p:txBody>
      </p:sp>
      <p:sp>
        <p:nvSpPr>
          <p:cNvPr id="140291" name="Content Placeholder 2"/>
          <p:cNvSpPr>
            <a:spLocks noGrp="1"/>
          </p:cNvSpPr>
          <p:nvPr>
            <p:ph idx="1"/>
          </p:nvPr>
        </p:nvSpPr>
        <p:spPr/>
        <p:txBody>
          <a:bodyPr/>
          <a:lstStyle/>
          <a:p>
            <a:r>
              <a:rPr lang="en-US" smtClean="0"/>
              <a:t>Deregulation is the removal of some government controls over the market.  This supports the ideas of laissez faire</a:t>
            </a:r>
          </a:p>
          <a:p>
            <a:pPr lvl="1"/>
            <a:r>
              <a:rPr lang="en-US" smtClean="0"/>
              <a:t>1970’s and 1980’s – period of deregulation</a:t>
            </a:r>
          </a:p>
          <a:p>
            <a:pPr lvl="1"/>
            <a:r>
              <a:rPr lang="en-US" smtClean="0"/>
              <a:t>Deregulation encourages competition</a:t>
            </a:r>
          </a:p>
          <a:p>
            <a:pPr lvl="1"/>
            <a:r>
              <a:rPr lang="en-US" smtClean="0"/>
              <a:t>Deregulation can lead to businesses cutting corners</a:t>
            </a:r>
          </a:p>
          <a:p>
            <a:pPr lvl="2"/>
            <a:r>
              <a:rPr lang="en-US" smtClean="0"/>
              <a:t>Examples:  Airlines relaxing security measure before   9-11</a:t>
            </a:r>
          </a:p>
        </p:txBody>
      </p:sp>
    </p:spTree>
  </p:cSld>
  <p:clrMapOvr>
    <a:masterClrMapping/>
  </p:clrMapOvr>
  <p:transition>
    <p:wipe dir="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Economic Development</a:t>
            </a:r>
            <a:endParaRPr lang="en-US" dirty="0"/>
          </a:p>
        </p:txBody>
      </p:sp>
      <p:sp>
        <p:nvSpPr>
          <p:cNvPr id="141315"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Economic Development</a:t>
            </a:r>
            <a:endParaRPr lang="en-US" dirty="0"/>
          </a:p>
        </p:txBody>
      </p:sp>
      <p:sp>
        <p:nvSpPr>
          <p:cNvPr id="142339" name="Content Placeholder 2"/>
          <p:cNvSpPr>
            <a:spLocks noGrp="1"/>
          </p:cNvSpPr>
          <p:nvPr>
            <p:ph idx="1"/>
          </p:nvPr>
        </p:nvSpPr>
        <p:spPr/>
        <p:txBody>
          <a:bodyPr/>
          <a:lstStyle/>
          <a:p>
            <a:r>
              <a:rPr lang="en-US" smtClean="0"/>
              <a:t>Historically, economists divided the world’s nations into 3 categories:</a:t>
            </a:r>
          </a:p>
          <a:p>
            <a:pPr lvl="1"/>
            <a:r>
              <a:rPr lang="en-US" smtClean="0"/>
              <a:t>1</a:t>
            </a:r>
            <a:r>
              <a:rPr lang="en-US" baseline="30000" smtClean="0"/>
              <a:t>st</a:t>
            </a:r>
            <a:r>
              <a:rPr lang="en-US" smtClean="0"/>
              <a:t> World Countries:  The wealthiest countries (industrialized)</a:t>
            </a:r>
          </a:p>
          <a:p>
            <a:pPr lvl="1"/>
            <a:r>
              <a:rPr lang="en-US" smtClean="0"/>
              <a:t>2</a:t>
            </a:r>
            <a:r>
              <a:rPr lang="en-US" baseline="30000" smtClean="0"/>
              <a:t>nd</a:t>
            </a:r>
            <a:r>
              <a:rPr lang="en-US" smtClean="0"/>
              <a:t> World Countries:  Communist countries</a:t>
            </a:r>
          </a:p>
          <a:p>
            <a:pPr lvl="1"/>
            <a:r>
              <a:rPr lang="en-US" smtClean="0"/>
              <a:t>3</a:t>
            </a:r>
            <a:r>
              <a:rPr lang="en-US" baseline="30000" smtClean="0"/>
              <a:t>rd</a:t>
            </a:r>
            <a:r>
              <a:rPr lang="en-US" smtClean="0"/>
              <a:t> World Countries:  The poorest countries (primarily agricultural)</a:t>
            </a:r>
          </a:p>
        </p:txBody>
      </p:sp>
    </p:spTree>
  </p:cSld>
  <p:clrMapOvr>
    <a:masterClrMapping/>
  </p:clrMapOvr>
  <p:transition>
    <p:wipe dir="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Economic Development</a:t>
            </a:r>
            <a:endParaRPr lang="en-US" dirty="0"/>
          </a:p>
        </p:txBody>
      </p:sp>
      <p:sp>
        <p:nvSpPr>
          <p:cNvPr id="143363" name="Content Placeholder 2"/>
          <p:cNvSpPr>
            <a:spLocks noGrp="1"/>
          </p:cNvSpPr>
          <p:nvPr>
            <p:ph idx="1"/>
          </p:nvPr>
        </p:nvSpPr>
        <p:spPr/>
        <p:txBody>
          <a:bodyPr/>
          <a:lstStyle/>
          <a:p>
            <a:r>
              <a:rPr lang="en-US" smtClean="0"/>
              <a:t>Now, economists just use 2 categories</a:t>
            </a:r>
          </a:p>
          <a:p>
            <a:pPr lvl="1"/>
            <a:r>
              <a:rPr lang="en-US" smtClean="0"/>
              <a:t>Developed Countries – the wealthiest countries (US, Canada, western European Countries, Australian, New Zealand, Japan, etc.)</a:t>
            </a:r>
          </a:p>
          <a:p>
            <a:pPr lvl="1"/>
            <a:r>
              <a:rPr lang="en-US" smtClean="0"/>
              <a:t>Less Developed Countries (LDCs) or Developing Countries – poorer countries (this includes the poorest countries in the world and other countries like Mexico, Saudi Arabia, and former Soviet countries that haven’t reached a high standard of living for most citizens)</a:t>
            </a:r>
          </a:p>
        </p:txBody>
      </p:sp>
    </p:spTree>
  </p:cSld>
  <p:clrMapOvr>
    <a:masterClrMapping/>
  </p:clrMapOvr>
  <p:transition>
    <p:wipe dir="r"/>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Economic Development</a:t>
            </a:r>
            <a:endParaRPr lang="en-US" dirty="0"/>
          </a:p>
        </p:txBody>
      </p:sp>
      <p:sp>
        <p:nvSpPr>
          <p:cNvPr id="144387" name="Content Placeholder 2"/>
          <p:cNvSpPr>
            <a:spLocks noGrp="1"/>
          </p:cNvSpPr>
          <p:nvPr>
            <p:ph idx="1"/>
          </p:nvPr>
        </p:nvSpPr>
        <p:spPr/>
        <p:txBody>
          <a:bodyPr/>
          <a:lstStyle/>
          <a:p>
            <a:r>
              <a:rPr lang="en-US" smtClean="0"/>
              <a:t>The primary measure is per capita GDP (nation’s GDP/population).  Other measures include:</a:t>
            </a:r>
          </a:p>
          <a:p>
            <a:pPr lvl="1"/>
            <a:r>
              <a:rPr lang="en-US" sz="2000" smtClean="0"/>
              <a:t>Energy Consumption – more energy consumption, more developed (b/c more industrial)</a:t>
            </a:r>
          </a:p>
          <a:p>
            <a:pPr lvl="1"/>
            <a:r>
              <a:rPr lang="en-US" sz="2000" smtClean="0"/>
              <a:t>Labor Force – more industrial jobs (vs. agricultural), more developed</a:t>
            </a:r>
          </a:p>
          <a:p>
            <a:pPr lvl="1"/>
            <a:r>
              <a:rPr lang="en-US" sz="2000" smtClean="0"/>
              <a:t>Consumer Goods – more consumer goods produced per capita, more developed</a:t>
            </a:r>
          </a:p>
          <a:p>
            <a:pPr lvl="1"/>
            <a:r>
              <a:rPr lang="en-US" sz="2000" smtClean="0"/>
              <a:t>Literacy – higher literacy rates, more developed</a:t>
            </a:r>
          </a:p>
          <a:p>
            <a:pPr lvl="1"/>
            <a:r>
              <a:rPr lang="en-US" sz="2000" smtClean="0"/>
              <a:t>Infant mortality rate – lower infant mortality rate, more developed</a:t>
            </a:r>
          </a:p>
          <a:p>
            <a:pPr lvl="1"/>
            <a:r>
              <a:rPr lang="en-US" sz="2000" smtClean="0"/>
              <a:t>Infrastructure – more infrastructure , more developed</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fontAlgn="auto" hangingPunct="1">
              <a:spcAft>
                <a:spcPts val="0"/>
              </a:spcAft>
              <a:defRPr/>
            </a:pPr>
            <a:r>
              <a:rPr lang="en-US" dirty="0" smtClean="0"/>
              <a:t>Free Market Economy</a:t>
            </a:r>
          </a:p>
        </p:txBody>
      </p:sp>
      <p:sp>
        <p:nvSpPr>
          <p:cNvPr id="19459" name="Rectangle 3"/>
          <p:cNvSpPr>
            <a:spLocks noGrp="1" noRot="1" noChangeArrowheads="1"/>
          </p:cNvSpPr>
          <p:nvPr>
            <p:ph idx="1"/>
          </p:nvPr>
        </p:nvSpPr>
        <p:spPr/>
        <p:txBody>
          <a:bodyPr/>
          <a:lstStyle/>
          <a:p>
            <a:pPr eaLnBrk="1" hangingPunct="1"/>
            <a:r>
              <a:rPr lang="en-US" smtClean="0"/>
              <a:t>The Invisible Hand – a term coined by Adam Smith – term economists use to describe the self-regulating nature of the marketplace</a:t>
            </a:r>
          </a:p>
          <a:p>
            <a:pPr eaLnBrk="1" hangingPunct="1"/>
            <a:r>
              <a:rPr lang="en-US" smtClean="0"/>
              <a:t>The self-interest of people combined with the competition from businesses causes the market to work without any outside help</a:t>
            </a:r>
          </a:p>
        </p:txBody>
      </p:sp>
      <p:pic>
        <p:nvPicPr>
          <p:cNvPr id="19460" name="Picture 5" descr="http://bookcoverarchive.com/images/books/the_invisible_hand.large.jpg"/>
          <p:cNvPicPr>
            <a:picLocks noChangeAspect="1" noChangeArrowheads="1"/>
          </p:cNvPicPr>
          <p:nvPr/>
        </p:nvPicPr>
        <p:blipFill>
          <a:blip r:embed="rId2"/>
          <a:srcRect/>
          <a:stretch>
            <a:fillRect/>
          </a:stretch>
        </p:blipFill>
        <p:spPr bwMode="auto">
          <a:xfrm>
            <a:off x="3810000" y="4495800"/>
            <a:ext cx="1371600" cy="219868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Economic Development</a:t>
            </a:r>
            <a:endParaRPr lang="en-US" dirty="0"/>
          </a:p>
        </p:txBody>
      </p:sp>
      <p:sp>
        <p:nvSpPr>
          <p:cNvPr id="145411" name="Content Placeholder 2"/>
          <p:cNvSpPr>
            <a:spLocks noGrp="1"/>
          </p:cNvSpPr>
          <p:nvPr>
            <p:ph idx="1"/>
          </p:nvPr>
        </p:nvSpPr>
        <p:spPr/>
        <p:txBody>
          <a:bodyPr/>
          <a:lstStyle/>
          <a:p>
            <a:r>
              <a:rPr lang="en-US" smtClean="0"/>
              <a:t>Several countries have made dramatic recent economic improvement including:</a:t>
            </a:r>
          </a:p>
          <a:p>
            <a:pPr lvl="1"/>
            <a:r>
              <a:rPr lang="en-US" smtClean="0"/>
              <a:t>Mexico, Brazil, Malaysia, and the “four Asian tigers,” Singapore, Hong Kong, South Korea, and Taiwan</a:t>
            </a:r>
          </a:p>
          <a:p>
            <a:pPr lvl="1"/>
            <a:endParaRPr lang="en-US" smtClean="0"/>
          </a:p>
        </p:txBody>
      </p:sp>
    </p:spTree>
  </p:cSld>
  <p:clrMapOvr>
    <a:masterClrMapping/>
  </p:clrMapOvr>
  <p:transition>
    <p:wipe dir="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Economic Development</a:t>
            </a:r>
            <a:endParaRPr lang="en-US" dirty="0"/>
          </a:p>
        </p:txBody>
      </p:sp>
      <p:sp>
        <p:nvSpPr>
          <p:cNvPr id="146435" name="Content Placeholder 2"/>
          <p:cNvSpPr>
            <a:spLocks noGrp="1"/>
          </p:cNvSpPr>
          <p:nvPr>
            <p:ph idx="1"/>
          </p:nvPr>
        </p:nvSpPr>
        <p:spPr/>
        <p:txBody>
          <a:bodyPr/>
          <a:lstStyle/>
          <a:p>
            <a:r>
              <a:rPr lang="en-US" smtClean="0"/>
              <a:t>The World Bank is an international organization devoted to assisting development.  Uses per capita GNP to categorize countries</a:t>
            </a:r>
          </a:p>
          <a:p>
            <a:pPr>
              <a:buFont typeface="Wingdings 2" pitchFamily="18" charset="2"/>
              <a:buNone/>
            </a:pPr>
            <a:endParaRPr lang="en-US" smtClean="0"/>
          </a:p>
          <a:p>
            <a:r>
              <a:rPr lang="en-US" smtClean="0"/>
              <a:t>The International Monetary Fund (IMF) is an international organization (almost all UN nations belong) that monitors exchange rates and balance of payments, and provides technical and financial assistance as needed</a:t>
            </a:r>
          </a:p>
        </p:txBody>
      </p:sp>
    </p:spTree>
  </p:cSld>
  <p:clrMapOvr>
    <a:masterClrMapping/>
  </p:clrMapOvr>
  <p:transition>
    <p:wipe dir="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Economic Development</a:t>
            </a:r>
            <a:endParaRPr lang="en-US" dirty="0"/>
          </a:p>
        </p:txBody>
      </p:sp>
      <p:sp>
        <p:nvSpPr>
          <p:cNvPr id="147459" name="Content Placeholder 2"/>
          <p:cNvSpPr>
            <a:spLocks noGrp="1"/>
          </p:cNvSpPr>
          <p:nvPr>
            <p:ph idx="1"/>
          </p:nvPr>
        </p:nvSpPr>
        <p:spPr/>
        <p:txBody>
          <a:bodyPr/>
          <a:lstStyle/>
          <a:p>
            <a:r>
              <a:rPr lang="en-US" smtClean="0"/>
              <a:t>As our economy has become more global, several issues are of recent concern:</a:t>
            </a:r>
          </a:p>
          <a:p>
            <a:pPr lvl="1"/>
            <a:r>
              <a:rPr lang="en-US" sz="2200" smtClean="0"/>
              <a:t>Out-sourcing – transferring work to another country (esp. of concern in the computer industry and customer service)</a:t>
            </a:r>
          </a:p>
          <a:p>
            <a:pPr lvl="1"/>
            <a:r>
              <a:rPr lang="en-US" sz="2200" smtClean="0"/>
              <a:t>Child Labor, Human Rights and Environmental Violations many developing nations do not protect the rights of workers or the environment.  Some feel it is morally wrong to support these nations by buying their products or using their labor and hope that economic pressure may bring about needed reforms.  Some products boast a “fair trade” label which means that the product has been produced according to minimum standards for labor, environment, and wages.</a:t>
            </a:r>
          </a:p>
        </p:txBody>
      </p:sp>
    </p:spTree>
  </p:cSld>
  <p:clrMapOvr>
    <a:masterClrMapping/>
  </p:clrMapOvr>
  <p:transition>
    <p:wipe dir="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Economic Conditions and Policy Decisions</a:t>
            </a:r>
            <a:endParaRPr lang="en-US" dirty="0"/>
          </a:p>
        </p:txBody>
      </p:sp>
      <p:sp>
        <p:nvSpPr>
          <p:cNvPr id="148483" name="Content Placeholder 2"/>
          <p:cNvSpPr>
            <a:spLocks noGrp="1"/>
          </p:cNvSpPr>
          <p:nvPr>
            <p:ph idx="1"/>
          </p:nvPr>
        </p:nvSpPr>
        <p:spPr/>
        <p:txBody>
          <a:bodyPr/>
          <a:lstStyle/>
          <a:p>
            <a:r>
              <a:rPr lang="en-US" smtClean="0"/>
              <a:t>A company’s profit motive often leads to conflicts.  These include:</a:t>
            </a:r>
          </a:p>
          <a:p>
            <a:pPr lvl="1"/>
            <a:r>
              <a:rPr lang="en-US" smtClean="0"/>
              <a:t>Environmental Concerns</a:t>
            </a:r>
          </a:p>
          <a:p>
            <a:pPr lvl="2"/>
            <a:r>
              <a:rPr lang="en-US" smtClean="0"/>
              <a:t>The government must set regulations so that the environment is protected.  (Primarily the EPA)</a:t>
            </a:r>
          </a:p>
          <a:p>
            <a:pPr lvl="2"/>
            <a:r>
              <a:rPr lang="en-US" smtClean="0"/>
              <a:t>Ex.  Clean Air and Water Act – limits the amount of pollution companies are allowed to generate</a:t>
            </a:r>
          </a:p>
          <a:p>
            <a:pPr lvl="2"/>
            <a:r>
              <a:rPr lang="en-US" smtClean="0"/>
              <a:t>Toxic materials are also highly regulated (ex. Radioactive materials)</a:t>
            </a:r>
          </a:p>
          <a:p>
            <a:pPr lvl="2"/>
            <a:r>
              <a:rPr lang="en-US" smtClean="0"/>
              <a:t>This can lead to the NIMBY debate (Not In My BackYard) – no one wants toxic waste dumped in their state</a:t>
            </a:r>
          </a:p>
        </p:txBody>
      </p:sp>
    </p:spTree>
  </p:cSld>
  <p:clrMapOvr>
    <a:masterClrMapping/>
  </p:clrMapOvr>
  <p:transition>
    <p:wipe dir="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Economic Conditions and Policy Decisions</a:t>
            </a:r>
            <a:endParaRPr lang="en-US" dirty="0"/>
          </a:p>
        </p:txBody>
      </p:sp>
      <p:sp>
        <p:nvSpPr>
          <p:cNvPr id="149507" name="Content Placeholder 2"/>
          <p:cNvSpPr>
            <a:spLocks noGrp="1"/>
          </p:cNvSpPr>
          <p:nvPr>
            <p:ph idx="1"/>
          </p:nvPr>
        </p:nvSpPr>
        <p:spPr/>
        <p:txBody>
          <a:bodyPr/>
          <a:lstStyle/>
          <a:p>
            <a:r>
              <a:rPr lang="en-US" smtClean="0"/>
              <a:t>Political Concerns</a:t>
            </a:r>
          </a:p>
          <a:p>
            <a:pPr lvl="1"/>
            <a:r>
              <a:rPr lang="en-US" sz="2200" smtClean="0"/>
              <a:t>The US and other nations use economic measures to put pressure on other countries for a variety of reasons.  (Countries that violate human rights, deny democracy, engage in nuclear weapon proliferation)</a:t>
            </a:r>
          </a:p>
          <a:p>
            <a:pPr lvl="2"/>
            <a:r>
              <a:rPr lang="en-US" smtClean="0"/>
              <a:t>Examples</a:t>
            </a:r>
          </a:p>
          <a:p>
            <a:pPr lvl="3"/>
            <a:r>
              <a:rPr lang="en-US" smtClean="0"/>
              <a:t>Cuban Economic Embargo</a:t>
            </a:r>
          </a:p>
          <a:p>
            <a:pPr lvl="3"/>
            <a:r>
              <a:rPr lang="en-US" smtClean="0"/>
              <a:t>OPEC Oil Embargo</a:t>
            </a:r>
          </a:p>
          <a:p>
            <a:pPr lvl="3"/>
            <a:r>
              <a:rPr lang="en-US" smtClean="0"/>
              <a:t>Possible economic sanctions with Iran</a:t>
            </a:r>
          </a:p>
          <a:p>
            <a:r>
              <a:rPr lang="en-US" smtClean="0"/>
              <a:t>Concerns that Protect the Public</a:t>
            </a:r>
          </a:p>
          <a:p>
            <a:pPr lvl="2"/>
            <a:r>
              <a:rPr lang="en-US" smtClean="0"/>
              <a:t>Examples</a:t>
            </a:r>
          </a:p>
          <a:p>
            <a:pPr lvl="3"/>
            <a:r>
              <a:rPr lang="en-US" smtClean="0"/>
              <a:t>Zoning Laws</a:t>
            </a:r>
          </a:p>
          <a:p>
            <a:pPr lvl="3"/>
            <a:r>
              <a:rPr lang="en-US" smtClean="0"/>
              <a:t>Building Codes</a:t>
            </a:r>
          </a:p>
          <a:p>
            <a:pPr lvl="2"/>
            <a:endParaRPr lang="en-US" smtClean="0"/>
          </a:p>
        </p:txBody>
      </p:sp>
    </p:spTree>
  </p:cSld>
  <p:clrMapOvr>
    <a:masterClrMapping/>
  </p:clrMapOvr>
  <p:transition>
    <p:wipe dir="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International trade</a:t>
            </a:r>
            <a:endParaRPr lang="en-US" dirty="0"/>
          </a:p>
        </p:txBody>
      </p:sp>
      <p:sp>
        <p:nvSpPr>
          <p:cNvPr id="150531"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International Trade</a:t>
            </a:r>
            <a:endParaRPr lang="en-US" dirty="0"/>
          </a:p>
        </p:txBody>
      </p:sp>
      <p:sp>
        <p:nvSpPr>
          <p:cNvPr id="151555" name="Content Placeholder 2"/>
          <p:cNvSpPr>
            <a:spLocks noGrp="1"/>
          </p:cNvSpPr>
          <p:nvPr>
            <p:ph idx="1"/>
          </p:nvPr>
        </p:nvSpPr>
        <p:spPr/>
        <p:txBody>
          <a:bodyPr/>
          <a:lstStyle/>
          <a:p>
            <a:r>
              <a:rPr lang="en-US" smtClean="0"/>
              <a:t>Why do countries trade?</a:t>
            </a:r>
          </a:p>
          <a:p>
            <a:pPr lvl="1"/>
            <a:r>
              <a:rPr lang="en-US" smtClean="0"/>
              <a:t>International trade allows nations to produce a limited number of good based on their resources while consuming a variety of goods</a:t>
            </a:r>
          </a:p>
          <a:p>
            <a:r>
              <a:rPr lang="en-US" smtClean="0"/>
              <a:t>Comparative Advantage</a:t>
            </a:r>
          </a:p>
          <a:p>
            <a:pPr lvl="1"/>
            <a:r>
              <a:rPr lang="en-US" smtClean="0"/>
              <a:t>The ability to produce a product most efficiently given all the other products it could produce</a:t>
            </a:r>
          </a:p>
          <a:p>
            <a:pPr lvl="1"/>
            <a:endParaRPr lang="en-US" smtClean="0"/>
          </a:p>
          <a:p>
            <a:r>
              <a:rPr lang="en-US" smtClean="0"/>
              <a:t>Law of Comparative Advantage</a:t>
            </a:r>
          </a:p>
          <a:p>
            <a:pPr lvl="1"/>
            <a:r>
              <a:rPr lang="en-US" smtClean="0"/>
              <a:t>A nation is better off producing goods and services for which it has a comparative advantage.</a:t>
            </a:r>
          </a:p>
        </p:txBody>
      </p:sp>
    </p:spTree>
  </p:cSld>
  <p:clrMapOvr>
    <a:masterClrMapping/>
  </p:clrMapOvr>
  <p:transition>
    <p:wipe dir="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International Trade</a:t>
            </a:r>
            <a:endParaRPr lang="en-US" dirty="0"/>
          </a:p>
        </p:txBody>
      </p:sp>
      <p:sp>
        <p:nvSpPr>
          <p:cNvPr id="152579" name="Content Placeholder 2"/>
          <p:cNvSpPr>
            <a:spLocks noGrp="1"/>
          </p:cNvSpPr>
          <p:nvPr>
            <p:ph idx="1"/>
          </p:nvPr>
        </p:nvSpPr>
        <p:spPr/>
        <p:txBody>
          <a:bodyPr/>
          <a:lstStyle/>
          <a:p>
            <a:r>
              <a:rPr lang="en-US" smtClean="0"/>
              <a:t>Terms</a:t>
            </a:r>
          </a:p>
          <a:p>
            <a:r>
              <a:rPr lang="en-US" sz="2200" smtClean="0"/>
              <a:t>Export</a:t>
            </a:r>
          </a:p>
          <a:p>
            <a:pPr lvl="1"/>
            <a:r>
              <a:rPr lang="en-US" sz="2200" smtClean="0"/>
              <a:t>A good sent to another country</a:t>
            </a:r>
          </a:p>
          <a:p>
            <a:r>
              <a:rPr lang="en-US" sz="2200" smtClean="0"/>
              <a:t>Import</a:t>
            </a:r>
          </a:p>
          <a:p>
            <a:pPr lvl="1"/>
            <a:r>
              <a:rPr lang="en-US" sz="2200" smtClean="0"/>
              <a:t>A good brought in from another country</a:t>
            </a:r>
          </a:p>
          <a:p>
            <a:r>
              <a:rPr lang="en-US" sz="2200" smtClean="0"/>
              <a:t>Trade Balance</a:t>
            </a:r>
          </a:p>
          <a:p>
            <a:pPr lvl="1"/>
            <a:r>
              <a:rPr lang="en-US" sz="2200" smtClean="0"/>
              <a:t>The relationship between a nation’s imports and its exports</a:t>
            </a:r>
          </a:p>
          <a:p>
            <a:r>
              <a:rPr lang="en-US" sz="2200" smtClean="0"/>
              <a:t>Favorable Balance of Trade</a:t>
            </a:r>
          </a:p>
          <a:p>
            <a:pPr lvl="1"/>
            <a:r>
              <a:rPr lang="en-US" sz="2200" smtClean="0"/>
              <a:t>A country with a trade surplus</a:t>
            </a:r>
          </a:p>
          <a:p>
            <a:r>
              <a:rPr lang="en-US" sz="2200" smtClean="0"/>
              <a:t>Trade Deficit</a:t>
            </a:r>
          </a:p>
          <a:p>
            <a:pPr lvl="1"/>
            <a:r>
              <a:rPr lang="en-US" sz="2200" smtClean="0"/>
              <a:t>Nation imports more than it exports</a:t>
            </a:r>
          </a:p>
        </p:txBody>
      </p:sp>
    </p:spTree>
  </p:cSld>
  <p:clrMapOvr>
    <a:masterClrMapping/>
  </p:clrMapOvr>
  <p:transition>
    <p:wipe dir="r"/>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International Trade</a:t>
            </a:r>
            <a:endParaRPr lang="en-US" dirty="0"/>
          </a:p>
        </p:txBody>
      </p:sp>
      <p:sp>
        <p:nvSpPr>
          <p:cNvPr id="153603" name="Content Placeholder 2"/>
          <p:cNvSpPr>
            <a:spLocks noGrp="1"/>
          </p:cNvSpPr>
          <p:nvPr>
            <p:ph idx="1"/>
          </p:nvPr>
        </p:nvSpPr>
        <p:spPr/>
        <p:txBody>
          <a:bodyPr/>
          <a:lstStyle/>
          <a:p>
            <a:r>
              <a:rPr lang="en-US" sz="2200" smtClean="0"/>
              <a:t>Tariff</a:t>
            </a:r>
          </a:p>
          <a:p>
            <a:pPr lvl="1"/>
            <a:r>
              <a:rPr lang="en-US" sz="2200" smtClean="0"/>
              <a:t>A tax on imported goods</a:t>
            </a:r>
          </a:p>
          <a:p>
            <a:r>
              <a:rPr lang="en-US" sz="2200" smtClean="0"/>
              <a:t>Import Quota</a:t>
            </a:r>
          </a:p>
          <a:p>
            <a:pPr lvl="1"/>
            <a:r>
              <a:rPr lang="en-US" sz="2200" smtClean="0"/>
              <a:t>A trade barrier that limits the amount of a good that can be imported</a:t>
            </a:r>
          </a:p>
          <a:p>
            <a:r>
              <a:rPr lang="en-US" sz="2200" smtClean="0"/>
              <a:t>Embargo</a:t>
            </a:r>
          </a:p>
          <a:p>
            <a:pPr lvl="1"/>
            <a:r>
              <a:rPr lang="en-US" sz="2200" smtClean="0"/>
              <a:t>Complete barrier to trade with a country</a:t>
            </a:r>
          </a:p>
          <a:p>
            <a:pPr lvl="2"/>
            <a:r>
              <a:rPr lang="en-US" smtClean="0"/>
              <a:t>NO Trade (ex. Cuba)</a:t>
            </a:r>
          </a:p>
          <a:p>
            <a:r>
              <a:rPr lang="en-US" sz="2200" smtClean="0"/>
              <a:t>Exchange Rates</a:t>
            </a:r>
          </a:p>
          <a:p>
            <a:pPr lvl="1"/>
            <a:r>
              <a:rPr lang="en-US" sz="2200" smtClean="0"/>
              <a:t>Allow one to convert prices in one currency to prices in another currency</a:t>
            </a:r>
          </a:p>
        </p:txBody>
      </p:sp>
    </p:spTree>
  </p:cSld>
  <p:clrMapOvr>
    <a:masterClrMapping/>
  </p:clrMapOvr>
  <p:transition>
    <p:wipe dir="r"/>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International Free Trade Agreements</a:t>
            </a:r>
            <a:endParaRPr lang="en-US" dirty="0"/>
          </a:p>
        </p:txBody>
      </p:sp>
      <p:sp>
        <p:nvSpPr>
          <p:cNvPr id="154627" name="Content Placeholder 2"/>
          <p:cNvSpPr>
            <a:spLocks noGrp="1"/>
          </p:cNvSpPr>
          <p:nvPr>
            <p:ph idx="1"/>
          </p:nvPr>
        </p:nvSpPr>
        <p:spPr/>
        <p:txBody>
          <a:bodyPr/>
          <a:lstStyle/>
          <a:p>
            <a:r>
              <a:rPr lang="en-US" smtClean="0"/>
              <a:t>WTO (World Trade Organization):  founded in 1995 to ensure countries were reducing tariffs and expanding world trade, also to negotiate new trade agreements and resolve trade disputes.</a:t>
            </a:r>
          </a:p>
          <a:p>
            <a:r>
              <a:rPr lang="en-US" smtClean="0"/>
              <a:t>European Union (EU):  formed in 1993 a union of countries that agreed to abolish tariffs and trade restrictions among members and adopt uniform tariffs for non-members.  Uniform monetary unit:  The Euro</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fontAlgn="auto" hangingPunct="1">
              <a:spcAft>
                <a:spcPts val="0"/>
              </a:spcAft>
              <a:defRPr/>
            </a:pPr>
            <a:r>
              <a:rPr lang="en-US" dirty="0" smtClean="0"/>
              <a:t>Advantages of a Free Market</a:t>
            </a:r>
          </a:p>
        </p:txBody>
      </p:sp>
      <p:sp>
        <p:nvSpPr>
          <p:cNvPr id="20483" name="Rectangle 3"/>
          <p:cNvSpPr>
            <a:spLocks noGrp="1" noRot="1" noChangeArrowheads="1"/>
          </p:cNvSpPr>
          <p:nvPr>
            <p:ph idx="1"/>
          </p:nvPr>
        </p:nvSpPr>
        <p:spPr/>
        <p:txBody>
          <a:bodyPr/>
          <a:lstStyle/>
          <a:p>
            <a:pPr eaLnBrk="1" hangingPunct="1"/>
            <a:r>
              <a:rPr lang="en-US" smtClean="0"/>
              <a:t>Economic Efficiency – producers make only what consumers want, when they want, and at prices willing to be paid</a:t>
            </a:r>
          </a:p>
          <a:p>
            <a:pPr eaLnBrk="1" hangingPunct="1"/>
            <a:r>
              <a:rPr lang="en-US" smtClean="0"/>
              <a:t>Economic Freedom – including freedom to work where you want, firms to produce what they want and consumers to buy what they want</a:t>
            </a:r>
          </a:p>
        </p:txBody>
      </p:sp>
      <p:pic>
        <p:nvPicPr>
          <p:cNvPr id="20484" name="Picture 5" descr="http://thesociocapitalist.com/wp-content/uploads/2010/08/free-market-economy-laissez-faire1.jpg"/>
          <p:cNvPicPr>
            <a:picLocks noChangeAspect="1" noChangeArrowheads="1"/>
          </p:cNvPicPr>
          <p:nvPr/>
        </p:nvPicPr>
        <p:blipFill>
          <a:blip r:embed="rId2"/>
          <a:srcRect/>
          <a:stretch>
            <a:fillRect/>
          </a:stretch>
        </p:blipFill>
        <p:spPr bwMode="auto">
          <a:xfrm>
            <a:off x="3505200" y="4495800"/>
            <a:ext cx="2209800" cy="2209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International Free Trade Agreements</a:t>
            </a:r>
            <a:endParaRPr lang="en-US" dirty="0"/>
          </a:p>
        </p:txBody>
      </p:sp>
      <p:sp>
        <p:nvSpPr>
          <p:cNvPr id="155651" name="Content Placeholder 2"/>
          <p:cNvSpPr>
            <a:spLocks noGrp="1"/>
          </p:cNvSpPr>
          <p:nvPr>
            <p:ph idx="1"/>
          </p:nvPr>
        </p:nvSpPr>
        <p:spPr/>
        <p:txBody>
          <a:bodyPr/>
          <a:lstStyle/>
          <a:p>
            <a:r>
              <a:rPr lang="en-US" smtClean="0"/>
              <a:t>NAFTA (North American Free Trade Agreement);  a trade region that will eliminate tariffs and trade barriers between Canada, Mexico and the US by 2009 creating the world’s largest free trade zone.</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fontAlgn="auto" hangingPunct="1">
              <a:spcAft>
                <a:spcPts val="0"/>
              </a:spcAft>
              <a:defRPr/>
            </a:pPr>
            <a:r>
              <a:rPr lang="en-US" dirty="0" smtClean="0"/>
              <a:t>Advantages of a Free Market</a:t>
            </a:r>
          </a:p>
        </p:txBody>
      </p:sp>
      <p:sp>
        <p:nvSpPr>
          <p:cNvPr id="21507" name="Rectangle 3"/>
          <p:cNvSpPr>
            <a:spLocks noGrp="1" noRot="1" noChangeArrowheads="1"/>
          </p:cNvSpPr>
          <p:nvPr>
            <p:ph idx="1"/>
          </p:nvPr>
        </p:nvSpPr>
        <p:spPr/>
        <p:txBody>
          <a:bodyPr/>
          <a:lstStyle/>
          <a:p>
            <a:pPr eaLnBrk="1" hangingPunct="1"/>
            <a:r>
              <a:rPr lang="en-US" smtClean="0"/>
              <a:t>Economic Growth – innovations and growth encouraged, entrepreneurs are trying to find new ways to do things</a:t>
            </a:r>
          </a:p>
          <a:p>
            <a:pPr eaLnBrk="1" hangingPunct="1"/>
            <a:r>
              <a:rPr lang="en-US" smtClean="0"/>
              <a:t>Additional Goals – consumer sovereignty the power of consumers to decide what gets produced – Wide variety of goods and services offered</a:t>
            </a:r>
          </a:p>
        </p:txBody>
      </p:sp>
      <p:pic>
        <p:nvPicPr>
          <p:cNvPr id="21508" name="Picture 5" descr="http://www.freespeechstickers.com/images/capitalism_creates_jobs_and_wealth.png"/>
          <p:cNvPicPr>
            <a:picLocks noChangeAspect="1" noChangeArrowheads="1"/>
          </p:cNvPicPr>
          <p:nvPr/>
        </p:nvPicPr>
        <p:blipFill>
          <a:blip r:embed="rId2"/>
          <a:srcRect/>
          <a:stretch>
            <a:fillRect/>
          </a:stretch>
        </p:blipFill>
        <p:spPr bwMode="auto">
          <a:xfrm>
            <a:off x="2438400" y="4800600"/>
            <a:ext cx="4584700" cy="1719263"/>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fontAlgn="auto" hangingPunct="1">
              <a:spcAft>
                <a:spcPts val="0"/>
              </a:spcAft>
              <a:defRPr/>
            </a:pPr>
            <a:r>
              <a:rPr lang="en-US" dirty="0" smtClean="0"/>
              <a:t>Free Market</a:t>
            </a:r>
          </a:p>
        </p:txBody>
      </p:sp>
      <p:sp>
        <p:nvSpPr>
          <p:cNvPr id="22531" name="Rectangle 3"/>
          <p:cNvSpPr>
            <a:spLocks noGrp="1" noRot="1" noChangeArrowheads="1"/>
          </p:cNvSpPr>
          <p:nvPr>
            <p:ph idx="1"/>
          </p:nvPr>
        </p:nvSpPr>
        <p:spPr/>
        <p:txBody>
          <a:bodyPr/>
          <a:lstStyle/>
          <a:p>
            <a:pPr eaLnBrk="1" hangingPunct="1"/>
            <a:r>
              <a:rPr lang="en-US" smtClean="0"/>
              <a:t>NO PURE MARKET EXISTS ON ANY MEANINGFUL SCALE</a:t>
            </a:r>
          </a:p>
          <a:p>
            <a:pPr eaLnBrk="1" hangingPunct="1"/>
            <a:r>
              <a:rPr lang="en-US" smtClean="0"/>
              <a:t>Much of what makes a free market so attractive can also be a weakness</a:t>
            </a:r>
          </a:p>
        </p:txBody>
      </p:sp>
      <p:pic>
        <p:nvPicPr>
          <p:cNvPr id="22532" name="Picture 5" descr="http://janeqrepublican.files.wordpress.com/2009/01/theyrestillhungry.jpg?w=462&amp;h=350"/>
          <p:cNvPicPr>
            <a:picLocks noChangeAspect="1" noChangeArrowheads="1"/>
          </p:cNvPicPr>
          <p:nvPr/>
        </p:nvPicPr>
        <p:blipFill>
          <a:blip r:embed="rId2"/>
          <a:srcRect/>
          <a:stretch>
            <a:fillRect/>
          </a:stretch>
        </p:blipFill>
        <p:spPr bwMode="auto">
          <a:xfrm>
            <a:off x="2514600" y="3524250"/>
            <a:ext cx="4400550" cy="33337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fontAlgn="auto" hangingPunct="1">
              <a:spcAft>
                <a:spcPts val="0"/>
              </a:spcAft>
              <a:defRPr/>
            </a:pPr>
            <a:r>
              <a:rPr lang="en-US" dirty="0" smtClean="0"/>
              <a:t>Demand</a:t>
            </a:r>
          </a:p>
        </p:txBody>
      </p:sp>
      <p:sp>
        <p:nvSpPr>
          <p:cNvPr id="23555" name="Rectangle 3"/>
          <p:cNvSpPr>
            <a:spLocks noGrp="1" noRot="1" noChangeArrowheads="1"/>
          </p:cNvSpPr>
          <p:nvPr>
            <p:ph idx="1"/>
          </p:nvPr>
        </p:nvSpPr>
        <p:spPr/>
        <p:txBody>
          <a:bodyPr/>
          <a:lstStyle/>
          <a:p>
            <a:pPr eaLnBrk="1" hangingPunct="1"/>
            <a:r>
              <a:rPr lang="en-US" smtClean="0"/>
              <a:t>Desire to want something and the ability to pay for it</a:t>
            </a:r>
          </a:p>
          <a:p>
            <a:pPr eaLnBrk="1" hangingPunct="1">
              <a:buFont typeface="Wingdings" pitchFamily="2" charset="2"/>
              <a:buNone/>
            </a:pPr>
            <a:endParaRPr lang="en-US" smtClean="0"/>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fontAlgn="auto" hangingPunct="1">
              <a:spcAft>
                <a:spcPts val="0"/>
              </a:spcAft>
              <a:defRPr/>
            </a:pPr>
            <a:r>
              <a:rPr lang="en-US" dirty="0" smtClean="0"/>
              <a:t>Law of Demand</a:t>
            </a:r>
          </a:p>
        </p:txBody>
      </p:sp>
      <p:sp>
        <p:nvSpPr>
          <p:cNvPr id="24579" name="Rectangle 3"/>
          <p:cNvSpPr>
            <a:spLocks noGrp="1" noRot="1" noChangeArrowheads="1"/>
          </p:cNvSpPr>
          <p:nvPr>
            <p:ph idx="1"/>
          </p:nvPr>
        </p:nvSpPr>
        <p:spPr/>
        <p:txBody>
          <a:bodyPr/>
          <a:lstStyle/>
          <a:p>
            <a:pPr eaLnBrk="1" hangingPunct="1"/>
            <a:r>
              <a:rPr lang="en-US" smtClean="0"/>
              <a:t>When the price of goods goes down, then demand goes up and if the price goes up, then demand goes down</a:t>
            </a:r>
          </a:p>
          <a:p>
            <a:pPr eaLnBrk="1" hangingPunct="1"/>
            <a:r>
              <a:rPr lang="en-US" smtClean="0"/>
              <a:t>Graphing Demand</a:t>
            </a:r>
          </a:p>
          <a:p>
            <a:pPr lvl="1" eaLnBrk="1" hangingPunct="1"/>
            <a:r>
              <a:rPr lang="en-US" smtClean="0"/>
              <a:t>Demand Schedule – data table of demand and price</a:t>
            </a:r>
          </a:p>
          <a:p>
            <a:pPr lvl="1" eaLnBrk="1" hangingPunct="1"/>
            <a:r>
              <a:rPr lang="en-US" smtClean="0"/>
              <a:t>Demand Curve – graph representation of demand schedule</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fontAlgn="auto" hangingPunct="1">
              <a:spcAft>
                <a:spcPts val="0"/>
              </a:spcAft>
              <a:defRPr/>
            </a:pPr>
            <a:r>
              <a:rPr lang="en-US" dirty="0" smtClean="0"/>
              <a:t>What is Economics?</a:t>
            </a:r>
          </a:p>
        </p:txBody>
      </p:sp>
      <p:sp>
        <p:nvSpPr>
          <p:cNvPr id="7171" name="Rectangle 3"/>
          <p:cNvSpPr>
            <a:spLocks noGrp="1" noRot="1" noChangeArrowheads="1"/>
          </p:cNvSpPr>
          <p:nvPr>
            <p:ph idx="1"/>
          </p:nvPr>
        </p:nvSpPr>
        <p:spPr/>
        <p:txBody>
          <a:bodyPr/>
          <a:lstStyle/>
          <a:p>
            <a:pPr eaLnBrk="1" hangingPunct="1"/>
            <a:r>
              <a:rPr lang="en-US" smtClean="0"/>
              <a:t>The study of how people seek to satisfy their needs and wants by making choices</a:t>
            </a:r>
          </a:p>
        </p:txBody>
      </p:sp>
      <p:pic>
        <p:nvPicPr>
          <p:cNvPr id="7172" name="Picture 5" descr="http://mrtyrrell.com/41.%20needs%20and%20wants.jpg"/>
          <p:cNvPicPr>
            <a:picLocks noChangeAspect="1" noChangeArrowheads="1"/>
          </p:cNvPicPr>
          <p:nvPr/>
        </p:nvPicPr>
        <p:blipFill>
          <a:blip r:embed="rId2"/>
          <a:srcRect/>
          <a:stretch>
            <a:fillRect/>
          </a:stretch>
        </p:blipFill>
        <p:spPr bwMode="auto">
          <a:xfrm>
            <a:off x="2743200" y="2819400"/>
            <a:ext cx="3810000" cy="3810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fontAlgn="auto" hangingPunct="1">
              <a:spcAft>
                <a:spcPts val="0"/>
              </a:spcAft>
              <a:defRPr/>
            </a:pPr>
            <a:r>
              <a:rPr lang="en-US" dirty="0" smtClean="0"/>
              <a:t>Demand Curve Shifts</a:t>
            </a:r>
          </a:p>
        </p:txBody>
      </p:sp>
      <p:sp>
        <p:nvSpPr>
          <p:cNvPr id="25603" name="Rectangle 3"/>
          <p:cNvSpPr>
            <a:spLocks noGrp="1" noRot="1" noChangeArrowheads="1"/>
          </p:cNvSpPr>
          <p:nvPr>
            <p:ph idx="1"/>
          </p:nvPr>
        </p:nvSpPr>
        <p:spPr/>
        <p:txBody>
          <a:bodyPr/>
          <a:lstStyle/>
          <a:p>
            <a:pPr eaLnBrk="1" hangingPunct="1"/>
            <a:r>
              <a:rPr lang="en-US" smtClean="0"/>
              <a:t>If all things are constant in the market, it is called ceteris paribus (Latin for all constant)</a:t>
            </a:r>
          </a:p>
          <a:p>
            <a:pPr eaLnBrk="1" hangingPunct="1"/>
            <a:r>
              <a:rPr lang="en-US" smtClean="0"/>
              <a:t>What causes shift in demand?</a:t>
            </a:r>
          </a:p>
          <a:p>
            <a:pPr lvl="1" eaLnBrk="1" hangingPunct="1"/>
            <a:r>
              <a:rPr lang="en-US" smtClean="0"/>
              <a:t>Income/Budget</a:t>
            </a:r>
          </a:p>
          <a:p>
            <a:pPr lvl="1" eaLnBrk="1" hangingPunct="1"/>
            <a:r>
              <a:rPr lang="en-US" smtClean="0"/>
              <a:t>Consumer Expectations</a:t>
            </a:r>
          </a:p>
          <a:p>
            <a:pPr lvl="1" eaLnBrk="1" hangingPunct="1"/>
            <a:r>
              <a:rPr lang="en-US" smtClean="0"/>
              <a:t>Consumer Tastes</a:t>
            </a:r>
          </a:p>
          <a:p>
            <a:pPr lvl="1" eaLnBrk="1" hangingPunct="1"/>
            <a:r>
              <a:rPr lang="en-US" smtClean="0"/>
              <a:t>Advertising</a:t>
            </a:r>
          </a:p>
          <a:p>
            <a:pPr lvl="1" eaLnBrk="1" hangingPunct="1"/>
            <a:r>
              <a:rPr lang="en-US" smtClean="0"/>
              <a:t>Price of Related Goods</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fontAlgn="auto" hangingPunct="1">
              <a:spcAft>
                <a:spcPts val="0"/>
              </a:spcAft>
              <a:defRPr/>
            </a:pPr>
            <a:r>
              <a:rPr lang="en-US" dirty="0" smtClean="0"/>
              <a:t>Demand Elasticity</a:t>
            </a:r>
          </a:p>
        </p:txBody>
      </p:sp>
      <p:sp>
        <p:nvSpPr>
          <p:cNvPr id="26627" name="Rectangle 3"/>
          <p:cNvSpPr>
            <a:spLocks noGrp="1" noRot="1" noChangeArrowheads="1"/>
          </p:cNvSpPr>
          <p:nvPr>
            <p:ph idx="1"/>
          </p:nvPr>
        </p:nvSpPr>
        <p:spPr/>
        <p:txBody>
          <a:bodyPr/>
          <a:lstStyle/>
          <a:p>
            <a:pPr eaLnBrk="1" hangingPunct="1"/>
            <a:r>
              <a:rPr lang="en-US" smtClean="0"/>
              <a:t>Measurement of consumer reaction to price changes</a:t>
            </a:r>
          </a:p>
          <a:p>
            <a:pPr eaLnBrk="1" hangingPunct="1"/>
            <a:r>
              <a:rPr lang="en-US" smtClean="0"/>
              <a:t>If continue to buy if price increases = inelastic demand</a:t>
            </a:r>
          </a:p>
          <a:p>
            <a:pPr eaLnBrk="1" hangingPunct="1"/>
            <a:r>
              <a:rPr lang="en-US" smtClean="0"/>
              <a:t>If limited or stopped buying if price increases = elastic demand</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fontAlgn="auto" hangingPunct="1">
              <a:spcAft>
                <a:spcPts val="0"/>
              </a:spcAft>
              <a:defRPr/>
            </a:pPr>
            <a:r>
              <a:rPr lang="en-US" dirty="0" smtClean="0"/>
              <a:t>Demand Elasticity</a:t>
            </a:r>
          </a:p>
        </p:txBody>
      </p:sp>
      <p:sp>
        <p:nvSpPr>
          <p:cNvPr id="27651" name="Rectangle 3"/>
          <p:cNvSpPr>
            <a:spLocks noGrp="1" noRot="1" noChangeArrowheads="1"/>
          </p:cNvSpPr>
          <p:nvPr>
            <p:ph idx="1"/>
          </p:nvPr>
        </p:nvSpPr>
        <p:spPr/>
        <p:txBody>
          <a:bodyPr/>
          <a:lstStyle/>
          <a:p>
            <a:pPr eaLnBrk="1" hangingPunct="1"/>
            <a:r>
              <a:rPr lang="en-US" smtClean="0"/>
              <a:t>Factors of Elasticity </a:t>
            </a:r>
          </a:p>
          <a:p>
            <a:pPr lvl="1" eaLnBrk="1" hangingPunct="1"/>
            <a:r>
              <a:rPr lang="en-US" smtClean="0"/>
              <a:t>Available of Substitute goods</a:t>
            </a:r>
          </a:p>
          <a:p>
            <a:pPr lvl="1" eaLnBrk="1" hangingPunct="1"/>
            <a:r>
              <a:rPr lang="en-US" smtClean="0"/>
              <a:t>Importance of goods</a:t>
            </a:r>
          </a:p>
          <a:p>
            <a:pPr lvl="1" eaLnBrk="1" hangingPunct="1"/>
            <a:r>
              <a:rPr lang="en-US" smtClean="0"/>
              <a:t>Necessities v. Luxuries</a:t>
            </a:r>
          </a:p>
          <a:p>
            <a:pPr lvl="1" eaLnBrk="1" hangingPunct="1"/>
            <a:r>
              <a:rPr lang="en-US" smtClean="0"/>
              <a:t>Change over Time</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fontAlgn="auto" hangingPunct="1">
              <a:spcAft>
                <a:spcPts val="0"/>
              </a:spcAft>
              <a:defRPr/>
            </a:pPr>
            <a:r>
              <a:rPr lang="en-US" dirty="0" smtClean="0"/>
              <a:t>Elasticity and Revenue</a:t>
            </a:r>
          </a:p>
        </p:txBody>
      </p:sp>
      <p:sp>
        <p:nvSpPr>
          <p:cNvPr id="28675" name="Rectangle 3"/>
          <p:cNvSpPr>
            <a:spLocks noGrp="1" noRot="1" noChangeArrowheads="1"/>
          </p:cNvSpPr>
          <p:nvPr>
            <p:ph idx="1"/>
          </p:nvPr>
        </p:nvSpPr>
        <p:spPr/>
        <p:txBody>
          <a:bodyPr/>
          <a:lstStyle/>
          <a:p>
            <a:pPr eaLnBrk="1" hangingPunct="1"/>
            <a:r>
              <a:rPr lang="en-US" smtClean="0"/>
              <a:t>Revenue – firms total $$ made from selling goods and services</a:t>
            </a:r>
          </a:p>
          <a:p>
            <a:pPr eaLnBrk="1" hangingPunct="1"/>
            <a:r>
              <a:rPr lang="en-US" smtClean="0"/>
              <a:t>Elastic demand – as price decreases, revenue increases and as price increases, then revenue decreases</a:t>
            </a:r>
          </a:p>
          <a:p>
            <a:pPr eaLnBrk="1" hangingPunct="1"/>
            <a:r>
              <a:rPr lang="en-US" smtClean="0"/>
              <a:t>Inelastic demand – as price decreases, revenue decreases and as price increases, then revenue increases</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fontAlgn="auto" hangingPunct="1">
              <a:spcAft>
                <a:spcPts val="0"/>
              </a:spcAft>
              <a:defRPr/>
            </a:pPr>
            <a:r>
              <a:rPr lang="en-US" dirty="0" smtClean="0"/>
              <a:t>Supply</a:t>
            </a:r>
          </a:p>
        </p:txBody>
      </p:sp>
      <p:sp>
        <p:nvSpPr>
          <p:cNvPr id="29699" name="Rectangle 3"/>
          <p:cNvSpPr>
            <a:spLocks noGrp="1" noRot="1" noChangeArrowheads="1"/>
          </p:cNvSpPr>
          <p:nvPr>
            <p:ph idx="1"/>
          </p:nvPr>
        </p:nvSpPr>
        <p:spPr/>
        <p:txBody>
          <a:bodyPr/>
          <a:lstStyle/>
          <a:p>
            <a:pPr eaLnBrk="1" hangingPunct="1"/>
            <a:r>
              <a:rPr lang="en-US" smtClean="0"/>
              <a:t>Amount of goods available</a:t>
            </a:r>
          </a:p>
          <a:p>
            <a:pPr eaLnBrk="1" hangingPunct="1">
              <a:buFont typeface="Wingdings" pitchFamily="2" charset="2"/>
              <a:buNone/>
            </a:pPr>
            <a:endParaRPr lang="en-US" smtClean="0"/>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fontAlgn="auto" hangingPunct="1">
              <a:spcAft>
                <a:spcPts val="0"/>
              </a:spcAft>
              <a:defRPr/>
            </a:pPr>
            <a:r>
              <a:rPr lang="en-US" dirty="0" smtClean="0"/>
              <a:t>Law of Supply</a:t>
            </a:r>
          </a:p>
        </p:txBody>
      </p:sp>
      <p:sp>
        <p:nvSpPr>
          <p:cNvPr id="30723" name="Rectangle 3"/>
          <p:cNvSpPr>
            <a:spLocks noGrp="1" noRot="1" noChangeArrowheads="1"/>
          </p:cNvSpPr>
          <p:nvPr>
            <p:ph idx="1"/>
          </p:nvPr>
        </p:nvSpPr>
        <p:spPr/>
        <p:txBody>
          <a:bodyPr/>
          <a:lstStyle/>
          <a:p>
            <a:pPr eaLnBrk="1" hangingPunct="1"/>
            <a:r>
              <a:rPr lang="en-US" smtClean="0"/>
              <a:t>When price is high, quantity supplies is high, and when price is low, quantity is low</a:t>
            </a:r>
          </a:p>
          <a:p>
            <a:pPr eaLnBrk="1" hangingPunct="1"/>
            <a:r>
              <a:rPr lang="en-US" smtClean="0"/>
              <a:t>Quantity supplied – the amount a supplier is willing and able to supply at a certain price</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fontAlgn="auto" hangingPunct="1">
              <a:spcAft>
                <a:spcPts val="0"/>
              </a:spcAft>
              <a:defRPr/>
            </a:pPr>
            <a:r>
              <a:rPr lang="en-US" dirty="0" smtClean="0"/>
              <a:t>Graphing Supply</a:t>
            </a:r>
          </a:p>
        </p:txBody>
      </p:sp>
      <p:sp>
        <p:nvSpPr>
          <p:cNvPr id="31747" name="Rectangle 3"/>
          <p:cNvSpPr>
            <a:spLocks noGrp="1" noRot="1" noChangeArrowheads="1"/>
          </p:cNvSpPr>
          <p:nvPr>
            <p:ph idx="1"/>
          </p:nvPr>
        </p:nvSpPr>
        <p:spPr/>
        <p:txBody>
          <a:bodyPr/>
          <a:lstStyle/>
          <a:p>
            <a:pPr eaLnBrk="1" hangingPunct="1"/>
            <a:r>
              <a:rPr lang="en-US" smtClean="0"/>
              <a:t>Supply Schedule – a chart that lists how much of a good a supplier will offer at different prices </a:t>
            </a:r>
          </a:p>
          <a:p>
            <a:pPr eaLnBrk="1" hangingPunct="1"/>
            <a:r>
              <a:rPr lang="en-US" smtClean="0"/>
              <a:t>Supply Curve – a graph of the quantity supplied of a good at different prices</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fontAlgn="auto" hangingPunct="1">
              <a:spcAft>
                <a:spcPts val="0"/>
              </a:spcAft>
              <a:defRPr/>
            </a:pPr>
            <a:r>
              <a:rPr lang="en-US" dirty="0" smtClean="0"/>
              <a:t>Supply Curve Shifts</a:t>
            </a:r>
          </a:p>
        </p:txBody>
      </p:sp>
      <p:sp>
        <p:nvSpPr>
          <p:cNvPr id="32771" name="Rectangle 3"/>
          <p:cNvSpPr>
            <a:spLocks noGrp="1" noRot="1" noChangeArrowheads="1"/>
          </p:cNvSpPr>
          <p:nvPr>
            <p:ph idx="1"/>
          </p:nvPr>
        </p:nvSpPr>
        <p:spPr/>
        <p:txBody>
          <a:bodyPr/>
          <a:lstStyle/>
          <a:p>
            <a:pPr eaLnBrk="1" hangingPunct="1"/>
            <a:r>
              <a:rPr lang="en-US" smtClean="0"/>
              <a:t>Input Costs – any change in the cost of an input used to produce a good; such as raw materials, machinery, or labor will affect supply</a:t>
            </a:r>
          </a:p>
          <a:p>
            <a:pPr eaLnBrk="1" hangingPunct="1"/>
            <a:r>
              <a:rPr lang="en-US" smtClean="0"/>
              <a:t>How does input cost affect supply?  </a:t>
            </a:r>
          </a:p>
          <a:p>
            <a:pPr lvl="1" eaLnBrk="1" hangingPunct="1"/>
            <a:r>
              <a:rPr lang="en-US" smtClean="0"/>
              <a:t>A rise in the cost of an input will cause a fall in supply at all price levels because the good has become more expensive to produce</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fontAlgn="auto" hangingPunct="1">
              <a:spcAft>
                <a:spcPts val="0"/>
              </a:spcAft>
              <a:defRPr/>
            </a:pPr>
            <a:r>
              <a:rPr lang="en-US" dirty="0" smtClean="0"/>
              <a:t>Government Influence</a:t>
            </a:r>
          </a:p>
        </p:txBody>
      </p:sp>
      <p:sp>
        <p:nvSpPr>
          <p:cNvPr id="33795" name="Rectangle 3"/>
          <p:cNvSpPr>
            <a:spLocks noGrp="1" noRot="1" noChangeArrowheads="1"/>
          </p:cNvSpPr>
          <p:nvPr>
            <p:ph idx="1"/>
          </p:nvPr>
        </p:nvSpPr>
        <p:spPr/>
        <p:txBody>
          <a:bodyPr/>
          <a:lstStyle/>
          <a:p>
            <a:pPr eaLnBrk="1" hangingPunct="1">
              <a:lnSpc>
                <a:spcPct val="90000"/>
              </a:lnSpc>
            </a:pPr>
            <a:r>
              <a:rPr lang="en-US" smtClean="0"/>
              <a:t>How does each of the following affect supply?</a:t>
            </a:r>
          </a:p>
          <a:p>
            <a:pPr lvl="1" eaLnBrk="1" hangingPunct="1">
              <a:lnSpc>
                <a:spcPct val="90000"/>
              </a:lnSpc>
            </a:pPr>
            <a:r>
              <a:rPr lang="en-US" smtClean="0"/>
              <a:t>Subsides – a government payment that supports a business or market can either protect or harm supply</a:t>
            </a:r>
          </a:p>
          <a:p>
            <a:pPr lvl="1" eaLnBrk="1" hangingPunct="1">
              <a:lnSpc>
                <a:spcPct val="90000"/>
              </a:lnSpc>
            </a:pPr>
            <a:r>
              <a:rPr lang="en-US" smtClean="0"/>
              <a:t>Taxes – excise tax – a tax on the production or sale of a good or service – “sin” tax – taxes that inhibit suppliers and make it more difficult to afford – Alcohol, Tobacco, Gas</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fontAlgn="auto" hangingPunct="1">
              <a:spcAft>
                <a:spcPts val="0"/>
              </a:spcAft>
              <a:defRPr/>
            </a:pPr>
            <a:r>
              <a:rPr lang="en-US" dirty="0" smtClean="0"/>
              <a:t>Government Influence</a:t>
            </a:r>
          </a:p>
        </p:txBody>
      </p:sp>
      <p:sp>
        <p:nvSpPr>
          <p:cNvPr id="34819" name="Rectangle 3"/>
          <p:cNvSpPr>
            <a:spLocks noGrp="1" noRot="1" noChangeArrowheads="1"/>
          </p:cNvSpPr>
          <p:nvPr>
            <p:ph idx="1"/>
          </p:nvPr>
        </p:nvSpPr>
        <p:spPr/>
        <p:txBody>
          <a:bodyPr/>
          <a:lstStyle/>
          <a:p>
            <a:pPr eaLnBrk="1" hangingPunct="1"/>
            <a:r>
              <a:rPr lang="en-US" smtClean="0"/>
              <a:t>Regulation – Government intervention in a market that affects the production of a good; hurts supply typically because it costs more to supply, because the government is trying to protect the public</a:t>
            </a:r>
          </a:p>
          <a:p>
            <a:pPr eaLnBrk="1" hangingPunct="1">
              <a:buFont typeface="Wingdings" pitchFamily="2" charset="2"/>
              <a:buNone/>
            </a:pPr>
            <a:endParaRPr lang="en-US" smtClean="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Scarcity and The Factors of Production</a:t>
            </a:r>
          </a:p>
        </p:txBody>
      </p:sp>
      <p:sp>
        <p:nvSpPr>
          <p:cNvPr id="8195" name="Rectangle 3"/>
          <p:cNvSpPr>
            <a:spLocks noGrp="1" noRot="1" noChangeArrowheads="1"/>
          </p:cNvSpPr>
          <p:nvPr>
            <p:ph idx="1"/>
          </p:nvPr>
        </p:nvSpPr>
        <p:spPr/>
        <p:txBody>
          <a:bodyPr/>
          <a:lstStyle/>
          <a:p>
            <a:pPr eaLnBrk="1" hangingPunct="1"/>
            <a:r>
              <a:rPr lang="en-US" smtClean="0"/>
              <a:t>What is a need?</a:t>
            </a:r>
          </a:p>
          <a:p>
            <a:pPr lvl="1" eaLnBrk="1" hangingPunct="1"/>
            <a:r>
              <a:rPr lang="en-US" smtClean="0"/>
              <a:t>Something that is necessary for survival</a:t>
            </a:r>
          </a:p>
          <a:p>
            <a:pPr eaLnBrk="1" hangingPunct="1"/>
            <a:r>
              <a:rPr lang="en-US" smtClean="0"/>
              <a:t>What is a want?</a:t>
            </a:r>
          </a:p>
          <a:p>
            <a:pPr lvl="1" eaLnBrk="1" hangingPunct="1"/>
            <a:r>
              <a:rPr lang="en-US" smtClean="0"/>
              <a:t>An item that we desire but is not essential to survival</a:t>
            </a:r>
          </a:p>
          <a:p>
            <a:pPr eaLnBrk="1" hangingPunct="1">
              <a:buFont typeface="Wingdings" pitchFamily="2" charset="2"/>
              <a:buNone/>
            </a:pPr>
            <a:endParaRPr lang="en-US" smtClean="0"/>
          </a:p>
        </p:txBody>
      </p:sp>
      <p:pic>
        <p:nvPicPr>
          <p:cNvPr id="8196" name="Picture 5" descr="http://www.zunal.com/myaccount/uploads/needs_wants_powerpoint.jpg"/>
          <p:cNvPicPr>
            <a:picLocks noChangeAspect="1" noChangeArrowheads="1"/>
          </p:cNvPicPr>
          <p:nvPr/>
        </p:nvPicPr>
        <p:blipFill>
          <a:blip r:embed="rId2"/>
          <a:srcRect/>
          <a:stretch>
            <a:fillRect/>
          </a:stretch>
        </p:blipFill>
        <p:spPr bwMode="auto">
          <a:xfrm>
            <a:off x="2895600" y="3733800"/>
            <a:ext cx="3657600" cy="27432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fontAlgn="auto" hangingPunct="1">
              <a:spcAft>
                <a:spcPts val="0"/>
              </a:spcAft>
              <a:defRPr/>
            </a:pPr>
            <a:r>
              <a:rPr lang="en-US" dirty="0" smtClean="0"/>
              <a:t>Supply Elasticity</a:t>
            </a:r>
          </a:p>
        </p:txBody>
      </p:sp>
      <p:sp>
        <p:nvSpPr>
          <p:cNvPr id="35843" name="Rectangle 3"/>
          <p:cNvSpPr>
            <a:spLocks noGrp="1" noRot="1" noChangeArrowheads="1"/>
          </p:cNvSpPr>
          <p:nvPr>
            <p:ph idx="1"/>
          </p:nvPr>
        </p:nvSpPr>
        <p:spPr/>
        <p:txBody>
          <a:bodyPr/>
          <a:lstStyle/>
          <a:p>
            <a:pPr eaLnBrk="1" hangingPunct="1"/>
            <a:r>
              <a:rPr lang="en-US" smtClean="0"/>
              <a:t>Measurement of the way suppliers respond to change in price</a:t>
            </a:r>
          </a:p>
          <a:p>
            <a:pPr eaLnBrk="1" hangingPunct="1"/>
            <a:r>
              <a:rPr lang="en-US" smtClean="0"/>
              <a:t>Elastic Supply – the price is determined by the amount of supply</a:t>
            </a:r>
          </a:p>
          <a:p>
            <a:pPr eaLnBrk="1" hangingPunct="1"/>
            <a:r>
              <a:rPr lang="en-US" smtClean="0"/>
              <a:t>Inelastic Supply – increase or decrease in price has NO effect on supply</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fontAlgn="auto" hangingPunct="1">
              <a:spcAft>
                <a:spcPts val="0"/>
              </a:spcAft>
              <a:defRPr/>
            </a:pPr>
            <a:r>
              <a:rPr lang="en-US" dirty="0" smtClean="0"/>
              <a:t>Factors of Supply Elasticity</a:t>
            </a:r>
          </a:p>
        </p:txBody>
      </p:sp>
      <p:sp>
        <p:nvSpPr>
          <p:cNvPr id="36867" name="Rectangle 3"/>
          <p:cNvSpPr>
            <a:spLocks noGrp="1" noRot="1" noChangeArrowheads="1"/>
          </p:cNvSpPr>
          <p:nvPr>
            <p:ph idx="1"/>
          </p:nvPr>
        </p:nvSpPr>
        <p:spPr/>
        <p:txBody>
          <a:bodyPr/>
          <a:lstStyle/>
          <a:p>
            <a:pPr eaLnBrk="1" hangingPunct="1"/>
            <a:r>
              <a:rPr lang="en-US" smtClean="0"/>
              <a:t>Time </a:t>
            </a:r>
          </a:p>
          <a:p>
            <a:pPr lvl="1" eaLnBrk="1" hangingPunct="1"/>
            <a:r>
              <a:rPr lang="en-US" smtClean="0"/>
              <a:t>How does it affect supply?</a:t>
            </a:r>
          </a:p>
          <a:p>
            <a:pPr lvl="1" eaLnBrk="1" hangingPunct="1"/>
            <a:r>
              <a:rPr lang="en-US" smtClean="0"/>
              <a:t>In the short term it is inelastic, but in the long term it becomes more elastic</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fontAlgn="auto" hangingPunct="1">
              <a:spcAft>
                <a:spcPts val="0"/>
              </a:spcAft>
              <a:defRPr/>
            </a:pPr>
            <a:r>
              <a:rPr lang="en-US" dirty="0" smtClean="0"/>
              <a:t>Supply and Demand</a:t>
            </a:r>
          </a:p>
        </p:txBody>
      </p:sp>
      <p:sp>
        <p:nvSpPr>
          <p:cNvPr id="37891" name="Rectangle 3"/>
          <p:cNvSpPr>
            <a:spLocks noGrp="1" noRot="1" noChangeArrowheads="1"/>
          </p:cNvSpPr>
          <p:nvPr>
            <p:ph idx="1"/>
          </p:nvPr>
        </p:nvSpPr>
        <p:spPr/>
        <p:txBody>
          <a:bodyPr/>
          <a:lstStyle/>
          <a:p>
            <a:pPr eaLnBrk="1" hangingPunct="1"/>
            <a:r>
              <a:rPr lang="en-US" smtClean="0"/>
              <a:t>Equilibrium Point – the point at which Supply and Demand (quantity supplied and quantity demanded) are equal, a point of balance is reached</a:t>
            </a:r>
          </a:p>
          <a:p>
            <a:pPr eaLnBrk="1" hangingPunct="1"/>
            <a:r>
              <a:rPr lang="en-US" smtClean="0"/>
              <a:t>Point of balance = Equilibrium Price</a:t>
            </a:r>
          </a:p>
          <a:p>
            <a:pPr eaLnBrk="1" hangingPunct="1"/>
            <a:r>
              <a:rPr lang="en-US" smtClean="0"/>
              <a:t>Disequilibrium – when there is no point at which the amount supplied = the amount demanded; can have either a excess demand or excess supply</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fontAlgn="auto" hangingPunct="1">
              <a:spcAft>
                <a:spcPts val="0"/>
              </a:spcAft>
              <a:defRPr/>
            </a:pPr>
            <a:r>
              <a:rPr lang="en-US" dirty="0" smtClean="0"/>
              <a:t>Supply Production</a:t>
            </a:r>
          </a:p>
        </p:txBody>
      </p:sp>
      <p:sp>
        <p:nvSpPr>
          <p:cNvPr id="38915" name="Rectangle 3"/>
          <p:cNvSpPr>
            <a:spLocks noGrp="1" noRot="1" noChangeArrowheads="1"/>
          </p:cNvSpPr>
          <p:nvPr>
            <p:ph idx="1"/>
          </p:nvPr>
        </p:nvSpPr>
        <p:spPr/>
        <p:txBody>
          <a:bodyPr/>
          <a:lstStyle/>
          <a:p>
            <a:pPr eaLnBrk="1" hangingPunct="1"/>
            <a:r>
              <a:rPr lang="en-US" smtClean="0"/>
              <a:t>Labor and their Output</a:t>
            </a:r>
          </a:p>
          <a:p>
            <a:pPr lvl="1" eaLnBrk="1" hangingPunct="1"/>
            <a:r>
              <a:rPr lang="en-US" smtClean="0"/>
              <a:t>How many workers needed to produce?</a:t>
            </a:r>
          </a:p>
          <a:p>
            <a:pPr lvl="2" eaLnBrk="1" hangingPunct="1"/>
            <a:r>
              <a:rPr lang="en-US" sz="2800" smtClean="0"/>
              <a:t>Basic question business owners must answer everywhere</a:t>
            </a:r>
          </a:p>
          <a:p>
            <a:pPr lvl="1" eaLnBrk="1" hangingPunct="1"/>
            <a:r>
              <a:rPr lang="en-US" smtClean="0"/>
              <a:t>Marginal Product of Labor</a:t>
            </a:r>
          </a:p>
          <a:p>
            <a:pPr lvl="2" eaLnBrk="1" hangingPunct="1"/>
            <a:r>
              <a:rPr lang="en-US" sz="2800" smtClean="0"/>
              <a:t>The change in output from hiring one additional unit of labor</a:t>
            </a:r>
          </a:p>
          <a:p>
            <a:pPr lvl="1" eaLnBrk="1" hangingPunct="1">
              <a:buFont typeface="Wingdings" pitchFamily="2" charset="2"/>
              <a:buNone/>
            </a:pPr>
            <a:endParaRPr lang="en-US" smtClean="0"/>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fontAlgn="auto" hangingPunct="1">
              <a:spcAft>
                <a:spcPts val="0"/>
              </a:spcAft>
              <a:defRPr/>
            </a:pPr>
            <a:r>
              <a:rPr lang="en-US" dirty="0" smtClean="0"/>
              <a:t>Supply Production</a:t>
            </a:r>
          </a:p>
        </p:txBody>
      </p:sp>
      <p:sp>
        <p:nvSpPr>
          <p:cNvPr id="39939" name="Rectangle 3"/>
          <p:cNvSpPr>
            <a:spLocks noGrp="1" noRot="1" noChangeArrowheads="1"/>
          </p:cNvSpPr>
          <p:nvPr>
            <p:ph idx="1"/>
          </p:nvPr>
        </p:nvSpPr>
        <p:spPr/>
        <p:txBody>
          <a:bodyPr/>
          <a:lstStyle/>
          <a:p>
            <a:pPr eaLnBrk="1" hangingPunct="1"/>
            <a:r>
              <a:rPr lang="en-US" smtClean="0"/>
              <a:t>Law of Increasing Marginal Returns</a:t>
            </a:r>
          </a:p>
          <a:p>
            <a:pPr lvl="1" eaLnBrk="1" hangingPunct="1"/>
            <a:r>
              <a:rPr lang="en-US" smtClean="0"/>
              <a:t>A level of production in which the marginal product of labor increases as the number of workers increases</a:t>
            </a:r>
          </a:p>
          <a:p>
            <a:pPr eaLnBrk="1" hangingPunct="1"/>
            <a:r>
              <a:rPr lang="en-US" smtClean="0"/>
              <a:t>Law of Diminishing Marginal Returns</a:t>
            </a:r>
          </a:p>
          <a:p>
            <a:pPr lvl="1" eaLnBrk="1" hangingPunct="1"/>
            <a:r>
              <a:rPr lang="en-US" smtClean="0"/>
              <a:t>A level of production in which the marginal product of labor decreases as the number of workers increases</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fontAlgn="auto" hangingPunct="1">
              <a:spcAft>
                <a:spcPts val="0"/>
              </a:spcAft>
              <a:defRPr/>
            </a:pPr>
            <a:r>
              <a:rPr lang="en-US" dirty="0" smtClean="0"/>
              <a:t>Production Costs</a:t>
            </a:r>
          </a:p>
        </p:txBody>
      </p:sp>
      <p:sp>
        <p:nvSpPr>
          <p:cNvPr id="40963" name="Rectangle 3"/>
          <p:cNvSpPr>
            <a:spLocks noGrp="1" noRot="1" noChangeArrowheads="1"/>
          </p:cNvSpPr>
          <p:nvPr>
            <p:ph idx="1"/>
          </p:nvPr>
        </p:nvSpPr>
        <p:spPr/>
        <p:txBody>
          <a:bodyPr/>
          <a:lstStyle/>
          <a:p>
            <a:pPr eaLnBrk="1" hangingPunct="1"/>
            <a:r>
              <a:rPr lang="en-US" smtClean="0"/>
              <a:t>The factors that contribute to the total cost of creating a good or providing a service</a:t>
            </a:r>
          </a:p>
          <a:p>
            <a:pPr eaLnBrk="1" hangingPunct="1">
              <a:buFont typeface="Wingdings" pitchFamily="2" charset="2"/>
              <a:buNone/>
            </a:pPr>
            <a:endParaRPr lang="en-US" smtClean="0"/>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fontAlgn="auto" hangingPunct="1">
              <a:spcAft>
                <a:spcPts val="0"/>
              </a:spcAft>
              <a:defRPr/>
            </a:pPr>
            <a:r>
              <a:rPr lang="en-US" dirty="0" smtClean="0"/>
              <a:t>Production Costs</a:t>
            </a:r>
          </a:p>
        </p:txBody>
      </p:sp>
      <p:sp>
        <p:nvSpPr>
          <p:cNvPr id="41987" name="Rectangle 3"/>
          <p:cNvSpPr>
            <a:spLocks noGrp="1" noRot="1" noChangeArrowheads="1"/>
          </p:cNvSpPr>
          <p:nvPr>
            <p:ph idx="1"/>
          </p:nvPr>
        </p:nvSpPr>
        <p:spPr/>
        <p:txBody>
          <a:bodyPr/>
          <a:lstStyle/>
          <a:p>
            <a:pPr eaLnBrk="1" hangingPunct="1">
              <a:lnSpc>
                <a:spcPct val="90000"/>
              </a:lnSpc>
            </a:pPr>
            <a:r>
              <a:rPr lang="en-US" smtClean="0"/>
              <a:t>Two major costs</a:t>
            </a:r>
          </a:p>
          <a:p>
            <a:pPr lvl="1" eaLnBrk="1" hangingPunct="1">
              <a:lnSpc>
                <a:spcPct val="90000"/>
              </a:lnSpc>
            </a:pPr>
            <a:r>
              <a:rPr lang="en-US" smtClean="0"/>
              <a:t>Fixed Costs – a cost that does not change, no matter how much of a good is produced </a:t>
            </a:r>
          </a:p>
          <a:p>
            <a:pPr lvl="2" eaLnBrk="1" hangingPunct="1">
              <a:lnSpc>
                <a:spcPct val="90000"/>
              </a:lnSpc>
            </a:pPr>
            <a:r>
              <a:rPr lang="en-US" sz="2800" smtClean="0"/>
              <a:t>Ex. Rent, Machinery repairs, Property taxes, salaries</a:t>
            </a:r>
          </a:p>
          <a:p>
            <a:pPr lvl="1" eaLnBrk="1" hangingPunct="1">
              <a:lnSpc>
                <a:spcPct val="90000"/>
              </a:lnSpc>
            </a:pPr>
            <a:r>
              <a:rPr lang="en-US" smtClean="0"/>
              <a:t>Variable Costs – a cost that rises or falls depending on how much is produced</a:t>
            </a:r>
          </a:p>
          <a:p>
            <a:pPr lvl="2" eaLnBrk="1" hangingPunct="1">
              <a:lnSpc>
                <a:spcPct val="90000"/>
              </a:lnSpc>
            </a:pPr>
            <a:r>
              <a:rPr lang="en-US" sz="2800" smtClean="0"/>
              <a:t>Ex. Cost of raw materials, heating, electricity</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eaLnBrk="1" fontAlgn="auto" hangingPunct="1">
              <a:spcAft>
                <a:spcPts val="0"/>
              </a:spcAft>
              <a:defRPr/>
            </a:pPr>
            <a:r>
              <a:rPr lang="en-US" dirty="0" smtClean="0"/>
              <a:t>Production Costs</a:t>
            </a:r>
          </a:p>
        </p:txBody>
      </p:sp>
      <p:sp>
        <p:nvSpPr>
          <p:cNvPr id="43011" name="Rectangle 3"/>
          <p:cNvSpPr>
            <a:spLocks noGrp="1" noRot="1" noChangeArrowheads="1"/>
          </p:cNvSpPr>
          <p:nvPr>
            <p:ph idx="1"/>
          </p:nvPr>
        </p:nvSpPr>
        <p:spPr/>
        <p:txBody>
          <a:bodyPr/>
          <a:lstStyle/>
          <a:p>
            <a:pPr eaLnBrk="1" hangingPunct="1">
              <a:lnSpc>
                <a:spcPct val="90000"/>
              </a:lnSpc>
            </a:pPr>
            <a:r>
              <a:rPr lang="en-US" smtClean="0"/>
              <a:t>Total Costs – Fixed Costs + Variable Costs</a:t>
            </a:r>
          </a:p>
          <a:p>
            <a:pPr lvl="1" eaLnBrk="1" hangingPunct="1">
              <a:lnSpc>
                <a:spcPct val="90000"/>
              </a:lnSpc>
            </a:pPr>
            <a:r>
              <a:rPr lang="en-US" smtClean="0"/>
              <a:t>The product will cost more or they will restrict supply because of cost</a:t>
            </a:r>
          </a:p>
          <a:p>
            <a:pPr eaLnBrk="1" hangingPunct="1">
              <a:lnSpc>
                <a:spcPct val="90000"/>
              </a:lnSpc>
            </a:pPr>
            <a:r>
              <a:rPr lang="en-US" smtClean="0"/>
              <a:t>Marginal Costs – the cost of producing one more unit of a good suppliers will produce</a:t>
            </a:r>
          </a:p>
          <a:p>
            <a:pPr lvl="1" eaLnBrk="1" hangingPunct="1">
              <a:lnSpc>
                <a:spcPct val="90000"/>
              </a:lnSpc>
            </a:pPr>
            <a:r>
              <a:rPr lang="en-US" smtClean="0"/>
              <a:t>Suppliers will produce the most they can and still be profitable</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fontAlgn="auto" hangingPunct="1">
              <a:spcAft>
                <a:spcPts val="0"/>
              </a:spcAft>
              <a:defRPr/>
            </a:pPr>
            <a:r>
              <a:rPr lang="en-US" dirty="0" smtClean="0"/>
              <a:t>Production Costs</a:t>
            </a:r>
          </a:p>
        </p:txBody>
      </p:sp>
      <p:sp>
        <p:nvSpPr>
          <p:cNvPr id="44035" name="Rectangle 3"/>
          <p:cNvSpPr>
            <a:spLocks noGrp="1" noRot="1" noChangeArrowheads="1"/>
          </p:cNvSpPr>
          <p:nvPr>
            <p:ph idx="1"/>
          </p:nvPr>
        </p:nvSpPr>
        <p:spPr/>
        <p:txBody>
          <a:bodyPr/>
          <a:lstStyle/>
          <a:p>
            <a:pPr eaLnBrk="1" hangingPunct="1"/>
            <a:r>
              <a:rPr lang="en-US" smtClean="0"/>
              <a:t>Operational costs – the cost of operating a facility, such as a store or factory</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fontAlgn="auto" hangingPunct="1">
              <a:spcAft>
                <a:spcPts val="0"/>
              </a:spcAft>
              <a:defRPr/>
            </a:pPr>
            <a:r>
              <a:rPr lang="en-US" dirty="0" smtClean="0"/>
              <a:t>Setting Output</a:t>
            </a:r>
          </a:p>
        </p:txBody>
      </p:sp>
      <p:sp>
        <p:nvSpPr>
          <p:cNvPr id="45059" name="Rectangle 3"/>
          <p:cNvSpPr>
            <a:spLocks noGrp="1" noRot="1" noChangeArrowheads="1"/>
          </p:cNvSpPr>
          <p:nvPr>
            <p:ph idx="1"/>
          </p:nvPr>
        </p:nvSpPr>
        <p:spPr/>
        <p:txBody>
          <a:bodyPr/>
          <a:lstStyle/>
          <a:p>
            <a:pPr eaLnBrk="1" hangingPunct="1"/>
            <a:r>
              <a:rPr lang="en-US" smtClean="0"/>
              <a:t>Firms determine output to maximize profit</a:t>
            </a:r>
          </a:p>
          <a:p>
            <a:pPr eaLnBrk="1" hangingPunct="1"/>
            <a:r>
              <a:rPr lang="en-US" smtClean="0"/>
              <a:t>Marginal revenue is additional income from selling one more unit of a good</a:t>
            </a:r>
          </a:p>
          <a:p>
            <a:pPr eaLnBrk="1" hangingPunct="1"/>
            <a:r>
              <a:rPr lang="en-US" smtClean="0"/>
              <a:t>Output is determined by finding a level where marginal revenue = marginal costs</a:t>
            </a:r>
          </a:p>
          <a:p>
            <a:pPr eaLnBrk="1" hangingPunct="1"/>
            <a:r>
              <a:rPr lang="en-US" smtClean="0"/>
              <a:t>Firms reconsider marginal cost if prices change</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Scarcity and The Factors of Production</a:t>
            </a:r>
          </a:p>
        </p:txBody>
      </p:sp>
      <p:sp>
        <p:nvSpPr>
          <p:cNvPr id="9219" name="Rectangle 3"/>
          <p:cNvSpPr>
            <a:spLocks noGrp="1" noRot="1" noChangeArrowheads="1"/>
          </p:cNvSpPr>
          <p:nvPr>
            <p:ph idx="1"/>
          </p:nvPr>
        </p:nvSpPr>
        <p:spPr/>
        <p:txBody>
          <a:bodyPr/>
          <a:lstStyle/>
          <a:p>
            <a:pPr eaLnBrk="1" hangingPunct="1"/>
            <a:r>
              <a:rPr lang="en-US" smtClean="0"/>
              <a:t>What is scarcity?</a:t>
            </a:r>
          </a:p>
          <a:p>
            <a:pPr lvl="1" eaLnBrk="1" hangingPunct="1"/>
            <a:r>
              <a:rPr lang="en-US" smtClean="0"/>
              <a:t>Scarcity is the idea that quantities of resources are limited to meet the unlimited wants of humans.  </a:t>
            </a:r>
          </a:p>
          <a:p>
            <a:pPr lvl="1" eaLnBrk="1" hangingPunct="1"/>
            <a:r>
              <a:rPr lang="en-US" smtClean="0"/>
              <a:t>Scarcity can be temporary or long term</a:t>
            </a:r>
          </a:p>
          <a:p>
            <a:pPr lvl="1" eaLnBrk="1" hangingPunct="1"/>
            <a:r>
              <a:rPr lang="en-US" smtClean="0"/>
              <a:t>Scarcity is brought about by wars, famines, floods, fires, etc.</a:t>
            </a:r>
          </a:p>
        </p:txBody>
      </p:sp>
      <p:pic>
        <p:nvPicPr>
          <p:cNvPr id="9220" name="Picture 5" descr="http://4.bp.blogspot.com/_2mIXa2aOZrA/S08AEInmmDI/AAAAAAAAAAU/eTiYGyt9Y7I/s320/scarcity.jpeg"/>
          <p:cNvPicPr>
            <a:picLocks noChangeAspect="1" noChangeArrowheads="1"/>
          </p:cNvPicPr>
          <p:nvPr/>
        </p:nvPicPr>
        <p:blipFill>
          <a:blip r:embed="rId2"/>
          <a:srcRect/>
          <a:stretch>
            <a:fillRect/>
          </a:stretch>
        </p:blipFill>
        <p:spPr bwMode="auto">
          <a:xfrm>
            <a:off x="3200400" y="3810000"/>
            <a:ext cx="2533650" cy="304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fontAlgn="auto" hangingPunct="1">
              <a:spcAft>
                <a:spcPts val="0"/>
              </a:spcAft>
              <a:defRPr/>
            </a:pPr>
            <a:r>
              <a:rPr lang="en-US" dirty="0" smtClean="0"/>
              <a:t>The Shutdown Decision</a:t>
            </a:r>
          </a:p>
        </p:txBody>
      </p:sp>
      <p:sp>
        <p:nvSpPr>
          <p:cNvPr id="46083" name="Rectangle 3"/>
          <p:cNvSpPr>
            <a:spLocks noGrp="1" noRot="1" noChangeArrowheads="1"/>
          </p:cNvSpPr>
          <p:nvPr>
            <p:ph idx="1"/>
          </p:nvPr>
        </p:nvSpPr>
        <p:spPr/>
        <p:txBody>
          <a:bodyPr/>
          <a:lstStyle/>
          <a:p>
            <a:pPr eaLnBrk="1" hangingPunct="1">
              <a:lnSpc>
                <a:spcPct val="90000"/>
              </a:lnSpc>
            </a:pPr>
            <a:r>
              <a:rPr lang="en-US" smtClean="0"/>
              <a:t>Firms losing money decide whether to shut down</a:t>
            </a:r>
          </a:p>
          <a:p>
            <a:pPr eaLnBrk="1" hangingPunct="1">
              <a:lnSpc>
                <a:spcPct val="90000"/>
              </a:lnSpc>
            </a:pPr>
            <a:r>
              <a:rPr lang="en-US" smtClean="0"/>
              <a:t>Even if a factory is losing money, they must compare revenue with operating costs</a:t>
            </a:r>
          </a:p>
          <a:p>
            <a:pPr eaLnBrk="1" hangingPunct="1">
              <a:lnSpc>
                <a:spcPct val="90000"/>
              </a:lnSpc>
            </a:pPr>
            <a:r>
              <a:rPr lang="en-US" smtClean="0"/>
              <a:t>Operating costs includes variable costs needed to keep factory running</a:t>
            </a:r>
          </a:p>
          <a:p>
            <a:pPr eaLnBrk="1" hangingPunct="1">
              <a:lnSpc>
                <a:spcPct val="90000"/>
              </a:lnSpc>
            </a:pPr>
            <a:r>
              <a:rPr lang="en-US" smtClean="0"/>
              <a:t>The decision must be mad based upon the amount of money the firm would lose if the factory closed or if it remained open while still losing money</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fontAlgn="auto" hangingPunct="1">
              <a:spcAft>
                <a:spcPts val="0"/>
              </a:spcAft>
              <a:defRPr/>
            </a:pPr>
            <a:r>
              <a:rPr lang="en-US" dirty="0" smtClean="0"/>
              <a:t>Shifts in Equilibrium</a:t>
            </a:r>
          </a:p>
        </p:txBody>
      </p:sp>
      <p:sp>
        <p:nvSpPr>
          <p:cNvPr id="47107" name="Rectangle 3"/>
          <p:cNvSpPr>
            <a:spLocks noGrp="1" noRot="1" noChangeArrowheads="1"/>
          </p:cNvSpPr>
          <p:nvPr>
            <p:ph idx="1"/>
          </p:nvPr>
        </p:nvSpPr>
        <p:spPr/>
        <p:txBody>
          <a:bodyPr/>
          <a:lstStyle/>
          <a:p>
            <a:pPr eaLnBrk="1" hangingPunct="1"/>
            <a:r>
              <a:rPr lang="en-US" smtClean="0"/>
              <a:t>Government Intervention</a:t>
            </a:r>
          </a:p>
          <a:p>
            <a:pPr lvl="1" eaLnBrk="1" hangingPunct="1"/>
            <a:r>
              <a:rPr lang="en-US" smtClean="0"/>
              <a:t>Price Ceilings – highest price allowed by law</a:t>
            </a:r>
          </a:p>
          <a:p>
            <a:pPr lvl="1" eaLnBrk="1" hangingPunct="1"/>
            <a:r>
              <a:rPr lang="en-US" smtClean="0"/>
              <a:t>Price Floors – lowest price allowed by law</a:t>
            </a:r>
          </a:p>
          <a:p>
            <a:pPr eaLnBrk="1" hangingPunct="1"/>
            <a:r>
              <a:rPr lang="en-US" smtClean="0"/>
              <a:t>Shifts in supply (either too much of an item or not enough)</a:t>
            </a:r>
          </a:p>
          <a:p>
            <a:pPr eaLnBrk="1" hangingPunct="1"/>
            <a:r>
              <a:rPr lang="en-US" smtClean="0"/>
              <a:t>Shifts in demand (either too many consumers or not enough)</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pPr eaLnBrk="1" fontAlgn="auto" hangingPunct="1">
              <a:spcAft>
                <a:spcPts val="0"/>
              </a:spcAft>
              <a:defRPr/>
            </a:pPr>
            <a:r>
              <a:rPr lang="en-US" dirty="0" smtClean="0"/>
              <a:t>Role of Price</a:t>
            </a:r>
          </a:p>
        </p:txBody>
      </p:sp>
      <p:sp>
        <p:nvSpPr>
          <p:cNvPr id="48131" name="Rectangle 3"/>
          <p:cNvSpPr>
            <a:spLocks noGrp="1" noRot="1" noChangeArrowheads="1"/>
          </p:cNvSpPr>
          <p:nvPr>
            <p:ph idx="1"/>
          </p:nvPr>
        </p:nvSpPr>
        <p:spPr/>
        <p:txBody>
          <a:bodyPr/>
          <a:lstStyle/>
          <a:p>
            <a:pPr eaLnBrk="1" hangingPunct="1"/>
            <a:r>
              <a:rPr lang="en-US" smtClean="0"/>
              <a:t>Tool for distribution of resources</a:t>
            </a:r>
          </a:p>
          <a:p>
            <a:pPr eaLnBrk="1" hangingPunct="1"/>
            <a:r>
              <a:rPr lang="en-US" smtClean="0"/>
              <a:t>Move factors of production into suppliers’ hands and goods and services in to demanding hands</a:t>
            </a:r>
          </a:p>
          <a:p>
            <a:pPr eaLnBrk="1" hangingPunct="1">
              <a:buFont typeface="Wingdings" pitchFamily="2" charset="2"/>
              <a:buNone/>
            </a:pPr>
            <a:endParaRPr lang="en-US" smtClean="0"/>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fontAlgn="auto" hangingPunct="1">
              <a:spcAft>
                <a:spcPts val="0"/>
              </a:spcAft>
              <a:defRPr/>
            </a:pPr>
            <a:r>
              <a:rPr lang="en-US" dirty="0" smtClean="0"/>
              <a:t>Types of Goods</a:t>
            </a:r>
          </a:p>
        </p:txBody>
      </p:sp>
      <p:sp>
        <p:nvSpPr>
          <p:cNvPr id="49155" name="Rectangle 3"/>
          <p:cNvSpPr>
            <a:spLocks noGrp="1" noRot="1" noChangeArrowheads="1"/>
          </p:cNvSpPr>
          <p:nvPr>
            <p:ph idx="1"/>
          </p:nvPr>
        </p:nvSpPr>
        <p:spPr/>
        <p:txBody>
          <a:bodyPr/>
          <a:lstStyle/>
          <a:p>
            <a:pPr eaLnBrk="1" hangingPunct="1">
              <a:lnSpc>
                <a:spcPct val="90000"/>
              </a:lnSpc>
            </a:pPr>
            <a:r>
              <a:rPr lang="en-US" smtClean="0"/>
              <a:t>Normal Goods – Goods in demand more when income increases</a:t>
            </a:r>
          </a:p>
          <a:p>
            <a:pPr eaLnBrk="1" hangingPunct="1">
              <a:lnSpc>
                <a:spcPct val="90000"/>
              </a:lnSpc>
            </a:pPr>
            <a:r>
              <a:rPr lang="en-US" smtClean="0"/>
              <a:t>Inferior Goods – Goods in demand less when income increases</a:t>
            </a:r>
          </a:p>
          <a:p>
            <a:pPr eaLnBrk="1" hangingPunct="1">
              <a:lnSpc>
                <a:spcPct val="90000"/>
              </a:lnSpc>
            </a:pPr>
            <a:r>
              <a:rPr lang="en-US" smtClean="0"/>
              <a:t>Substitution Goods – Goods that replace other goods</a:t>
            </a:r>
          </a:p>
          <a:p>
            <a:pPr eaLnBrk="1" hangingPunct="1">
              <a:lnSpc>
                <a:spcPct val="90000"/>
              </a:lnSpc>
            </a:pPr>
            <a:r>
              <a:rPr lang="en-US" smtClean="0"/>
              <a:t>Complimentary Goods – Goods that are used together with other goods</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fontAlgn="auto" hangingPunct="1">
              <a:spcAft>
                <a:spcPts val="0"/>
              </a:spcAft>
              <a:defRPr/>
            </a:pPr>
            <a:r>
              <a:rPr lang="en-US" dirty="0" smtClean="0"/>
              <a:t>Advantages of Prices</a:t>
            </a:r>
          </a:p>
        </p:txBody>
      </p:sp>
      <p:sp>
        <p:nvSpPr>
          <p:cNvPr id="53251" name="Rectangle 3"/>
          <p:cNvSpPr>
            <a:spLocks noGrp="1" noRot="1" noChangeArrowheads="1"/>
          </p:cNvSpPr>
          <p:nvPr>
            <p:ph idx="1"/>
          </p:nvPr>
        </p:nvSpPr>
        <p:spPr>
          <a:xfrm>
            <a:off x="838200" y="1676400"/>
            <a:ext cx="8007350" cy="4191000"/>
          </a:xfrm>
        </p:spPr>
        <p:txBody>
          <a:bodyPr>
            <a:normAutofit fontScale="92500"/>
          </a:bodyPr>
          <a:lstStyle/>
          <a:p>
            <a:pPr marL="548640" indent="-411480" eaLnBrk="1" fontAlgn="auto" hangingPunct="1">
              <a:lnSpc>
                <a:spcPct val="90000"/>
              </a:lnSpc>
              <a:spcAft>
                <a:spcPts val="0"/>
              </a:spcAft>
              <a:buClr>
                <a:schemeClr val="tx1">
                  <a:shade val="95000"/>
                </a:schemeClr>
              </a:buClr>
              <a:buFont typeface="Wingdings 2"/>
              <a:buChar char=""/>
              <a:defRPr/>
            </a:pPr>
            <a:r>
              <a:rPr lang="en-US" dirty="0" smtClean="0"/>
              <a:t>Incentives – to make a profit and grow markets</a:t>
            </a:r>
          </a:p>
          <a:p>
            <a:pPr marL="548640" indent="-411480" eaLnBrk="1" fontAlgn="auto" hangingPunct="1">
              <a:lnSpc>
                <a:spcPct val="90000"/>
              </a:lnSpc>
              <a:spcAft>
                <a:spcPts val="0"/>
              </a:spcAft>
              <a:buClr>
                <a:schemeClr val="tx1">
                  <a:shade val="95000"/>
                </a:schemeClr>
              </a:buClr>
              <a:buFont typeface="Wingdings 2"/>
              <a:buChar char=""/>
              <a:defRPr/>
            </a:pPr>
            <a:r>
              <a:rPr lang="en-US" dirty="0" smtClean="0"/>
              <a:t>Signals – communication for buyers and sellers</a:t>
            </a:r>
          </a:p>
          <a:p>
            <a:pPr marL="868680" lvl="1" indent="-283464" eaLnBrk="1" fontAlgn="auto" hangingPunct="1">
              <a:lnSpc>
                <a:spcPct val="90000"/>
              </a:lnSpc>
              <a:spcAft>
                <a:spcPts val="0"/>
              </a:spcAft>
              <a:buFont typeface="Wingdings 2"/>
              <a:buChar char=""/>
              <a:defRPr/>
            </a:pPr>
            <a:r>
              <a:rPr lang="en-US" dirty="0" smtClean="0"/>
              <a:t>Low Price </a:t>
            </a:r>
          </a:p>
          <a:p>
            <a:pPr marL="1133856" lvl="2" eaLnBrk="1" fontAlgn="auto" hangingPunct="1">
              <a:lnSpc>
                <a:spcPct val="90000"/>
              </a:lnSpc>
              <a:spcAft>
                <a:spcPts val="0"/>
              </a:spcAft>
              <a:buFont typeface="Wingdings"/>
              <a:buChar char=""/>
              <a:defRPr/>
            </a:pPr>
            <a:r>
              <a:rPr lang="en-US" dirty="0" smtClean="0"/>
              <a:t>Red light to producers that a good is being overproduced</a:t>
            </a:r>
          </a:p>
          <a:p>
            <a:pPr marL="1133856" lvl="2" eaLnBrk="1" fontAlgn="auto" hangingPunct="1">
              <a:lnSpc>
                <a:spcPct val="90000"/>
              </a:lnSpc>
              <a:spcAft>
                <a:spcPts val="0"/>
              </a:spcAft>
              <a:buFont typeface="Wingdings"/>
              <a:buChar char=""/>
              <a:defRPr/>
            </a:pPr>
            <a:r>
              <a:rPr lang="en-US" dirty="0" smtClean="0"/>
              <a:t>Green light to consumers to buy more of a good because of a low opportunity cost</a:t>
            </a:r>
          </a:p>
          <a:p>
            <a:pPr marL="868680" lvl="1" indent="-283464" eaLnBrk="1" fontAlgn="auto" hangingPunct="1">
              <a:lnSpc>
                <a:spcPct val="90000"/>
              </a:lnSpc>
              <a:spcAft>
                <a:spcPts val="0"/>
              </a:spcAft>
              <a:buFont typeface="Wingdings 2"/>
              <a:buChar char=""/>
              <a:defRPr/>
            </a:pPr>
            <a:r>
              <a:rPr lang="en-US" dirty="0" smtClean="0"/>
              <a:t>High Price</a:t>
            </a:r>
          </a:p>
          <a:p>
            <a:pPr marL="1133856" lvl="2" eaLnBrk="1" fontAlgn="auto" hangingPunct="1">
              <a:lnSpc>
                <a:spcPct val="90000"/>
              </a:lnSpc>
              <a:spcAft>
                <a:spcPts val="0"/>
              </a:spcAft>
              <a:buFont typeface="Wingdings"/>
              <a:buChar char=""/>
              <a:defRPr/>
            </a:pPr>
            <a:r>
              <a:rPr lang="en-US" dirty="0" smtClean="0"/>
              <a:t>Green light to producers that a good is in demand and resources should be used to produce more</a:t>
            </a:r>
          </a:p>
          <a:p>
            <a:pPr marL="1133856" lvl="2" eaLnBrk="1" fontAlgn="auto" hangingPunct="1">
              <a:lnSpc>
                <a:spcPct val="90000"/>
              </a:lnSpc>
              <a:spcAft>
                <a:spcPts val="0"/>
              </a:spcAft>
              <a:buFont typeface="Wingdings"/>
              <a:buChar char=""/>
              <a:defRPr/>
            </a:pPr>
            <a:r>
              <a:rPr lang="en-US" dirty="0" smtClean="0"/>
              <a:t>Red light to consumers to stop and think very carefully before buying</a:t>
            </a:r>
          </a:p>
          <a:p>
            <a:pPr marL="1133856" lvl="2" eaLnBrk="1" fontAlgn="auto" hangingPunct="1">
              <a:lnSpc>
                <a:spcPct val="90000"/>
              </a:lnSpc>
              <a:spcAft>
                <a:spcPts val="0"/>
              </a:spcAft>
              <a:buFont typeface="Wingdings"/>
              <a:buChar char=""/>
              <a:defRPr/>
            </a:pPr>
            <a:endParaRPr lang="en-US" sz="2000" dirty="0" smtClean="0"/>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fontAlgn="auto" hangingPunct="1">
              <a:spcAft>
                <a:spcPts val="0"/>
              </a:spcAft>
              <a:defRPr/>
            </a:pPr>
            <a:r>
              <a:rPr lang="en-US" dirty="0" smtClean="0"/>
              <a:t>Disadvantages of Price</a:t>
            </a:r>
          </a:p>
        </p:txBody>
      </p:sp>
      <p:sp>
        <p:nvSpPr>
          <p:cNvPr id="51203" name="Rectangle 3"/>
          <p:cNvSpPr>
            <a:spLocks noGrp="1" noRot="1" noChangeArrowheads="1"/>
          </p:cNvSpPr>
          <p:nvPr>
            <p:ph idx="1"/>
          </p:nvPr>
        </p:nvSpPr>
        <p:spPr/>
        <p:txBody>
          <a:bodyPr/>
          <a:lstStyle/>
          <a:p>
            <a:pPr eaLnBrk="1" hangingPunct="1"/>
            <a:r>
              <a:rPr lang="en-US" smtClean="0"/>
              <a:t>Rationing – a system of allocating scarce goods and services using criteria other than price</a:t>
            </a:r>
          </a:p>
          <a:p>
            <a:pPr eaLnBrk="1" hangingPunct="1"/>
            <a:r>
              <a:rPr lang="en-US" smtClean="0"/>
              <a:t>Shortages – a situation in which a good or service is unavailable, or a situation in which the quantity demanded is greater than the quantity supplied</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fontAlgn="auto" hangingPunct="1">
              <a:spcAft>
                <a:spcPts val="0"/>
              </a:spcAft>
              <a:defRPr/>
            </a:pPr>
            <a:r>
              <a:rPr lang="en-US" dirty="0" smtClean="0"/>
              <a:t>Disadvantages of Price</a:t>
            </a:r>
          </a:p>
        </p:txBody>
      </p:sp>
      <p:sp>
        <p:nvSpPr>
          <p:cNvPr id="56323" name="Rectangle 3"/>
          <p:cNvSpPr>
            <a:spLocks noGrp="1" noRot="1" noChangeArrowheads="1"/>
          </p:cNvSpPr>
          <p:nvPr>
            <p:ph idx="1"/>
          </p:nvPr>
        </p:nvSpPr>
        <p:spPr/>
        <p:txBody>
          <a:bodyPr/>
          <a:lstStyle/>
          <a:p>
            <a:pPr eaLnBrk="1" hangingPunct="1"/>
            <a:r>
              <a:rPr lang="en-US" smtClean="0"/>
              <a:t>Both result in the formation of a Black Market</a:t>
            </a:r>
          </a:p>
          <a:p>
            <a:pPr lvl="1" eaLnBrk="1" hangingPunct="1"/>
            <a:r>
              <a:rPr lang="en-US" smtClean="0"/>
              <a:t>Black Market – a market in which goods are sold illegally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builtIn="1"/>
                                        </p:tgtEl>
                                      </p:cMediaNode>
                                    </p:audio>
                                  </p:subTnLst>
                                </p:cTn>
                              </p:par>
                              <p:par>
                                <p:cTn id="9" presetID="2" presetClass="entr" presetSubtype="2" fill="hold" grpId="0" nodeType="with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anim calcmode="lin" valueType="num">
                                      <p:cBhvr additive="base">
                                        <p:cTn id="11" dur="500" fill="hold"/>
                                        <p:tgtEl>
                                          <p:spTgt spid="5632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63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rbrake.wav" builtIn="1"/>
                                        </p:tgtEl>
                                      </p:cMediaNode>
                                    </p:audio>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56322"/>
                                        </p:tgtEl>
                                        <p:attrNameLst>
                                          <p:attrName>style.visibility</p:attrName>
                                        </p:attrNameLst>
                                      </p:cBhvr>
                                      <p:to>
                                        <p:strVal val="visible"/>
                                      </p:to>
                                    </p:set>
                                    <p:anim to="" calcmode="lin" valueType="num">
                                      <p:cBhvr>
                                        <p:cTn id="17" dur="1" fill="hold"/>
                                        <p:tgtEl>
                                          <p:spTgt spid="563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smtClean="0"/>
              <a:t>Banking and Money</a:t>
            </a:r>
          </a:p>
        </p:txBody>
      </p:sp>
      <p:sp>
        <p:nvSpPr>
          <p:cNvPr id="53251" name="Rectangle 3"/>
          <p:cNvSpPr>
            <a:spLocks noGrp="1" noChangeArrowheads="1"/>
          </p:cNvSpPr>
          <p:nvPr>
            <p:ph type="subTitle" idx="1"/>
          </p:nvPr>
        </p:nvSpPr>
        <p:spPr>
          <a:xfrm>
            <a:off x="1371600" y="3332163"/>
            <a:ext cx="6400800" cy="1752600"/>
          </a:xfrm>
        </p:spPr>
        <p:txBody>
          <a:bodyPr/>
          <a:lstStyle/>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09600" y="457200"/>
            <a:ext cx="7772400" cy="762000"/>
          </a:xfrm>
        </p:spPr>
        <p:txBody>
          <a:bodyPr/>
          <a:lstStyle/>
          <a:p>
            <a:pPr eaLnBrk="1" fontAlgn="auto" hangingPunct="1">
              <a:spcAft>
                <a:spcPts val="0"/>
              </a:spcAft>
              <a:defRPr/>
            </a:pPr>
            <a:r>
              <a:rPr lang="en-US" sz="2000" dirty="0" smtClean="0"/>
              <a:t>The History of Banking</a:t>
            </a:r>
          </a:p>
        </p:txBody>
      </p:sp>
      <p:sp>
        <p:nvSpPr>
          <p:cNvPr id="54275" name="Rectangle 3"/>
          <p:cNvSpPr>
            <a:spLocks noGrp="1" noChangeArrowheads="1"/>
          </p:cNvSpPr>
          <p:nvPr>
            <p:ph type="subTitle" idx="1"/>
          </p:nvPr>
        </p:nvSpPr>
        <p:spPr>
          <a:xfrm>
            <a:off x="228600" y="1600200"/>
            <a:ext cx="2667000" cy="1600200"/>
          </a:xfrm>
        </p:spPr>
        <p:txBody>
          <a:bodyPr/>
          <a:lstStyle/>
          <a:p>
            <a:pPr eaLnBrk="1" hangingPunct="1">
              <a:lnSpc>
                <a:spcPct val="80000"/>
              </a:lnSpc>
            </a:pPr>
            <a:r>
              <a:rPr lang="en-US" sz="1400" smtClean="0"/>
              <a:t>1791: The First Bank of the US was established to hold the government’s $$, help the government to tax, regulate commerce, and issue a single currency</a:t>
            </a:r>
          </a:p>
        </p:txBody>
      </p:sp>
      <p:sp>
        <p:nvSpPr>
          <p:cNvPr id="54276" name="Text Box 4"/>
          <p:cNvSpPr txBox="1">
            <a:spLocks noChangeArrowheads="1"/>
          </p:cNvSpPr>
          <p:nvPr/>
        </p:nvSpPr>
        <p:spPr bwMode="auto">
          <a:xfrm>
            <a:off x="3048000" y="1600200"/>
            <a:ext cx="2514600" cy="1447800"/>
          </a:xfrm>
          <a:prstGeom prst="rect">
            <a:avLst/>
          </a:prstGeom>
          <a:noFill/>
          <a:ln w="9525">
            <a:noFill/>
            <a:miter lim="800000"/>
            <a:headEnd/>
            <a:tailEnd/>
          </a:ln>
        </p:spPr>
        <p:txBody>
          <a:bodyPr/>
          <a:lstStyle/>
          <a:p>
            <a:pPr eaLnBrk="1" hangingPunct="1">
              <a:spcBef>
                <a:spcPct val="50000"/>
              </a:spcBef>
            </a:pPr>
            <a:r>
              <a:rPr lang="en-US" sz="1400"/>
              <a:t>1861: The Second Bank of the US was established to restore stability and order to the monetary system.</a:t>
            </a:r>
          </a:p>
          <a:p>
            <a:pPr eaLnBrk="1" hangingPunct="1">
              <a:spcBef>
                <a:spcPct val="50000"/>
              </a:spcBef>
            </a:pPr>
            <a:endParaRPr lang="en-US" sz="1400"/>
          </a:p>
        </p:txBody>
      </p:sp>
      <p:sp>
        <p:nvSpPr>
          <p:cNvPr id="54277" name="Text Box 5"/>
          <p:cNvSpPr txBox="1">
            <a:spLocks noChangeArrowheads="1"/>
          </p:cNvSpPr>
          <p:nvPr/>
        </p:nvSpPr>
        <p:spPr bwMode="auto">
          <a:xfrm>
            <a:off x="3200400" y="1447800"/>
            <a:ext cx="2667000" cy="366713"/>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54278" name="Text Box 6"/>
          <p:cNvSpPr txBox="1">
            <a:spLocks noChangeArrowheads="1"/>
          </p:cNvSpPr>
          <p:nvPr/>
        </p:nvSpPr>
        <p:spPr bwMode="auto">
          <a:xfrm>
            <a:off x="6019800" y="1676400"/>
            <a:ext cx="2514600" cy="366713"/>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54279" name="Text Box 7"/>
          <p:cNvSpPr txBox="1">
            <a:spLocks noChangeArrowheads="1"/>
          </p:cNvSpPr>
          <p:nvPr/>
        </p:nvSpPr>
        <p:spPr bwMode="auto">
          <a:xfrm>
            <a:off x="5791200" y="1524000"/>
            <a:ext cx="2362200" cy="1368425"/>
          </a:xfrm>
          <a:prstGeom prst="rect">
            <a:avLst/>
          </a:prstGeom>
          <a:noFill/>
          <a:ln w="9525">
            <a:noFill/>
            <a:miter lim="800000"/>
            <a:headEnd/>
            <a:tailEnd/>
          </a:ln>
        </p:spPr>
        <p:txBody>
          <a:bodyPr>
            <a:spAutoFit/>
          </a:bodyPr>
          <a:lstStyle/>
          <a:p>
            <a:pPr eaLnBrk="1" hangingPunct="1">
              <a:spcBef>
                <a:spcPct val="50000"/>
              </a:spcBef>
            </a:pPr>
            <a:r>
              <a:rPr lang="en-US" sz="1400"/>
              <a:t>1837 – 1863: During the “Wildcat” Era there many state-chartered banks, it was common for bank runs to occur, and there was wide spread panics</a:t>
            </a:r>
          </a:p>
        </p:txBody>
      </p:sp>
      <p:sp>
        <p:nvSpPr>
          <p:cNvPr id="54280" name="Text Box 8"/>
          <p:cNvSpPr txBox="1">
            <a:spLocks noChangeArrowheads="1"/>
          </p:cNvSpPr>
          <p:nvPr/>
        </p:nvSpPr>
        <p:spPr bwMode="auto">
          <a:xfrm>
            <a:off x="3124200" y="3048000"/>
            <a:ext cx="2362200" cy="1793875"/>
          </a:xfrm>
          <a:prstGeom prst="rect">
            <a:avLst/>
          </a:prstGeom>
          <a:noFill/>
          <a:ln w="9525">
            <a:noFill/>
            <a:miter lim="800000"/>
            <a:headEnd/>
            <a:tailEnd/>
          </a:ln>
        </p:spPr>
        <p:txBody>
          <a:bodyPr>
            <a:spAutoFit/>
          </a:bodyPr>
          <a:lstStyle/>
          <a:p>
            <a:pPr eaLnBrk="1" hangingPunct="1">
              <a:spcBef>
                <a:spcPct val="50000"/>
              </a:spcBef>
            </a:pPr>
            <a:r>
              <a:rPr lang="en-US" sz="1400"/>
              <a:t>1913: congress created the Federal Reserve System by passing the Federal Reserve Act.  The Fed was the nation’s first true central bank; the notes it issued are the currency we use today.</a:t>
            </a:r>
          </a:p>
        </p:txBody>
      </p:sp>
      <p:sp>
        <p:nvSpPr>
          <p:cNvPr id="54281" name="Text Box 9"/>
          <p:cNvSpPr txBox="1">
            <a:spLocks noChangeArrowheads="1"/>
          </p:cNvSpPr>
          <p:nvPr/>
        </p:nvSpPr>
        <p:spPr bwMode="auto">
          <a:xfrm>
            <a:off x="152400" y="3048000"/>
            <a:ext cx="2743200" cy="730250"/>
          </a:xfrm>
          <a:prstGeom prst="rect">
            <a:avLst/>
          </a:prstGeom>
          <a:noFill/>
          <a:ln w="9525">
            <a:noFill/>
            <a:miter lim="800000"/>
            <a:headEnd/>
            <a:tailEnd/>
          </a:ln>
        </p:spPr>
        <p:txBody>
          <a:bodyPr>
            <a:spAutoFit/>
          </a:bodyPr>
          <a:lstStyle/>
          <a:p>
            <a:pPr eaLnBrk="1" hangingPunct="1">
              <a:spcBef>
                <a:spcPct val="50000"/>
              </a:spcBef>
            </a:pPr>
            <a:r>
              <a:rPr lang="en-US" sz="1400"/>
              <a:t>1907: The Panic of 1907 led Congress to create the National Monetary commission  in 1908</a:t>
            </a:r>
          </a:p>
        </p:txBody>
      </p:sp>
      <p:sp>
        <p:nvSpPr>
          <p:cNvPr id="54282" name="Text Box 10"/>
          <p:cNvSpPr txBox="1">
            <a:spLocks noChangeArrowheads="1"/>
          </p:cNvSpPr>
          <p:nvPr/>
        </p:nvSpPr>
        <p:spPr bwMode="auto">
          <a:xfrm>
            <a:off x="5943600" y="3352800"/>
            <a:ext cx="2209800" cy="1368425"/>
          </a:xfrm>
          <a:prstGeom prst="rect">
            <a:avLst/>
          </a:prstGeom>
          <a:noFill/>
          <a:ln w="9525">
            <a:noFill/>
            <a:miter lim="800000"/>
            <a:headEnd/>
            <a:tailEnd/>
          </a:ln>
        </p:spPr>
        <p:txBody>
          <a:bodyPr>
            <a:spAutoFit/>
          </a:bodyPr>
          <a:lstStyle/>
          <a:p>
            <a:pPr eaLnBrk="1" hangingPunct="1">
              <a:spcBef>
                <a:spcPct val="50000"/>
              </a:spcBef>
            </a:pPr>
            <a:r>
              <a:rPr lang="en-US" sz="1400"/>
              <a:t>1930 – 1933: congress forced the Fed to take action too late, meaning that recovery from the recession took a long time.</a:t>
            </a:r>
          </a:p>
        </p:txBody>
      </p:sp>
      <p:sp>
        <p:nvSpPr>
          <p:cNvPr id="54283" name="Text Box 11"/>
          <p:cNvSpPr txBox="1">
            <a:spLocks noChangeArrowheads="1"/>
          </p:cNvSpPr>
          <p:nvPr/>
        </p:nvSpPr>
        <p:spPr bwMode="auto">
          <a:xfrm>
            <a:off x="228600" y="4343400"/>
            <a:ext cx="2667000" cy="1474788"/>
          </a:xfrm>
          <a:prstGeom prst="rect">
            <a:avLst/>
          </a:prstGeom>
          <a:noFill/>
          <a:ln w="9525">
            <a:noFill/>
            <a:miter lim="800000"/>
            <a:headEnd/>
            <a:tailEnd/>
          </a:ln>
        </p:spPr>
        <p:txBody>
          <a:bodyPr>
            <a:spAutoFit/>
          </a:bodyPr>
          <a:lstStyle/>
          <a:p>
            <a:pPr eaLnBrk="1" hangingPunct="1">
              <a:spcBef>
                <a:spcPct val="50000"/>
              </a:spcBef>
            </a:pPr>
            <a:r>
              <a:rPr lang="en-US" sz="1400"/>
              <a:t>1935: congress adjusted the Federal Reserve’s structure so that the system could respond more effectively to future crises.</a:t>
            </a:r>
          </a:p>
          <a:p>
            <a:pPr eaLnBrk="1" hangingPunct="1">
              <a:spcBef>
                <a:spcPct val="50000"/>
              </a:spcBef>
            </a:pPr>
            <a:endParaRPr lang="en-US" sz="1400"/>
          </a:p>
        </p:txBody>
      </p:sp>
      <p:sp>
        <p:nvSpPr>
          <p:cNvPr id="54284" name="Line 12"/>
          <p:cNvSpPr>
            <a:spLocks noChangeShapeType="1"/>
          </p:cNvSpPr>
          <p:nvPr/>
        </p:nvSpPr>
        <p:spPr bwMode="auto">
          <a:xfrm>
            <a:off x="2743200" y="2057400"/>
            <a:ext cx="304800" cy="0"/>
          </a:xfrm>
          <a:prstGeom prst="line">
            <a:avLst/>
          </a:prstGeom>
          <a:noFill/>
          <a:ln w="9525">
            <a:solidFill>
              <a:schemeClr val="tx1"/>
            </a:solidFill>
            <a:round/>
            <a:headEnd/>
            <a:tailEnd type="triangle" w="med" len="med"/>
          </a:ln>
        </p:spPr>
        <p:txBody>
          <a:bodyPr/>
          <a:lstStyle/>
          <a:p>
            <a:endParaRPr lang="en-US"/>
          </a:p>
        </p:txBody>
      </p:sp>
      <p:sp>
        <p:nvSpPr>
          <p:cNvPr id="54285" name="Line 13"/>
          <p:cNvSpPr>
            <a:spLocks noChangeShapeType="1"/>
          </p:cNvSpPr>
          <p:nvPr/>
        </p:nvSpPr>
        <p:spPr bwMode="auto">
          <a:xfrm>
            <a:off x="5334000" y="2057400"/>
            <a:ext cx="533400" cy="0"/>
          </a:xfrm>
          <a:prstGeom prst="line">
            <a:avLst/>
          </a:prstGeom>
          <a:noFill/>
          <a:ln w="9525">
            <a:solidFill>
              <a:schemeClr val="tx1"/>
            </a:solidFill>
            <a:round/>
            <a:headEnd/>
            <a:tailEnd type="triangle" w="med" len="med"/>
          </a:ln>
        </p:spPr>
        <p:txBody>
          <a:bodyPr/>
          <a:lstStyle/>
          <a:p>
            <a:endParaRPr lang="en-US"/>
          </a:p>
        </p:txBody>
      </p:sp>
      <p:sp>
        <p:nvSpPr>
          <p:cNvPr id="54286" name="Line 14"/>
          <p:cNvSpPr>
            <a:spLocks noChangeShapeType="1"/>
          </p:cNvSpPr>
          <p:nvPr/>
        </p:nvSpPr>
        <p:spPr bwMode="auto">
          <a:xfrm flipH="1">
            <a:off x="2438400" y="2819400"/>
            <a:ext cx="4038600" cy="304800"/>
          </a:xfrm>
          <a:prstGeom prst="line">
            <a:avLst/>
          </a:prstGeom>
          <a:noFill/>
          <a:ln w="9525">
            <a:solidFill>
              <a:schemeClr val="tx1"/>
            </a:solidFill>
            <a:round/>
            <a:headEnd/>
            <a:tailEnd type="triangle" w="med" len="med"/>
          </a:ln>
        </p:spPr>
        <p:txBody>
          <a:bodyPr/>
          <a:lstStyle/>
          <a:p>
            <a:endParaRPr lang="en-US"/>
          </a:p>
        </p:txBody>
      </p:sp>
      <p:sp>
        <p:nvSpPr>
          <p:cNvPr id="54287" name="Line 15"/>
          <p:cNvSpPr>
            <a:spLocks noChangeShapeType="1"/>
          </p:cNvSpPr>
          <p:nvPr/>
        </p:nvSpPr>
        <p:spPr bwMode="auto">
          <a:xfrm>
            <a:off x="2743200" y="3429000"/>
            <a:ext cx="457200" cy="0"/>
          </a:xfrm>
          <a:prstGeom prst="line">
            <a:avLst/>
          </a:prstGeom>
          <a:noFill/>
          <a:ln w="9525">
            <a:solidFill>
              <a:schemeClr val="tx1"/>
            </a:solidFill>
            <a:round/>
            <a:headEnd/>
            <a:tailEnd type="triangle" w="med" len="med"/>
          </a:ln>
        </p:spPr>
        <p:txBody>
          <a:bodyPr/>
          <a:lstStyle/>
          <a:p>
            <a:endParaRPr lang="en-US"/>
          </a:p>
        </p:txBody>
      </p:sp>
      <p:sp>
        <p:nvSpPr>
          <p:cNvPr id="54288" name="Line 16"/>
          <p:cNvSpPr>
            <a:spLocks noChangeShapeType="1"/>
          </p:cNvSpPr>
          <p:nvPr/>
        </p:nvSpPr>
        <p:spPr bwMode="auto">
          <a:xfrm>
            <a:off x="5410200" y="3886200"/>
            <a:ext cx="609600" cy="76200"/>
          </a:xfrm>
          <a:prstGeom prst="line">
            <a:avLst/>
          </a:prstGeom>
          <a:noFill/>
          <a:ln w="9525">
            <a:solidFill>
              <a:schemeClr val="tx1"/>
            </a:solidFill>
            <a:round/>
            <a:headEnd/>
            <a:tailEnd type="triangle" w="med" len="med"/>
          </a:ln>
        </p:spPr>
        <p:txBody>
          <a:bodyPr/>
          <a:lstStyle/>
          <a:p>
            <a:endParaRPr lang="en-US"/>
          </a:p>
        </p:txBody>
      </p:sp>
      <p:sp>
        <p:nvSpPr>
          <p:cNvPr id="54289" name="Line 17"/>
          <p:cNvSpPr>
            <a:spLocks noChangeShapeType="1"/>
          </p:cNvSpPr>
          <p:nvPr/>
        </p:nvSpPr>
        <p:spPr bwMode="auto">
          <a:xfrm flipH="1">
            <a:off x="2819400" y="4648200"/>
            <a:ext cx="3352800"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b="0" dirty="0" smtClean="0">
                <a:solidFill>
                  <a:schemeClr val="tx1"/>
                </a:solidFill>
                <a:effectLst/>
              </a:rPr>
              <a:t>Federal Reserve </a:t>
            </a:r>
            <a:br>
              <a:rPr lang="en-US" b="0" dirty="0" smtClean="0">
                <a:solidFill>
                  <a:schemeClr val="tx1"/>
                </a:solidFill>
                <a:effectLst/>
              </a:rPr>
            </a:br>
            <a:r>
              <a:rPr lang="en-US" b="0" dirty="0" smtClean="0">
                <a:solidFill>
                  <a:schemeClr val="tx1"/>
                </a:solidFill>
                <a:effectLst/>
              </a:rPr>
              <a:t>Functions</a:t>
            </a:r>
          </a:p>
        </p:txBody>
      </p:sp>
      <p:sp>
        <p:nvSpPr>
          <p:cNvPr id="55299" name="Rectangle 3"/>
          <p:cNvSpPr>
            <a:spLocks noGrp="1" noRot="1" noChangeArrowheads="1"/>
          </p:cNvSpPr>
          <p:nvPr>
            <p:ph idx="1"/>
          </p:nvPr>
        </p:nvSpPr>
        <p:spPr/>
        <p:txBody>
          <a:bodyPr/>
          <a:lstStyle/>
          <a:p>
            <a:pPr eaLnBrk="1" hangingPunct="1"/>
            <a:r>
              <a:rPr lang="en-US" smtClean="0"/>
              <a:t>Serve as banker for the US government and maintains a checking account for the Treasury Department</a:t>
            </a:r>
          </a:p>
          <a:p>
            <a:pPr eaLnBrk="1" hangingPunct="1"/>
            <a:r>
              <a:rPr lang="en-US" smtClean="0"/>
              <a:t>Regulates and stabilizes the nation’s money supply</a:t>
            </a:r>
          </a:p>
          <a:p>
            <a:pPr eaLnBrk="1" hangingPunct="1"/>
            <a:r>
              <a:rPr lang="en-US" smtClean="0"/>
              <a:t>Regulates and Supervises the banking system of the US</a:t>
            </a:r>
          </a:p>
          <a:p>
            <a:pPr eaLnBrk="1" hangingPunct="1"/>
            <a:endParaRPr lang="en-US" smtClean="0"/>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Scarcity and The Factors of Production</a:t>
            </a:r>
          </a:p>
        </p:txBody>
      </p:sp>
      <p:sp>
        <p:nvSpPr>
          <p:cNvPr id="10243" name="Rectangle 3"/>
          <p:cNvSpPr>
            <a:spLocks noGrp="1" noRot="1" noChangeArrowheads="1"/>
          </p:cNvSpPr>
          <p:nvPr>
            <p:ph idx="1"/>
          </p:nvPr>
        </p:nvSpPr>
        <p:spPr/>
        <p:txBody>
          <a:bodyPr/>
          <a:lstStyle/>
          <a:p>
            <a:pPr eaLnBrk="1" hangingPunct="1"/>
            <a:r>
              <a:rPr lang="en-US" smtClean="0"/>
              <a:t>What is a shortage?</a:t>
            </a:r>
          </a:p>
          <a:p>
            <a:pPr lvl="1" eaLnBrk="1" hangingPunct="1"/>
            <a:r>
              <a:rPr lang="en-US" smtClean="0"/>
              <a:t>A situation in which a good or service is unavailable </a:t>
            </a:r>
          </a:p>
          <a:p>
            <a:pPr lvl="1" eaLnBrk="1" hangingPunct="1">
              <a:buFont typeface="Wingdings" pitchFamily="2" charset="2"/>
              <a:buNone/>
            </a:pPr>
            <a:endParaRPr lang="en-US" smtClean="0"/>
          </a:p>
        </p:txBody>
      </p:sp>
      <p:pic>
        <p:nvPicPr>
          <p:cNvPr id="10244" name="Picture 5" descr="http://12milebr.files.wordpress.com/2010/10/gas-shortage-1979.png"/>
          <p:cNvPicPr>
            <a:picLocks noChangeAspect="1" noChangeArrowheads="1"/>
          </p:cNvPicPr>
          <p:nvPr/>
        </p:nvPicPr>
        <p:blipFill>
          <a:blip r:embed="rId2"/>
          <a:srcRect/>
          <a:stretch>
            <a:fillRect/>
          </a:stretch>
        </p:blipFill>
        <p:spPr bwMode="auto">
          <a:xfrm>
            <a:off x="2590800" y="2971800"/>
            <a:ext cx="3956050" cy="29432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b="0" dirty="0" smtClean="0">
                <a:solidFill>
                  <a:schemeClr val="tx1"/>
                </a:solidFill>
                <a:effectLst/>
              </a:rPr>
              <a:t>Federal Reserve </a:t>
            </a:r>
            <a:br>
              <a:rPr lang="en-US" b="0" dirty="0" smtClean="0">
                <a:solidFill>
                  <a:schemeClr val="tx1"/>
                </a:solidFill>
                <a:effectLst/>
              </a:rPr>
            </a:br>
            <a:r>
              <a:rPr lang="en-US" b="0" dirty="0" smtClean="0">
                <a:solidFill>
                  <a:schemeClr val="tx1"/>
                </a:solidFill>
                <a:effectLst/>
              </a:rPr>
              <a:t>Functions</a:t>
            </a:r>
          </a:p>
        </p:txBody>
      </p:sp>
      <p:sp>
        <p:nvSpPr>
          <p:cNvPr id="56323" name="Rectangle 3"/>
          <p:cNvSpPr>
            <a:spLocks noGrp="1" noRot="1" noChangeArrowheads="1"/>
          </p:cNvSpPr>
          <p:nvPr>
            <p:ph idx="1"/>
          </p:nvPr>
        </p:nvSpPr>
        <p:spPr/>
        <p:txBody>
          <a:bodyPr/>
          <a:lstStyle/>
          <a:p>
            <a:pPr eaLnBrk="1" hangingPunct="1"/>
            <a:r>
              <a:rPr lang="en-US" smtClean="0"/>
              <a:t>Serves banks Nationwide: provides check-clearings services, safeguards banks reserves, and lends reserves to banks that need to borrow</a:t>
            </a:r>
          </a:p>
          <a:p>
            <a:pPr eaLnBrk="1" hangingPunct="1"/>
            <a:r>
              <a:rPr lang="en-US" smtClean="0"/>
              <a:t>Serves as financial agent for the Treasury Department and Other Government Agencies</a:t>
            </a:r>
          </a:p>
          <a:p>
            <a:pPr eaLnBrk="1" hangingPunct="1"/>
            <a:endParaRPr lang="en-US" smtClean="0"/>
          </a:p>
          <a:p>
            <a:pPr eaLnBrk="1" hangingPunct="1"/>
            <a:endParaRPr lang="en-US" smtClean="0"/>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b="0" dirty="0" smtClean="0">
                <a:solidFill>
                  <a:schemeClr val="tx1"/>
                </a:solidFill>
                <a:effectLst/>
              </a:rPr>
              <a:t>Federal Reserve </a:t>
            </a:r>
            <a:br>
              <a:rPr lang="en-US" b="0" dirty="0" smtClean="0">
                <a:solidFill>
                  <a:schemeClr val="tx1"/>
                </a:solidFill>
                <a:effectLst/>
              </a:rPr>
            </a:br>
            <a:r>
              <a:rPr lang="en-US" b="0" dirty="0" smtClean="0">
                <a:solidFill>
                  <a:schemeClr val="tx1"/>
                </a:solidFill>
                <a:effectLst/>
              </a:rPr>
              <a:t>Functions</a:t>
            </a:r>
          </a:p>
        </p:txBody>
      </p:sp>
      <p:sp>
        <p:nvSpPr>
          <p:cNvPr id="57347" name="Rectangle 3"/>
          <p:cNvSpPr>
            <a:spLocks noGrp="1" noRot="1" noChangeArrowheads="1"/>
          </p:cNvSpPr>
          <p:nvPr>
            <p:ph idx="1"/>
          </p:nvPr>
        </p:nvSpPr>
        <p:spPr/>
        <p:txBody>
          <a:bodyPr/>
          <a:lstStyle/>
          <a:p>
            <a:pPr eaLnBrk="1" hangingPunct="1"/>
            <a:r>
              <a:rPr lang="en-US" smtClean="0"/>
              <a:t>Issues currency and makes sure that fresh bills are always in circulation</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fontAlgn="auto" hangingPunct="1">
              <a:spcAft>
                <a:spcPts val="0"/>
              </a:spcAft>
              <a:defRPr/>
            </a:pPr>
            <a:r>
              <a:rPr lang="en-US" dirty="0" smtClean="0"/>
              <a:t>Money</a:t>
            </a:r>
          </a:p>
        </p:txBody>
      </p:sp>
      <p:sp>
        <p:nvSpPr>
          <p:cNvPr id="58371" name="Rectangle 3"/>
          <p:cNvSpPr>
            <a:spLocks noGrp="1" noRot="1" noChangeArrowheads="1"/>
          </p:cNvSpPr>
          <p:nvPr>
            <p:ph idx="1"/>
          </p:nvPr>
        </p:nvSpPr>
        <p:spPr/>
        <p:txBody>
          <a:bodyPr/>
          <a:lstStyle/>
          <a:p>
            <a:pPr eaLnBrk="1" hangingPunct="1"/>
            <a:r>
              <a:rPr lang="en-US" smtClean="0"/>
              <a:t>Commodity money – objects that have value in themselves and that are also used as money.  Cattle, salt, gems/rocks </a:t>
            </a:r>
          </a:p>
          <a:p>
            <a:pPr eaLnBrk="1" hangingPunct="1"/>
            <a:r>
              <a:rPr lang="en-US" smtClean="0"/>
              <a:t>Representative money – objects that have value because the holder can exchange them for something else of value.  IOU, paper receipts for gold/silver </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fontAlgn="auto" hangingPunct="1">
              <a:spcAft>
                <a:spcPts val="0"/>
              </a:spcAft>
              <a:defRPr/>
            </a:pPr>
            <a:r>
              <a:rPr lang="en-US" dirty="0" smtClean="0"/>
              <a:t>Money</a:t>
            </a:r>
          </a:p>
        </p:txBody>
      </p:sp>
      <p:sp>
        <p:nvSpPr>
          <p:cNvPr id="59395" name="Rectangle 3"/>
          <p:cNvSpPr>
            <a:spLocks noGrp="1" noRot="1" noChangeArrowheads="1"/>
          </p:cNvSpPr>
          <p:nvPr>
            <p:ph idx="1"/>
          </p:nvPr>
        </p:nvSpPr>
        <p:spPr/>
        <p:txBody>
          <a:bodyPr/>
          <a:lstStyle/>
          <a:p>
            <a:pPr eaLnBrk="1" hangingPunct="1"/>
            <a:r>
              <a:rPr lang="en-US" smtClean="0"/>
              <a:t>Fiat money – money that has value because the government has ordered that it is an acceptable means to pay all debts.  US currency, Australian dollar </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Stabilization of the Banking System</a:t>
            </a:r>
          </a:p>
        </p:txBody>
      </p:sp>
      <p:sp>
        <p:nvSpPr>
          <p:cNvPr id="60419" name="Rectangle 3"/>
          <p:cNvSpPr>
            <a:spLocks noGrp="1" noRot="1" noChangeArrowheads="1"/>
          </p:cNvSpPr>
          <p:nvPr>
            <p:ph idx="1"/>
          </p:nvPr>
        </p:nvSpPr>
        <p:spPr/>
        <p:txBody>
          <a:bodyPr/>
          <a:lstStyle/>
          <a:p>
            <a:pPr eaLnBrk="1" hangingPunct="1">
              <a:lnSpc>
                <a:spcPct val="90000"/>
              </a:lnSpc>
            </a:pPr>
            <a:r>
              <a:rPr lang="en-US" sz="2400" smtClean="0"/>
              <a:t>1861 – US Treasury issued the Continental [demand note - greenback] Civil War brought about several changes </a:t>
            </a:r>
          </a:p>
          <a:p>
            <a:pPr eaLnBrk="1" hangingPunct="1">
              <a:lnSpc>
                <a:spcPct val="90000"/>
              </a:lnSpc>
            </a:pPr>
            <a:r>
              <a:rPr lang="en-US" sz="2400" smtClean="0"/>
              <a:t>National Banking Acts of 1863 &amp; 1864 gave the fed. government 3 powers: </a:t>
            </a:r>
          </a:p>
          <a:p>
            <a:pPr lvl="1" eaLnBrk="1" hangingPunct="1">
              <a:lnSpc>
                <a:spcPct val="90000"/>
              </a:lnSpc>
            </a:pPr>
            <a:r>
              <a:rPr lang="en-US" smtClean="0"/>
              <a:t>1. the power to charter banks</a:t>
            </a:r>
          </a:p>
          <a:p>
            <a:pPr lvl="1" eaLnBrk="1" hangingPunct="1">
              <a:lnSpc>
                <a:spcPct val="90000"/>
              </a:lnSpc>
            </a:pPr>
            <a:r>
              <a:rPr lang="en-US" smtClean="0"/>
              <a:t>	2. the power to require banks to hold adequate gold &amp; silver reserves to cover </a:t>
            </a:r>
          </a:p>
          <a:p>
            <a:pPr lvl="1" eaLnBrk="1" hangingPunct="1">
              <a:lnSpc>
                <a:spcPct val="90000"/>
              </a:lnSpc>
            </a:pPr>
            <a:r>
              <a:rPr lang="en-US" smtClean="0"/>
              <a:t>their bank notes</a:t>
            </a:r>
          </a:p>
          <a:p>
            <a:pPr lvl="1" eaLnBrk="1" hangingPunct="1">
              <a:lnSpc>
                <a:spcPct val="90000"/>
              </a:lnSpc>
            </a:pPr>
            <a:r>
              <a:rPr lang="en-US" smtClean="0"/>
              <a:t>	3. the power to issue a single national currency – this eliminated state individual </a:t>
            </a:r>
          </a:p>
          <a:p>
            <a:pPr lvl="1" eaLnBrk="1" hangingPunct="1">
              <a:lnSpc>
                <a:spcPct val="90000"/>
              </a:lnSpc>
            </a:pPr>
            <a:r>
              <a:rPr lang="en-US" smtClean="0"/>
              <a:t>currencies and was one of the main stabilizers</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Stabilization of the Banking System</a:t>
            </a:r>
          </a:p>
        </p:txBody>
      </p:sp>
      <p:sp>
        <p:nvSpPr>
          <p:cNvPr id="61443" name="Rectangle 3"/>
          <p:cNvSpPr>
            <a:spLocks noGrp="1" noRot="1" noChangeArrowheads="1"/>
          </p:cNvSpPr>
          <p:nvPr>
            <p:ph idx="1"/>
          </p:nvPr>
        </p:nvSpPr>
        <p:spPr/>
        <p:txBody>
          <a:bodyPr/>
          <a:lstStyle/>
          <a:p>
            <a:pPr eaLnBrk="1" hangingPunct="1"/>
            <a:r>
              <a:rPr lang="en-US" smtClean="0"/>
              <a:t>1870 – national adoption of the gold standard which had 2 advantages</a:t>
            </a:r>
          </a:p>
          <a:p>
            <a:pPr eaLnBrk="1" hangingPunct="1"/>
            <a:r>
              <a:rPr lang="en-US" smtClean="0"/>
              <a:t>1. it set a definite value for the dollar, 1 oz. gold = $20, so people could get gold anytime they wanted which freed their minds to carry the lighter paper $$</a:t>
            </a:r>
          </a:p>
          <a:p>
            <a:pPr eaLnBrk="1" hangingPunct="1"/>
            <a:r>
              <a:rPr lang="en-US" smtClean="0"/>
              <a:t>2. The government could only issue currency if it had the gold necessary to back it, causing a more stable environment for banking.</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Stabilization of the Banking System</a:t>
            </a:r>
          </a:p>
        </p:txBody>
      </p:sp>
      <p:sp>
        <p:nvSpPr>
          <p:cNvPr id="62467" name="Rectangle 3"/>
          <p:cNvSpPr>
            <a:spLocks noGrp="1" noRot="1" noChangeArrowheads="1"/>
          </p:cNvSpPr>
          <p:nvPr>
            <p:ph idx="1"/>
          </p:nvPr>
        </p:nvSpPr>
        <p:spPr/>
        <p:txBody>
          <a:bodyPr/>
          <a:lstStyle/>
          <a:p>
            <a:pPr eaLnBrk="1" hangingPunct="1">
              <a:buFont typeface="Wingdings" pitchFamily="2" charset="2"/>
              <a:buNone/>
            </a:pPr>
            <a:r>
              <a:rPr lang="en-US" smtClean="0"/>
              <a:t>1907 – Panic in the nation’s banking system spurred more reforms</a:t>
            </a:r>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Stabilization of the Banking System</a:t>
            </a:r>
          </a:p>
        </p:txBody>
      </p:sp>
      <p:sp>
        <p:nvSpPr>
          <p:cNvPr id="63491" name="Rectangle 3"/>
          <p:cNvSpPr>
            <a:spLocks noGrp="1" noRot="1" noChangeArrowheads="1"/>
          </p:cNvSpPr>
          <p:nvPr>
            <p:ph idx="1"/>
          </p:nvPr>
        </p:nvSpPr>
        <p:spPr/>
        <p:txBody>
          <a:bodyPr/>
          <a:lstStyle/>
          <a:p>
            <a:pPr eaLnBrk="1" hangingPunct="1">
              <a:lnSpc>
                <a:spcPct val="90000"/>
              </a:lnSpc>
            </a:pPr>
            <a:r>
              <a:rPr lang="en-US" sz="2400" smtClean="0"/>
              <a:t>1913 - The Federal Reserve System was created (Fed) as our nations central bank</a:t>
            </a:r>
          </a:p>
          <a:p>
            <a:pPr eaLnBrk="1" hangingPunct="1">
              <a:lnSpc>
                <a:spcPct val="90000"/>
              </a:lnSpc>
            </a:pPr>
            <a:r>
              <a:rPr lang="en-US" sz="2400" smtClean="0"/>
              <a:t>It reorganized the federal banking system as follows: </a:t>
            </a:r>
          </a:p>
          <a:p>
            <a:pPr lvl="1" eaLnBrk="1" hangingPunct="1">
              <a:lnSpc>
                <a:spcPct val="90000"/>
              </a:lnSpc>
            </a:pPr>
            <a:r>
              <a:rPr lang="en-US" smtClean="0"/>
              <a:t>Member Banks – 12 regional banks – stored cash reserves</a:t>
            </a:r>
          </a:p>
          <a:p>
            <a:pPr lvl="1" eaLnBrk="1" hangingPunct="1">
              <a:lnSpc>
                <a:spcPct val="90000"/>
              </a:lnSpc>
            </a:pPr>
            <a:r>
              <a:rPr lang="en-US" smtClean="0"/>
              <a:t>Federal Reserve Board – each regional supervised by a board</a:t>
            </a:r>
          </a:p>
          <a:p>
            <a:pPr lvl="1" eaLnBrk="1" hangingPunct="1">
              <a:lnSpc>
                <a:spcPct val="90000"/>
              </a:lnSpc>
            </a:pPr>
            <a:r>
              <a:rPr lang="en-US" smtClean="0"/>
              <a:t> Short-term Loans – each regional allows member banks to borrow money to meet short term demands to prevent bank failures</a:t>
            </a:r>
          </a:p>
          <a:p>
            <a:pPr lvl="1" eaLnBrk="1" hangingPunct="1">
              <a:lnSpc>
                <a:spcPct val="90000"/>
              </a:lnSpc>
            </a:pPr>
            <a:r>
              <a:rPr lang="en-US" smtClean="0"/>
              <a:t>Federal Reserve Notes – created the national currency</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fontAlgn="auto" hangingPunct="1">
              <a:spcAft>
                <a:spcPts val="0"/>
              </a:spcAft>
              <a:defRPr/>
            </a:pPr>
            <a:r>
              <a:rPr lang="en-US" dirty="0" smtClean="0"/>
              <a:t>Banking</a:t>
            </a:r>
          </a:p>
        </p:txBody>
      </p:sp>
      <p:sp>
        <p:nvSpPr>
          <p:cNvPr id="64515" name="Rectangle 3"/>
          <p:cNvSpPr>
            <a:spLocks noGrp="1" noRot="1" noChangeArrowheads="1"/>
          </p:cNvSpPr>
          <p:nvPr>
            <p:ph idx="1"/>
          </p:nvPr>
        </p:nvSpPr>
        <p:spPr/>
        <p:txBody>
          <a:bodyPr/>
          <a:lstStyle/>
          <a:p>
            <a:pPr eaLnBrk="1" hangingPunct="1"/>
            <a:r>
              <a:rPr lang="en-US" smtClean="0"/>
              <a:t>The Great Depression: risky loans, crop failures, and the stock market crash shook the US for a decade. </a:t>
            </a:r>
          </a:p>
          <a:p>
            <a:pPr eaLnBrk="1" hangingPunct="1"/>
            <a:r>
              <a:rPr lang="en-US" smtClean="0"/>
              <a:t>1933: FDR – ‘bank holiday’ to shut down banks as a last resort to help restore calm later that same year FDIC [Federal Deposit and Insurance Corporation] was established by Congress. </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fontAlgn="auto" hangingPunct="1">
              <a:spcAft>
                <a:spcPts val="0"/>
              </a:spcAft>
              <a:defRPr/>
            </a:pPr>
            <a:r>
              <a:rPr lang="en-US" dirty="0" smtClean="0"/>
              <a:t>Banking</a:t>
            </a:r>
          </a:p>
        </p:txBody>
      </p:sp>
      <p:sp>
        <p:nvSpPr>
          <p:cNvPr id="65539" name="Rectangle 3"/>
          <p:cNvSpPr>
            <a:spLocks noGrp="1" noRot="1" noChangeArrowheads="1"/>
          </p:cNvSpPr>
          <p:nvPr>
            <p:ph idx="1"/>
          </p:nvPr>
        </p:nvSpPr>
        <p:spPr/>
        <p:txBody>
          <a:bodyPr/>
          <a:lstStyle/>
          <a:p>
            <a:pPr eaLnBrk="1" hangingPunct="1"/>
            <a:r>
              <a:rPr lang="en-US" smtClean="0"/>
              <a:t>Close regulations from 1930s to 1960s: restrictions on interest rates banks could pay depositors and what they could charge customers</a:t>
            </a:r>
          </a:p>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Scarcity and The Factors of Production</a:t>
            </a:r>
          </a:p>
        </p:txBody>
      </p:sp>
      <p:sp>
        <p:nvSpPr>
          <p:cNvPr id="11267" name="Rectangle 3"/>
          <p:cNvSpPr>
            <a:spLocks noGrp="1" noRot="1" noChangeArrowheads="1"/>
          </p:cNvSpPr>
          <p:nvPr>
            <p:ph idx="1"/>
          </p:nvPr>
        </p:nvSpPr>
        <p:spPr/>
        <p:txBody>
          <a:bodyPr/>
          <a:lstStyle/>
          <a:p>
            <a:pPr eaLnBrk="1" hangingPunct="1">
              <a:lnSpc>
                <a:spcPct val="90000"/>
              </a:lnSpc>
            </a:pPr>
            <a:r>
              <a:rPr lang="en-US" smtClean="0"/>
              <a:t>What are the four factors of Production?</a:t>
            </a:r>
          </a:p>
          <a:p>
            <a:pPr lvl="1" eaLnBrk="1" hangingPunct="1">
              <a:lnSpc>
                <a:spcPct val="90000"/>
              </a:lnSpc>
            </a:pPr>
            <a:r>
              <a:rPr lang="en-US" smtClean="0"/>
              <a:t>Land – the natural resources that are used to make goods and services</a:t>
            </a:r>
          </a:p>
          <a:p>
            <a:pPr lvl="1" eaLnBrk="1" hangingPunct="1">
              <a:lnSpc>
                <a:spcPct val="90000"/>
              </a:lnSpc>
            </a:pPr>
            <a:r>
              <a:rPr lang="en-US" smtClean="0"/>
              <a:t>Labor – the effort that people devote to a task for which they are paid</a:t>
            </a:r>
          </a:p>
          <a:p>
            <a:pPr lvl="1" eaLnBrk="1" hangingPunct="1">
              <a:lnSpc>
                <a:spcPct val="90000"/>
              </a:lnSpc>
            </a:pPr>
            <a:r>
              <a:rPr lang="en-US" smtClean="0"/>
              <a:t>Capital – any human made resource that is used to create other goods and services</a:t>
            </a:r>
          </a:p>
          <a:p>
            <a:pPr lvl="2" eaLnBrk="1" hangingPunct="1">
              <a:lnSpc>
                <a:spcPct val="90000"/>
              </a:lnSpc>
            </a:pPr>
            <a:r>
              <a:rPr lang="en-US" smtClean="0"/>
              <a:t>There is human and physical capital</a:t>
            </a:r>
          </a:p>
          <a:p>
            <a:pPr lvl="1" eaLnBrk="1" hangingPunct="1">
              <a:lnSpc>
                <a:spcPct val="90000"/>
              </a:lnSpc>
            </a:pPr>
            <a:r>
              <a:rPr lang="en-US" smtClean="0"/>
              <a:t>Entrepreneurs – ambitious leaders who combine the land, labor, and capital to create and market new goods and services</a:t>
            </a:r>
          </a:p>
          <a:p>
            <a:pPr lvl="1" eaLnBrk="1" hangingPunct="1">
              <a:lnSpc>
                <a:spcPct val="90000"/>
              </a:lnSpc>
              <a:buFont typeface="Wingdings" pitchFamily="2" charset="2"/>
              <a:buNone/>
            </a:pPr>
            <a:endParaRPr lang="en-US" smtClean="0"/>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fontAlgn="auto" hangingPunct="1">
              <a:spcAft>
                <a:spcPts val="0"/>
              </a:spcAft>
              <a:defRPr/>
            </a:pPr>
            <a:r>
              <a:rPr lang="en-US" dirty="0" smtClean="0"/>
              <a:t>Banking</a:t>
            </a:r>
          </a:p>
        </p:txBody>
      </p:sp>
      <p:sp>
        <p:nvSpPr>
          <p:cNvPr id="66563" name="Rectangle 3"/>
          <p:cNvSpPr>
            <a:spLocks noGrp="1" noRot="1" noChangeArrowheads="1"/>
          </p:cNvSpPr>
          <p:nvPr>
            <p:ph idx="1"/>
          </p:nvPr>
        </p:nvSpPr>
        <p:spPr/>
        <p:txBody>
          <a:bodyPr/>
          <a:lstStyle/>
          <a:p>
            <a:pPr eaLnBrk="1" hangingPunct="1">
              <a:lnSpc>
                <a:spcPct val="80000"/>
              </a:lnSpc>
            </a:pPr>
            <a:r>
              <a:rPr lang="en-US" sz="2400" smtClean="0"/>
              <a:t>1970s &amp; 1980s deregulation wanted by the banks: caused problems for the Savings and Loans –</a:t>
            </a:r>
          </a:p>
          <a:p>
            <a:pPr eaLnBrk="1" hangingPunct="1">
              <a:lnSpc>
                <a:spcPct val="80000"/>
              </a:lnSpc>
            </a:pPr>
            <a:r>
              <a:rPr lang="en-US" sz="2400" smtClean="0"/>
              <a:t>1. Deregulation allowed for competition-- S &amp; L’s were unprepared for competition</a:t>
            </a:r>
          </a:p>
          <a:p>
            <a:pPr eaLnBrk="1" hangingPunct="1">
              <a:lnSpc>
                <a:spcPct val="80000"/>
              </a:lnSpc>
            </a:pPr>
            <a:r>
              <a:rPr lang="en-US" sz="2400" smtClean="0"/>
              <a:t>2. High Interest Rates—long term loans has low rates for return, yet S &amp; Ls had to pay high rates to members who had $$ in their banks.</a:t>
            </a:r>
          </a:p>
          <a:p>
            <a:pPr eaLnBrk="1" hangingPunct="1">
              <a:lnSpc>
                <a:spcPct val="80000"/>
              </a:lnSpc>
            </a:pPr>
            <a:r>
              <a:rPr lang="en-US" sz="2400" smtClean="0"/>
              <a:t>3. Bad Loans – risky loans issued and many weren’t paid back</a:t>
            </a:r>
          </a:p>
          <a:p>
            <a:pPr eaLnBrk="1" hangingPunct="1">
              <a:lnSpc>
                <a:spcPct val="80000"/>
              </a:lnSpc>
            </a:pPr>
            <a:r>
              <a:rPr lang="en-US" sz="2400" smtClean="0"/>
              <a:t>4. Fraud – some banks made bad loans intentionally and hurt the FSLIC[1989: Financial Institutions Reform, Recovery, &amp; Enforcement Act abolished the independence of S &amp; L’s, and transferred the insurance responsibility to FDIC] </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Functions of Financial Institutions</a:t>
            </a:r>
          </a:p>
        </p:txBody>
      </p:sp>
      <p:sp>
        <p:nvSpPr>
          <p:cNvPr id="67587" name="Rectangle 3"/>
          <p:cNvSpPr>
            <a:spLocks noGrp="1" noRot="1" noChangeArrowheads="1"/>
          </p:cNvSpPr>
          <p:nvPr>
            <p:ph idx="1"/>
          </p:nvPr>
        </p:nvSpPr>
        <p:spPr/>
        <p:txBody>
          <a:bodyPr/>
          <a:lstStyle/>
          <a:p>
            <a:pPr eaLnBrk="1" hangingPunct="1"/>
            <a:r>
              <a:rPr lang="en-US" smtClean="0"/>
              <a:t>Storing Money – safe, convenient place for people to store money. </a:t>
            </a:r>
          </a:p>
          <a:p>
            <a:pPr eaLnBrk="1" hangingPunct="1"/>
            <a:r>
              <a:rPr lang="en-US" smtClean="0"/>
              <a:t>Saving Money – many ways to save money – savings accounts, checking accounts, money market accounts, and certificates of deposit</a:t>
            </a:r>
          </a:p>
          <a:p>
            <a:pPr eaLnBrk="1" hangingPunct="1"/>
            <a:r>
              <a:rPr lang="en-US" smtClean="0"/>
              <a:t>Loans – provide loans to those with good ideas </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Functions of Financial Institutions</a:t>
            </a:r>
          </a:p>
        </p:txBody>
      </p:sp>
      <p:sp>
        <p:nvSpPr>
          <p:cNvPr id="68611" name="Rectangle 3"/>
          <p:cNvSpPr>
            <a:spLocks noGrp="1" noRot="1" noChangeArrowheads="1"/>
          </p:cNvSpPr>
          <p:nvPr>
            <p:ph idx="1"/>
          </p:nvPr>
        </p:nvSpPr>
        <p:spPr/>
        <p:txBody>
          <a:bodyPr/>
          <a:lstStyle/>
          <a:p>
            <a:pPr eaLnBrk="1" hangingPunct="1"/>
            <a:r>
              <a:rPr lang="en-US" smtClean="0"/>
              <a:t>Mortgages – provide loans so people can purchase homes </a:t>
            </a:r>
          </a:p>
          <a:p>
            <a:pPr eaLnBrk="1" hangingPunct="1"/>
            <a:r>
              <a:rPr lang="en-US" smtClean="0"/>
              <a:t>Credit Cards – provide cards so goods will be paid for by bank, but card holder must pay the bank when due</a:t>
            </a:r>
          </a:p>
          <a:p>
            <a:pPr eaLnBrk="1" hangingPunct="1"/>
            <a:r>
              <a:rPr lang="en-US" smtClean="0"/>
              <a:t>Simple and Compound Interest – price paid for the use of money</a:t>
            </a: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Types of Financial Institutions</a:t>
            </a:r>
          </a:p>
        </p:txBody>
      </p:sp>
      <p:sp>
        <p:nvSpPr>
          <p:cNvPr id="69635" name="Rectangle 3"/>
          <p:cNvSpPr>
            <a:spLocks noGrp="1" noRot="1" noChangeArrowheads="1"/>
          </p:cNvSpPr>
          <p:nvPr>
            <p:ph idx="1"/>
          </p:nvPr>
        </p:nvSpPr>
        <p:spPr/>
        <p:txBody>
          <a:bodyPr/>
          <a:lstStyle/>
          <a:p>
            <a:pPr eaLnBrk="1" hangingPunct="1">
              <a:lnSpc>
                <a:spcPct val="90000"/>
              </a:lnSpc>
            </a:pPr>
            <a:r>
              <a:rPr lang="en-US" smtClean="0"/>
              <a:t>Commercial Banks – offer a wide variety of services – Bank of America </a:t>
            </a:r>
          </a:p>
          <a:p>
            <a:pPr eaLnBrk="1" hangingPunct="1">
              <a:lnSpc>
                <a:spcPct val="90000"/>
              </a:lnSpc>
            </a:pPr>
            <a:r>
              <a:rPr lang="en-US" smtClean="0"/>
              <a:t>Savings and Loan Associations – very similar to commercial banks </a:t>
            </a:r>
          </a:p>
          <a:p>
            <a:pPr eaLnBrk="1" hangingPunct="1">
              <a:lnSpc>
                <a:spcPct val="90000"/>
              </a:lnSpc>
            </a:pPr>
            <a:r>
              <a:rPr lang="en-US" smtClean="0"/>
              <a:t>Savings Banks – for people who are depositing $$ but not enough for a CB </a:t>
            </a:r>
          </a:p>
          <a:p>
            <a:pPr eaLnBrk="1" hangingPunct="1">
              <a:lnSpc>
                <a:spcPct val="90000"/>
              </a:lnSpc>
            </a:pPr>
            <a:r>
              <a:rPr lang="en-US" smtClean="0"/>
              <a:t>Credit Unions – cooperative lending associations for particular groups, usually employees of a specific firm</a:t>
            </a: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Types of Financial Institutions</a:t>
            </a:r>
          </a:p>
        </p:txBody>
      </p:sp>
      <p:sp>
        <p:nvSpPr>
          <p:cNvPr id="70659" name="Rectangle 3"/>
          <p:cNvSpPr>
            <a:spLocks noGrp="1" noRot="1" noChangeArrowheads="1"/>
          </p:cNvSpPr>
          <p:nvPr>
            <p:ph idx="1"/>
          </p:nvPr>
        </p:nvSpPr>
        <p:spPr/>
        <p:txBody>
          <a:bodyPr/>
          <a:lstStyle/>
          <a:p>
            <a:pPr eaLnBrk="1" hangingPunct="1"/>
            <a:r>
              <a:rPr lang="en-US" smtClean="0"/>
              <a:t>Finance Companies – installment loans to customers [like when you buy a car]</a:t>
            </a:r>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fontAlgn="auto" hangingPunct="1">
              <a:spcAft>
                <a:spcPts val="0"/>
              </a:spcAft>
              <a:defRPr/>
            </a:pPr>
            <a:r>
              <a:rPr lang="en-US" dirty="0" smtClean="0"/>
              <a:t>Electronic Banking</a:t>
            </a:r>
          </a:p>
        </p:txBody>
      </p:sp>
      <p:sp>
        <p:nvSpPr>
          <p:cNvPr id="71683" name="Rectangle 3"/>
          <p:cNvSpPr>
            <a:spLocks noGrp="1" noRot="1" noChangeArrowheads="1"/>
          </p:cNvSpPr>
          <p:nvPr>
            <p:ph idx="1"/>
          </p:nvPr>
        </p:nvSpPr>
        <p:spPr/>
        <p:txBody>
          <a:bodyPr/>
          <a:lstStyle/>
          <a:p>
            <a:pPr eaLnBrk="1" hangingPunct="1">
              <a:lnSpc>
                <a:spcPct val="90000"/>
              </a:lnSpc>
            </a:pPr>
            <a:r>
              <a:rPr lang="en-US" u="sng" smtClean="0"/>
              <a:t>ATMs</a:t>
            </a:r>
            <a:r>
              <a:rPr lang="en-US" smtClean="0"/>
              <a:t> – very convenient for bank and customer since they are 24 hour operations, you can do many things at the ATM – check balance, withdraw money and sometimes deposit money</a:t>
            </a:r>
          </a:p>
          <a:p>
            <a:pPr eaLnBrk="1" hangingPunct="1">
              <a:lnSpc>
                <a:spcPct val="90000"/>
              </a:lnSpc>
            </a:pPr>
            <a:r>
              <a:rPr lang="en-US" u="sng" smtClean="0"/>
              <a:t>Debit Cards</a:t>
            </a:r>
            <a:r>
              <a:rPr lang="en-US" smtClean="0"/>
              <a:t> – very much like a credit card [but not as protected] to help protect customer, PIN numbers may be used – this allows the bank to directly take $$ from your account and give it to the store where you purchased something</a:t>
            </a:r>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fontAlgn="auto" hangingPunct="1">
              <a:spcAft>
                <a:spcPts val="0"/>
              </a:spcAft>
              <a:defRPr/>
            </a:pPr>
            <a:r>
              <a:rPr lang="en-US" dirty="0" smtClean="0"/>
              <a:t>Electronic Banking</a:t>
            </a:r>
          </a:p>
        </p:txBody>
      </p:sp>
      <p:sp>
        <p:nvSpPr>
          <p:cNvPr id="72707" name="Rectangle 3"/>
          <p:cNvSpPr>
            <a:spLocks noGrp="1" noRot="1" noChangeArrowheads="1"/>
          </p:cNvSpPr>
          <p:nvPr>
            <p:ph idx="1"/>
          </p:nvPr>
        </p:nvSpPr>
        <p:spPr/>
        <p:txBody>
          <a:bodyPr/>
          <a:lstStyle/>
          <a:p>
            <a:pPr eaLnBrk="1" hangingPunct="1">
              <a:lnSpc>
                <a:spcPct val="80000"/>
              </a:lnSpc>
            </a:pPr>
            <a:r>
              <a:rPr lang="en-US" u="sng" smtClean="0"/>
              <a:t>Home Banking</a:t>
            </a:r>
            <a:r>
              <a:rPr lang="en-US" smtClean="0"/>
              <a:t> – many institutions allow for people to use their computer to direct deposit, pay bills on-line, shift $$ from one account to another via computer </a:t>
            </a:r>
          </a:p>
          <a:p>
            <a:pPr eaLnBrk="1" hangingPunct="1">
              <a:lnSpc>
                <a:spcPct val="80000"/>
              </a:lnSpc>
            </a:pPr>
            <a:r>
              <a:rPr lang="en-US" u="sng" smtClean="0"/>
              <a:t>Automatic Clearing Houses</a:t>
            </a:r>
            <a:r>
              <a:rPr lang="en-US" smtClean="0"/>
              <a:t> – automatically transfer $$ from person to creditor via Fed. Reserve Banks</a:t>
            </a:r>
          </a:p>
          <a:p>
            <a:pPr eaLnBrk="1" hangingPunct="1">
              <a:lnSpc>
                <a:spcPct val="80000"/>
              </a:lnSpc>
            </a:pPr>
            <a:r>
              <a:rPr lang="en-US" u="sng" smtClean="0"/>
              <a:t>Stored Value Cards</a:t>
            </a:r>
            <a:r>
              <a:rPr lang="en-US" smtClean="0"/>
              <a:t> – used on college campuses and other locations that have a magnetic strip or a computer chip with the amount of $$ in an account. </a:t>
            </a:r>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eaLnBrk="1" fontAlgn="auto" hangingPunct="1">
              <a:spcAft>
                <a:spcPts val="0"/>
              </a:spcAft>
              <a:defRPr/>
            </a:pPr>
            <a:r>
              <a:rPr lang="en-US" dirty="0" smtClean="0"/>
              <a:t>Business Cycle</a:t>
            </a:r>
            <a:endParaRPr lang="en-US" dirty="0"/>
          </a:p>
        </p:txBody>
      </p:sp>
      <p:sp>
        <p:nvSpPr>
          <p:cNvPr id="73731" name="Subtitle 4"/>
          <p:cNvSpPr>
            <a:spLocks noGrp="1"/>
          </p:cNvSpPr>
          <p:nvPr>
            <p:ph type="subTitle" idx="1"/>
          </p:nvPr>
        </p:nvSpPr>
        <p:spPr>
          <a:xfrm>
            <a:off x="1371600" y="3332163"/>
            <a:ext cx="6400800" cy="1752600"/>
          </a:xfrm>
        </p:spPr>
        <p:txBody>
          <a:bodyPr/>
          <a:lstStyle/>
          <a:p>
            <a:pPr eaLnBrk="1" hangingPunct="1"/>
            <a:endParaRPr lang="en-US" smtClean="0"/>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Diagram 2"/>
          <p:cNvGraphicFramePr>
            <a:graphicFrameLocks/>
          </p:cNvGraphicFramePr>
          <p:nvPr/>
        </p:nvGraphicFramePr>
        <p:xfrm>
          <a:off x="457200" y="381000"/>
          <a:ext cx="4572000" cy="4572000"/>
        </p:xfrm>
        <a:graphic>
          <a:graphicData uri="http://schemas.openxmlformats.org/drawingml/2006/compatibility">
            <com:legacyDrawing xmlns:com="http://schemas.openxmlformats.org/drawingml/2006/compatibility" spid="_x0000_s1026"/>
          </a:graphicData>
        </a:graphic>
      </p:graphicFrame>
      <p:sp>
        <p:nvSpPr>
          <p:cNvPr id="1036" name="Text Box 14"/>
          <p:cNvSpPr txBox="1">
            <a:spLocks noChangeArrowheads="1"/>
          </p:cNvSpPr>
          <p:nvPr/>
        </p:nvSpPr>
        <p:spPr bwMode="auto">
          <a:xfrm>
            <a:off x="6477000" y="2590800"/>
            <a:ext cx="2667000" cy="366713"/>
          </a:xfrm>
          <a:prstGeom prst="rect">
            <a:avLst/>
          </a:prstGeom>
          <a:noFill/>
          <a:ln w="9525">
            <a:noFill/>
            <a:miter lim="800000"/>
            <a:headEnd/>
            <a:tailEnd/>
          </a:ln>
        </p:spPr>
        <p:txBody>
          <a:bodyPr>
            <a:spAutoFit/>
          </a:bodyPr>
          <a:lstStyle/>
          <a:p>
            <a:pPr>
              <a:spcBef>
                <a:spcPct val="50000"/>
              </a:spcBef>
            </a:pPr>
            <a:endParaRPr lang="en-US"/>
          </a:p>
        </p:txBody>
      </p:sp>
      <p:sp>
        <p:nvSpPr>
          <p:cNvPr id="1037" name="Text Box 15"/>
          <p:cNvSpPr txBox="1">
            <a:spLocks noChangeArrowheads="1"/>
          </p:cNvSpPr>
          <p:nvPr/>
        </p:nvSpPr>
        <p:spPr bwMode="auto">
          <a:xfrm>
            <a:off x="5257800" y="2971800"/>
            <a:ext cx="3605213" cy="3282950"/>
          </a:xfrm>
          <a:prstGeom prst="rect">
            <a:avLst/>
          </a:prstGeom>
          <a:noFill/>
          <a:ln w="9525">
            <a:noFill/>
            <a:miter lim="800000"/>
            <a:headEnd/>
            <a:tailEnd/>
          </a:ln>
        </p:spPr>
        <p:txBody>
          <a:bodyPr>
            <a:spAutoFit/>
          </a:bodyPr>
          <a:lstStyle/>
          <a:p>
            <a:r>
              <a:rPr lang="en-US" sz="1400"/>
              <a:t>The business cycle is a period of macroeconomic expansion followed by a period of contraction.  During the expansion phase, a period of economic growth as measured by a rise </a:t>
            </a:r>
          </a:p>
          <a:p>
            <a:r>
              <a:rPr lang="en-US" sz="1400"/>
              <a:t>in real GDP occurs.  Once a peak is reached, this is the height of the economic expansion, when the real GDP stops </a:t>
            </a:r>
          </a:p>
          <a:p>
            <a:r>
              <a:rPr lang="en-US" sz="1400"/>
              <a:t>rising.  Then a contraction occurs where there is a decline marked by falling real GDP.  Which ends in an economic</a:t>
            </a:r>
          </a:p>
          <a:p>
            <a:r>
              <a:rPr lang="en-US" sz="1400"/>
              <a:t> trough, which is the lowest point in an economic contraction, when the real GDP stops falling.</a:t>
            </a:r>
          </a:p>
          <a:p>
            <a:endParaRPr lang="en-US" sz="1400"/>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dirty="0" smtClean="0"/>
              <a:t>Business Cycles</a:t>
            </a:r>
          </a:p>
        </p:txBody>
      </p:sp>
      <p:sp>
        <p:nvSpPr>
          <p:cNvPr id="74755" name="Text Box 17"/>
          <p:cNvSpPr txBox="1">
            <a:spLocks noChangeArrowheads="1"/>
          </p:cNvSpPr>
          <p:nvPr/>
        </p:nvSpPr>
        <p:spPr bwMode="auto">
          <a:xfrm>
            <a:off x="152400" y="1295400"/>
            <a:ext cx="1828800" cy="2432050"/>
          </a:xfrm>
          <a:prstGeom prst="rect">
            <a:avLst/>
          </a:prstGeom>
          <a:noFill/>
          <a:ln w="9525">
            <a:noFill/>
            <a:miter lim="800000"/>
            <a:headEnd/>
            <a:tailEnd/>
          </a:ln>
        </p:spPr>
        <p:txBody>
          <a:bodyPr>
            <a:spAutoFit/>
          </a:bodyPr>
          <a:lstStyle/>
          <a:p>
            <a:pPr>
              <a:spcBef>
                <a:spcPct val="50000"/>
              </a:spcBef>
            </a:pPr>
            <a:r>
              <a:rPr lang="en-US" sz="1400"/>
              <a:t>An economic expansion is a period of economic growth measured by a rise in real GDP. In the expansion phase, the economy enjoys plentiful jobs, a falling employment rate, and business prosperity</a:t>
            </a:r>
          </a:p>
        </p:txBody>
      </p:sp>
      <p:sp>
        <p:nvSpPr>
          <p:cNvPr id="74756" name="Text Box 18"/>
          <p:cNvSpPr txBox="1">
            <a:spLocks noChangeArrowheads="1"/>
          </p:cNvSpPr>
          <p:nvPr/>
        </p:nvSpPr>
        <p:spPr bwMode="auto">
          <a:xfrm>
            <a:off x="2209800" y="1295400"/>
            <a:ext cx="2057400" cy="366713"/>
          </a:xfrm>
          <a:prstGeom prst="rect">
            <a:avLst/>
          </a:prstGeom>
          <a:noFill/>
          <a:ln w="9525">
            <a:noFill/>
            <a:miter lim="800000"/>
            <a:headEnd/>
            <a:tailEnd/>
          </a:ln>
        </p:spPr>
        <p:txBody>
          <a:bodyPr>
            <a:spAutoFit/>
          </a:bodyPr>
          <a:lstStyle/>
          <a:p>
            <a:pPr>
              <a:spcBef>
                <a:spcPct val="50000"/>
              </a:spcBef>
            </a:pPr>
            <a:endParaRPr lang="en-US"/>
          </a:p>
        </p:txBody>
      </p:sp>
      <p:sp>
        <p:nvSpPr>
          <p:cNvPr id="74757" name="Text Box 19"/>
          <p:cNvSpPr txBox="1">
            <a:spLocks noChangeArrowheads="1"/>
          </p:cNvSpPr>
          <p:nvPr/>
        </p:nvSpPr>
        <p:spPr bwMode="auto">
          <a:xfrm>
            <a:off x="2362200" y="1447800"/>
            <a:ext cx="1676400" cy="2047875"/>
          </a:xfrm>
          <a:prstGeom prst="rect">
            <a:avLst/>
          </a:prstGeom>
          <a:noFill/>
          <a:ln w="9525">
            <a:noFill/>
            <a:miter lim="800000"/>
            <a:headEnd/>
            <a:tailEnd/>
          </a:ln>
        </p:spPr>
        <p:txBody>
          <a:bodyPr>
            <a:spAutoFit/>
          </a:bodyPr>
          <a:lstStyle/>
          <a:p>
            <a:pPr>
              <a:spcBef>
                <a:spcPct val="50000"/>
              </a:spcBef>
            </a:pPr>
            <a:r>
              <a:rPr lang="en-US" sz="1600"/>
              <a:t>The peak is the height of an economic expansion.  This is the point when the real GDP stops rising.</a:t>
            </a:r>
          </a:p>
        </p:txBody>
      </p:sp>
      <p:sp>
        <p:nvSpPr>
          <p:cNvPr id="74758" name="Text Box 20"/>
          <p:cNvSpPr txBox="1">
            <a:spLocks noChangeArrowheads="1"/>
          </p:cNvSpPr>
          <p:nvPr/>
        </p:nvSpPr>
        <p:spPr bwMode="auto">
          <a:xfrm>
            <a:off x="4419600" y="1371600"/>
            <a:ext cx="1371600" cy="2378075"/>
          </a:xfrm>
          <a:prstGeom prst="rect">
            <a:avLst/>
          </a:prstGeom>
          <a:noFill/>
          <a:ln w="9525">
            <a:noFill/>
            <a:miter lim="800000"/>
            <a:headEnd/>
            <a:tailEnd/>
          </a:ln>
        </p:spPr>
        <p:txBody>
          <a:bodyPr>
            <a:spAutoFit/>
          </a:bodyPr>
          <a:lstStyle/>
          <a:p>
            <a:pPr>
              <a:spcBef>
                <a:spcPct val="50000"/>
              </a:spcBef>
            </a:pPr>
            <a:r>
              <a:rPr lang="en-US" sz="1500"/>
              <a:t>Contraction is a period of economic decline marked by the falling real GDP.  Unemployment rises in this period.  </a:t>
            </a:r>
          </a:p>
        </p:txBody>
      </p:sp>
      <p:sp>
        <p:nvSpPr>
          <p:cNvPr id="74759" name="Text Box 21"/>
          <p:cNvSpPr txBox="1">
            <a:spLocks noChangeArrowheads="1"/>
          </p:cNvSpPr>
          <p:nvPr/>
        </p:nvSpPr>
        <p:spPr bwMode="auto">
          <a:xfrm>
            <a:off x="6324600" y="1447800"/>
            <a:ext cx="1828800" cy="2149475"/>
          </a:xfrm>
          <a:prstGeom prst="rect">
            <a:avLst/>
          </a:prstGeom>
          <a:noFill/>
          <a:ln w="9525">
            <a:noFill/>
            <a:miter lim="800000"/>
            <a:headEnd/>
            <a:tailEnd/>
          </a:ln>
        </p:spPr>
        <p:txBody>
          <a:bodyPr>
            <a:spAutoFit/>
          </a:bodyPr>
          <a:lstStyle/>
          <a:p>
            <a:pPr>
              <a:spcBef>
                <a:spcPct val="50000"/>
              </a:spcBef>
            </a:pPr>
            <a:r>
              <a:rPr lang="en-US" sz="1500"/>
              <a:t>In the trough period the economy bottoms out.  This is the lowest point in an economic contraction, when the real GDP stops falling.</a:t>
            </a:r>
          </a:p>
        </p:txBody>
      </p:sp>
      <p:sp>
        <p:nvSpPr>
          <p:cNvPr id="74760" name="Line 22"/>
          <p:cNvSpPr>
            <a:spLocks noChangeShapeType="1"/>
          </p:cNvSpPr>
          <p:nvPr/>
        </p:nvSpPr>
        <p:spPr bwMode="auto">
          <a:xfrm>
            <a:off x="1752600" y="2438400"/>
            <a:ext cx="609600" cy="0"/>
          </a:xfrm>
          <a:prstGeom prst="line">
            <a:avLst/>
          </a:prstGeom>
          <a:noFill/>
          <a:ln w="9525">
            <a:solidFill>
              <a:schemeClr val="tx1"/>
            </a:solidFill>
            <a:round/>
            <a:headEnd/>
            <a:tailEnd type="triangle" w="med" len="med"/>
          </a:ln>
        </p:spPr>
        <p:txBody>
          <a:bodyPr/>
          <a:lstStyle/>
          <a:p>
            <a:endParaRPr lang="en-US"/>
          </a:p>
        </p:txBody>
      </p:sp>
      <p:sp>
        <p:nvSpPr>
          <p:cNvPr id="74761" name="Line 23"/>
          <p:cNvSpPr>
            <a:spLocks noChangeShapeType="1"/>
          </p:cNvSpPr>
          <p:nvPr/>
        </p:nvSpPr>
        <p:spPr bwMode="auto">
          <a:xfrm>
            <a:off x="3810000" y="2514600"/>
            <a:ext cx="609600" cy="0"/>
          </a:xfrm>
          <a:prstGeom prst="line">
            <a:avLst/>
          </a:prstGeom>
          <a:noFill/>
          <a:ln w="9525">
            <a:solidFill>
              <a:schemeClr val="tx1"/>
            </a:solidFill>
            <a:round/>
            <a:headEnd/>
            <a:tailEnd type="triangle" w="med" len="med"/>
          </a:ln>
        </p:spPr>
        <p:txBody>
          <a:bodyPr/>
          <a:lstStyle/>
          <a:p>
            <a:endParaRPr lang="en-US"/>
          </a:p>
        </p:txBody>
      </p:sp>
      <p:sp>
        <p:nvSpPr>
          <p:cNvPr id="74762" name="Line 24"/>
          <p:cNvSpPr>
            <a:spLocks noChangeShapeType="1"/>
          </p:cNvSpPr>
          <p:nvPr/>
        </p:nvSpPr>
        <p:spPr bwMode="auto">
          <a:xfrm>
            <a:off x="5410200" y="2362200"/>
            <a:ext cx="838200" cy="0"/>
          </a:xfrm>
          <a:prstGeom prst="line">
            <a:avLst/>
          </a:prstGeom>
          <a:noFill/>
          <a:ln w="9525">
            <a:solidFill>
              <a:schemeClr val="tx1"/>
            </a:solidFill>
            <a:round/>
            <a:headEnd/>
            <a:tailEnd type="triangle" w="med" len="med"/>
          </a:ln>
        </p:spPr>
        <p:txBody>
          <a:bodyPr/>
          <a:lstStyle/>
          <a:p>
            <a:endParaRPr lang="en-US"/>
          </a:p>
        </p:txBody>
      </p:sp>
      <p:sp>
        <p:nvSpPr>
          <p:cNvPr id="74763" name="Text Box 25"/>
          <p:cNvSpPr txBox="1">
            <a:spLocks noChangeArrowheads="1"/>
          </p:cNvSpPr>
          <p:nvPr/>
        </p:nvSpPr>
        <p:spPr bwMode="auto">
          <a:xfrm>
            <a:off x="838200" y="4038600"/>
            <a:ext cx="1828800" cy="2195513"/>
          </a:xfrm>
          <a:prstGeom prst="rect">
            <a:avLst/>
          </a:prstGeom>
          <a:noFill/>
          <a:ln w="9525">
            <a:noFill/>
            <a:miter lim="800000"/>
            <a:headEnd/>
            <a:tailEnd/>
          </a:ln>
        </p:spPr>
        <p:txBody>
          <a:bodyPr>
            <a:spAutoFit/>
          </a:bodyPr>
          <a:lstStyle/>
          <a:p>
            <a:pPr>
              <a:spcBef>
                <a:spcPct val="50000"/>
              </a:spcBef>
            </a:pPr>
            <a:r>
              <a:rPr lang="en-US" sz="1500"/>
              <a:t>If real GDP falls for two consecutive quarters, the economy is said to be in a recession.  A recession is a prolonged economic contraction</a:t>
            </a:r>
            <a:r>
              <a:rPr lang="en-US"/>
              <a:t>.</a:t>
            </a:r>
          </a:p>
        </p:txBody>
      </p:sp>
      <p:sp>
        <p:nvSpPr>
          <p:cNvPr id="74764" name="Text Box 26"/>
          <p:cNvSpPr txBox="1">
            <a:spLocks noChangeArrowheads="1"/>
          </p:cNvSpPr>
          <p:nvPr/>
        </p:nvSpPr>
        <p:spPr bwMode="auto">
          <a:xfrm>
            <a:off x="3200400" y="4267200"/>
            <a:ext cx="2057400" cy="1920875"/>
          </a:xfrm>
          <a:prstGeom prst="rect">
            <a:avLst/>
          </a:prstGeom>
          <a:noFill/>
          <a:ln w="9525">
            <a:noFill/>
            <a:miter lim="800000"/>
            <a:headEnd/>
            <a:tailEnd/>
          </a:ln>
        </p:spPr>
        <p:txBody>
          <a:bodyPr>
            <a:spAutoFit/>
          </a:bodyPr>
          <a:lstStyle/>
          <a:p>
            <a:pPr>
              <a:spcBef>
                <a:spcPct val="50000"/>
              </a:spcBef>
            </a:pPr>
            <a:r>
              <a:rPr lang="en-US" sz="1500"/>
              <a:t>When a recession is especially long and severe, it can be called a depression. During a depression there is high unemployment and low factory output.</a:t>
            </a:r>
          </a:p>
        </p:txBody>
      </p:sp>
      <p:sp>
        <p:nvSpPr>
          <p:cNvPr id="74765" name="Text Box 27"/>
          <p:cNvSpPr txBox="1">
            <a:spLocks noChangeArrowheads="1"/>
          </p:cNvSpPr>
          <p:nvPr/>
        </p:nvSpPr>
        <p:spPr bwMode="auto">
          <a:xfrm>
            <a:off x="5638800" y="4724400"/>
            <a:ext cx="2057400" cy="1235075"/>
          </a:xfrm>
          <a:prstGeom prst="rect">
            <a:avLst/>
          </a:prstGeom>
          <a:noFill/>
          <a:ln w="9525">
            <a:noFill/>
            <a:miter lim="800000"/>
            <a:headEnd/>
            <a:tailEnd/>
          </a:ln>
        </p:spPr>
        <p:txBody>
          <a:bodyPr>
            <a:spAutoFit/>
          </a:bodyPr>
          <a:lstStyle/>
          <a:p>
            <a:pPr>
              <a:spcBef>
                <a:spcPct val="50000"/>
              </a:spcBef>
            </a:pPr>
            <a:r>
              <a:rPr lang="en-US" sz="1500"/>
              <a:t>Stagflation occurs when there is a decline in real GDP combined with a rise in the price level.</a:t>
            </a:r>
          </a:p>
        </p:txBody>
      </p:sp>
      <p:sp>
        <p:nvSpPr>
          <p:cNvPr id="74766" name="Line 28"/>
          <p:cNvSpPr>
            <a:spLocks noChangeShapeType="1"/>
          </p:cNvSpPr>
          <p:nvPr/>
        </p:nvSpPr>
        <p:spPr bwMode="auto">
          <a:xfrm flipH="1">
            <a:off x="2590800" y="3505200"/>
            <a:ext cx="3962400" cy="762000"/>
          </a:xfrm>
          <a:prstGeom prst="line">
            <a:avLst/>
          </a:prstGeom>
          <a:noFill/>
          <a:ln w="9525">
            <a:solidFill>
              <a:schemeClr val="tx1"/>
            </a:solidFill>
            <a:round/>
            <a:headEnd/>
            <a:tailEnd type="triangle" w="med" len="med"/>
          </a:ln>
        </p:spPr>
        <p:txBody>
          <a:bodyPr/>
          <a:lstStyle/>
          <a:p>
            <a:endParaRPr lang="en-US"/>
          </a:p>
        </p:txBody>
      </p:sp>
      <p:sp>
        <p:nvSpPr>
          <p:cNvPr id="74767" name="Line 29"/>
          <p:cNvSpPr>
            <a:spLocks noChangeShapeType="1"/>
          </p:cNvSpPr>
          <p:nvPr/>
        </p:nvSpPr>
        <p:spPr bwMode="auto">
          <a:xfrm>
            <a:off x="2362200" y="5257800"/>
            <a:ext cx="838200" cy="0"/>
          </a:xfrm>
          <a:prstGeom prst="line">
            <a:avLst/>
          </a:prstGeom>
          <a:noFill/>
          <a:ln w="9525">
            <a:solidFill>
              <a:schemeClr val="tx1"/>
            </a:solidFill>
            <a:round/>
            <a:headEnd/>
            <a:tailEnd type="triangle" w="med" len="med"/>
          </a:ln>
        </p:spPr>
        <p:txBody>
          <a:bodyPr/>
          <a:lstStyle/>
          <a:p>
            <a:endParaRPr lang="en-US"/>
          </a:p>
        </p:txBody>
      </p:sp>
      <p:sp>
        <p:nvSpPr>
          <p:cNvPr id="74768" name="Line 30"/>
          <p:cNvSpPr>
            <a:spLocks noChangeShapeType="1"/>
          </p:cNvSpPr>
          <p:nvPr/>
        </p:nvSpPr>
        <p:spPr bwMode="auto">
          <a:xfrm>
            <a:off x="5029200" y="5105400"/>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Trade – Offs and Opportunity Costs</a:t>
            </a:r>
          </a:p>
        </p:txBody>
      </p:sp>
      <p:sp>
        <p:nvSpPr>
          <p:cNvPr id="12291" name="Rectangle 3"/>
          <p:cNvSpPr>
            <a:spLocks noGrp="1" noRot="1" noChangeArrowheads="1"/>
          </p:cNvSpPr>
          <p:nvPr>
            <p:ph idx="1"/>
          </p:nvPr>
        </p:nvSpPr>
        <p:spPr/>
        <p:txBody>
          <a:bodyPr/>
          <a:lstStyle/>
          <a:p>
            <a:pPr eaLnBrk="1" hangingPunct="1">
              <a:lnSpc>
                <a:spcPct val="90000"/>
              </a:lnSpc>
            </a:pPr>
            <a:r>
              <a:rPr lang="en-US" smtClean="0"/>
              <a:t>What is a trade-off?</a:t>
            </a:r>
          </a:p>
          <a:p>
            <a:pPr lvl="1" eaLnBrk="1" hangingPunct="1">
              <a:lnSpc>
                <a:spcPct val="90000"/>
              </a:lnSpc>
            </a:pPr>
            <a:r>
              <a:rPr lang="en-US" smtClean="0"/>
              <a:t>Trade offs are alternatives that we sacrifice when we make a decision.</a:t>
            </a:r>
          </a:p>
          <a:p>
            <a:pPr eaLnBrk="1" hangingPunct="1">
              <a:lnSpc>
                <a:spcPct val="90000"/>
              </a:lnSpc>
            </a:pPr>
            <a:r>
              <a:rPr lang="en-US" smtClean="0"/>
              <a:t>What is an Opportunity cost?</a:t>
            </a:r>
          </a:p>
          <a:p>
            <a:pPr lvl="1" eaLnBrk="1" hangingPunct="1">
              <a:lnSpc>
                <a:spcPct val="90000"/>
              </a:lnSpc>
            </a:pPr>
            <a:r>
              <a:rPr lang="en-US" smtClean="0"/>
              <a:t>The most desirable alternative given up as the result of a decision is an opportunity cost.</a:t>
            </a:r>
          </a:p>
          <a:p>
            <a:pPr lvl="2" eaLnBrk="1" hangingPunct="1">
              <a:lnSpc>
                <a:spcPct val="90000"/>
              </a:lnSpc>
            </a:pPr>
            <a:r>
              <a:rPr lang="en-US" smtClean="0"/>
              <a:t>Example:  If you buy a Big Mac Combo, you cannot go buy a Chicken McNugget Combo</a:t>
            </a:r>
          </a:p>
        </p:txBody>
      </p:sp>
      <p:pic>
        <p:nvPicPr>
          <p:cNvPr id="12292" name="Picture 5" descr="See full size image">
            <a:hlinkClick r:id="rId2"/>
          </p:cNvPr>
          <p:cNvPicPr>
            <a:picLocks noChangeAspect="1" noChangeArrowheads="1"/>
          </p:cNvPicPr>
          <p:nvPr/>
        </p:nvPicPr>
        <p:blipFill>
          <a:blip r:embed="rId3"/>
          <a:srcRect/>
          <a:stretch>
            <a:fillRect/>
          </a:stretch>
        </p:blipFill>
        <p:spPr bwMode="auto">
          <a:xfrm>
            <a:off x="3276600" y="4724400"/>
            <a:ext cx="2514600" cy="187483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smtClean="0"/>
              <a:t>Market Structures</a:t>
            </a:r>
          </a:p>
        </p:txBody>
      </p:sp>
      <p:sp>
        <p:nvSpPr>
          <p:cNvPr id="75779" name="Rectangle 3"/>
          <p:cNvSpPr>
            <a:spLocks noGrp="1" noChangeArrowheads="1"/>
          </p:cNvSpPr>
          <p:nvPr>
            <p:ph type="subTitle" idx="1"/>
          </p:nvPr>
        </p:nvSpPr>
        <p:spPr>
          <a:xfrm>
            <a:off x="1371600" y="3332163"/>
            <a:ext cx="6400800" cy="1752600"/>
          </a:xfrm>
        </p:spPr>
        <p:txBody>
          <a:bodyPr/>
          <a:lstStyle/>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fontAlgn="auto" hangingPunct="1">
              <a:spcAft>
                <a:spcPts val="0"/>
              </a:spcAft>
              <a:defRPr/>
            </a:pPr>
            <a:r>
              <a:rPr lang="en-US" dirty="0" smtClean="0"/>
              <a:t>Perfect Competition </a:t>
            </a:r>
          </a:p>
        </p:txBody>
      </p:sp>
      <p:sp>
        <p:nvSpPr>
          <p:cNvPr id="76803" name="Rectangle 3"/>
          <p:cNvSpPr>
            <a:spLocks noGrp="1" noRot="1" noChangeArrowheads="1"/>
          </p:cNvSpPr>
          <p:nvPr>
            <p:ph idx="1"/>
          </p:nvPr>
        </p:nvSpPr>
        <p:spPr/>
        <p:txBody>
          <a:bodyPr/>
          <a:lstStyle/>
          <a:p>
            <a:pPr eaLnBrk="1" hangingPunct="1"/>
            <a:r>
              <a:rPr lang="en-US" smtClean="0"/>
              <a:t>Perfect competition is also called pure competition, few examples of perfect competition exist today.  Examples include the markets for farm products and stocks traded on the NYSE. </a:t>
            </a: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Four Conditions to Perfect Competition </a:t>
            </a:r>
          </a:p>
        </p:txBody>
      </p:sp>
      <p:sp>
        <p:nvSpPr>
          <p:cNvPr id="77827" name="Rectangle 3"/>
          <p:cNvSpPr>
            <a:spLocks noGrp="1" noRot="1" noChangeArrowheads="1"/>
          </p:cNvSpPr>
          <p:nvPr>
            <p:ph idx="1"/>
          </p:nvPr>
        </p:nvSpPr>
        <p:spPr/>
        <p:txBody>
          <a:bodyPr/>
          <a:lstStyle/>
          <a:p>
            <a:pPr eaLnBrk="1" hangingPunct="1"/>
            <a:r>
              <a:rPr lang="en-US" smtClean="0"/>
              <a:t>1. Many buyers and sellers participate in the market.</a:t>
            </a:r>
          </a:p>
          <a:p>
            <a:pPr eaLnBrk="1" hangingPunct="1"/>
            <a:r>
              <a:rPr lang="en-US" smtClean="0"/>
              <a:t>2. Sellers offer IDENTICAL products.</a:t>
            </a:r>
          </a:p>
          <a:p>
            <a:pPr eaLnBrk="1" hangingPunct="1"/>
            <a:r>
              <a:rPr lang="en-US" smtClean="0"/>
              <a:t>3. Buyers and sellers are will informed about products.</a:t>
            </a:r>
          </a:p>
          <a:p>
            <a:pPr eaLnBrk="1" hangingPunct="1"/>
            <a:r>
              <a:rPr lang="en-US" smtClean="0"/>
              <a:t>4. Sellers are able to enter and exit the market freely.</a:t>
            </a:r>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4000" dirty="0" smtClean="0"/>
              <a:t>Why are there so few perfectly competitive markets? </a:t>
            </a:r>
          </a:p>
        </p:txBody>
      </p:sp>
      <p:sp>
        <p:nvSpPr>
          <p:cNvPr id="78851" name="Rectangle 3"/>
          <p:cNvSpPr>
            <a:spLocks noGrp="1" noRot="1" noChangeArrowheads="1"/>
          </p:cNvSpPr>
          <p:nvPr>
            <p:ph idx="1"/>
          </p:nvPr>
        </p:nvSpPr>
        <p:spPr/>
        <p:txBody>
          <a:bodyPr/>
          <a:lstStyle/>
          <a:p>
            <a:pPr eaLnBrk="1" hangingPunct="1"/>
            <a:r>
              <a:rPr lang="en-US" smtClean="0"/>
              <a:t>There are many barriers to entry, or factors that make it difficult for a new firm to enter the market.  </a:t>
            </a:r>
          </a:p>
          <a:p>
            <a:pPr eaLnBrk="1" hangingPunct="1"/>
            <a:r>
              <a:rPr lang="en-US" smtClean="0"/>
              <a:t>	1. Start –Up Costs:  the expenses a firm must pay before it can begin to produce and sell goods</a:t>
            </a:r>
          </a:p>
          <a:p>
            <a:pPr eaLnBrk="1" hangingPunct="1"/>
            <a:r>
              <a:rPr lang="en-US" smtClean="0"/>
              <a:t>	2. Barriers of technology and know-how can keep a market from being perfectly competitive</a:t>
            </a:r>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4000" dirty="0" smtClean="0"/>
              <a:t>Why are commodities usually perfectly competitive?</a:t>
            </a:r>
          </a:p>
        </p:txBody>
      </p:sp>
      <p:sp>
        <p:nvSpPr>
          <p:cNvPr id="79875" name="Rectangle 3"/>
          <p:cNvSpPr>
            <a:spLocks noGrp="1" noRot="1" noChangeArrowheads="1"/>
          </p:cNvSpPr>
          <p:nvPr>
            <p:ph idx="1"/>
          </p:nvPr>
        </p:nvSpPr>
        <p:spPr/>
        <p:txBody>
          <a:bodyPr/>
          <a:lstStyle/>
          <a:p>
            <a:pPr eaLnBrk="1" hangingPunct="1"/>
            <a:r>
              <a:rPr lang="en-US" smtClean="0"/>
              <a:t>Commodities are termed as ‘identical’ products, and in a perfectly competitive market, all products are identical </a:t>
            </a:r>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fontAlgn="auto" hangingPunct="1">
              <a:spcAft>
                <a:spcPts val="0"/>
              </a:spcAft>
              <a:defRPr/>
            </a:pPr>
            <a:r>
              <a:rPr lang="en-US" dirty="0" smtClean="0"/>
              <a:t>Monopoly </a:t>
            </a:r>
          </a:p>
        </p:txBody>
      </p:sp>
      <p:sp>
        <p:nvSpPr>
          <p:cNvPr id="80899" name="Rectangle 3"/>
          <p:cNvSpPr>
            <a:spLocks noGrp="1" noRot="1" noChangeArrowheads="1"/>
          </p:cNvSpPr>
          <p:nvPr>
            <p:ph idx="1"/>
          </p:nvPr>
        </p:nvSpPr>
        <p:spPr/>
        <p:txBody>
          <a:bodyPr/>
          <a:lstStyle/>
          <a:p>
            <a:pPr eaLnBrk="1" hangingPunct="1"/>
            <a:r>
              <a:rPr lang="en-US" smtClean="0"/>
              <a:t>What is a monopoly?  </a:t>
            </a:r>
          </a:p>
          <a:p>
            <a:pPr lvl="1" eaLnBrk="1" hangingPunct="1"/>
            <a:r>
              <a:rPr lang="en-US" smtClean="0"/>
              <a:t>a market dominated by a single seller</a:t>
            </a:r>
          </a:p>
        </p:txBody>
      </p: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4000" dirty="0" smtClean="0"/>
              <a:t>What are some characteristics of monopolies? </a:t>
            </a:r>
          </a:p>
        </p:txBody>
      </p:sp>
      <p:sp>
        <p:nvSpPr>
          <p:cNvPr id="81923" name="Rectangle 3"/>
          <p:cNvSpPr>
            <a:spLocks noGrp="1" noRot="1" noChangeArrowheads="1"/>
          </p:cNvSpPr>
          <p:nvPr>
            <p:ph idx="1"/>
          </p:nvPr>
        </p:nvSpPr>
        <p:spPr/>
        <p:txBody>
          <a:bodyPr/>
          <a:lstStyle/>
          <a:p>
            <a:pPr eaLnBrk="1" hangingPunct="1"/>
            <a:r>
              <a:rPr lang="en-US" smtClean="0"/>
              <a:t>All monopolies have a single seller in the market.</a:t>
            </a:r>
          </a:p>
          <a:p>
            <a:pPr eaLnBrk="1" hangingPunct="1"/>
            <a:r>
              <a:rPr lang="en-US" smtClean="0"/>
              <a:t>It is VERY difficult to enter a market, cost prohibitive.</a:t>
            </a:r>
          </a:p>
          <a:p>
            <a:pPr eaLnBrk="1" hangingPunct="1"/>
            <a:r>
              <a:rPr lang="en-US" smtClean="0"/>
              <a:t>All monopolies have economies of scale [factors that cause a producers average cost per unit to fall as output rises]</a:t>
            </a:r>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4000" dirty="0" smtClean="0"/>
              <a:t>What are some characteristics of monopolies? </a:t>
            </a:r>
          </a:p>
        </p:txBody>
      </p:sp>
      <p:sp>
        <p:nvSpPr>
          <p:cNvPr id="12291" name="Rectangle 3"/>
          <p:cNvSpPr>
            <a:spLocks noGrp="1" noRot="1" noChangeArrowheads="1"/>
          </p:cNvSpPr>
          <p:nvPr>
            <p:ph idx="1"/>
          </p:nvPr>
        </p:nvSpPr>
        <p:spPr/>
        <p:txBody>
          <a:bodyPr>
            <a:normAutofit lnSpcReduction="10000"/>
          </a:bodyPr>
          <a:lstStyle/>
          <a:p>
            <a:pPr marL="548640" indent="-411480" eaLnBrk="1" fontAlgn="auto" hangingPunct="1">
              <a:lnSpc>
                <a:spcPct val="90000"/>
              </a:lnSpc>
              <a:spcAft>
                <a:spcPts val="0"/>
              </a:spcAft>
              <a:buClr>
                <a:schemeClr val="tx1">
                  <a:shade val="95000"/>
                </a:schemeClr>
              </a:buClr>
              <a:buFont typeface="Wingdings 2"/>
              <a:buChar char=""/>
              <a:defRPr/>
            </a:pPr>
            <a:r>
              <a:rPr lang="en-US" dirty="0" smtClean="0"/>
              <a:t>Hydroelectric dams are examples of monopolies.</a:t>
            </a:r>
          </a:p>
          <a:p>
            <a:pPr marL="548640" indent="-411480" eaLnBrk="1" fontAlgn="auto" hangingPunct="1">
              <a:lnSpc>
                <a:spcPct val="90000"/>
              </a:lnSpc>
              <a:spcAft>
                <a:spcPts val="0"/>
              </a:spcAft>
              <a:buClr>
                <a:schemeClr val="tx1">
                  <a:shade val="95000"/>
                </a:schemeClr>
              </a:buClr>
              <a:buFont typeface="Wingdings 2"/>
              <a:buChar char=""/>
              <a:defRPr/>
            </a:pPr>
            <a:r>
              <a:rPr lang="en-US" dirty="0" smtClean="0"/>
              <a:t>Natural Monopolies – a market that runs most efficiently when one large firm provides all of the output – public water is an example of natural monopoly</a:t>
            </a:r>
          </a:p>
          <a:p>
            <a:pPr marL="548640" indent="-411480" eaLnBrk="1" fontAlgn="auto" hangingPunct="1">
              <a:lnSpc>
                <a:spcPct val="90000"/>
              </a:lnSpc>
              <a:spcAft>
                <a:spcPts val="0"/>
              </a:spcAft>
              <a:buClr>
                <a:schemeClr val="tx1">
                  <a:shade val="95000"/>
                </a:schemeClr>
              </a:buClr>
              <a:buFont typeface="Wingdings 2"/>
              <a:buChar char=""/>
              <a:defRPr/>
            </a:pPr>
            <a:r>
              <a:rPr lang="en-US" dirty="0" smtClean="0"/>
              <a:t>Technology can change natural monopolies – telephones were once a natural monopoly, because think copper wire was needed to provide service, when this was no longer the case, many companies were able to enter the market</a:t>
            </a:r>
          </a:p>
        </p:txBody>
      </p:sp>
    </p:spTree>
  </p:cSld>
  <p:clrMapOvr>
    <a:masterClrMapping/>
  </p:clrMapOvr>
  <p:transition>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fontAlgn="auto" hangingPunct="1">
              <a:spcAft>
                <a:spcPts val="0"/>
              </a:spcAft>
              <a:defRPr/>
            </a:pPr>
            <a:r>
              <a:rPr lang="en-US" dirty="0" smtClean="0"/>
              <a:t>Government Monopolies </a:t>
            </a:r>
          </a:p>
        </p:txBody>
      </p:sp>
      <p:sp>
        <p:nvSpPr>
          <p:cNvPr id="83971" name="Rectangle 3"/>
          <p:cNvSpPr>
            <a:spLocks noGrp="1" noRot="1" noChangeArrowheads="1"/>
          </p:cNvSpPr>
          <p:nvPr>
            <p:ph idx="1"/>
          </p:nvPr>
        </p:nvSpPr>
        <p:spPr/>
        <p:txBody>
          <a:bodyPr/>
          <a:lstStyle/>
          <a:p>
            <a:pPr eaLnBrk="1" hangingPunct="1"/>
            <a:r>
              <a:rPr lang="en-US" smtClean="0"/>
              <a:t>Government Monopolies – a monopoly created by the government</a:t>
            </a:r>
          </a:p>
        </p:txBody>
      </p:sp>
    </p:spTree>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smtClean="0"/>
              <a:t>Labor</a:t>
            </a:r>
          </a:p>
        </p:txBody>
      </p:sp>
      <p:sp>
        <p:nvSpPr>
          <p:cNvPr id="84995" name="Rectangle 3"/>
          <p:cNvSpPr>
            <a:spLocks noGrp="1" noChangeArrowheads="1"/>
          </p:cNvSpPr>
          <p:nvPr>
            <p:ph type="subTitle" idx="1"/>
          </p:nvPr>
        </p:nvSpPr>
        <p:spPr>
          <a:xfrm>
            <a:off x="1371600" y="3332163"/>
            <a:ext cx="6400800" cy="1752600"/>
          </a:xfrm>
        </p:spPr>
        <p:txBody>
          <a:bodyPr/>
          <a:lstStyle/>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fontAlgn="auto" hangingPunct="1">
              <a:spcAft>
                <a:spcPts val="0"/>
              </a:spcAft>
              <a:defRPr/>
            </a:pPr>
            <a:r>
              <a:rPr lang="en-US" dirty="0" smtClean="0"/>
              <a:t>The Free Market</a:t>
            </a:r>
          </a:p>
        </p:txBody>
      </p:sp>
      <p:sp>
        <p:nvSpPr>
          <p:cNvPr id="13315" name="Rectangle 3"/>
          <p:cNvSpPr>
            <a:spLocks noGrp="1" noRot="1" noChangeArrowheads="1"/>
          </p:cNvSpPr>
          <p:nvPr>
            <p:ph idx="1"/>
          </p:nvPr>
        </p:nvSpPr>
        <p:spPr/>
        <p:txBody>
          <a:bodyPr/>
          <a:lstStyle/>
          <a:p>
            <a:pPr eaLnBrk="1" hangingPunct="1"/>
            <a:r>
              <a:rPr lang="en-US" smtClean="0"/>
              <a:t>What is a market?</a:t>
            </a:r>
          </a:p>
          <a:p>
            <a:pPr lvl="1" eaLnBrk="1" hangingPunct="1"/>
            <a:r>
              <a:rPr lang="en-US" smtClean="0"/>
              <a:t>A market is an “arrangement” that allows people to buy and sell items</a:t>
            </a:r>
          </a:p>
          <a:p>
            <a:pPr eaLnBrk="1" hangingPunct="1"/>
            <a:r>
              <a:rPr lang="en-US" smtClean="0"/>
              <a:t>Why are markets important?</a:t>
            </a:r>
          </a:p>
          <a:p>
            <a:pPr lvl="1" eaLnBrk="1" hangingPunct="1"/>
            <a:r>
              <a:rPr lang="en-US" smtClean="0"/>
              <a:t>No one is self-sufficient; as a result, people must exchange goods and services</a:t>
            </a:r>
          </a:p>
          <a:p>
            <a:pPr lvl="1" eaLnBrk="1" hangingPunct="1"/>
            <a:r>
              <a:rPr lang="en-US" smtClean="0"/>
              <a:t>In our society, people specialize.  As a result, everyone does their own thing in hopes of being more efficient with the resources available</a:t>
            </a:r>
          </a:p>
        </p:txBody>
      </p:sp>
    </p:spTree>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fontAlgn="auto" hangingPunct="1">
              <a:spcAft>
                <a:spcPts val="0"/>
              </a:spcAft>
              <a:defRPr/>
            </a:pPr>
            <a:r>
              <a:rPr lang="en-US" dirty="0" smtClean="0"/>
              <a:t>Occupational Trends</a:t>
            </a:r>
          </a:p>
        </p:txBody>
      </p:sp>
      <p:sp>
        <p:nvSpPr>
          <p:cNvPr id="86019" name="Rectangle 3"/>
          <p:cNvSpPr>
            <a:spLocks noGrp="1" noRot="1" noChangeArrowheads="1"/>
          </p:cNvSpPr>
          <p:nvPr>
            <p:ph idx="1"/>
          </p:nvPr>
        </p:nvSpPr>
        <p:spPr/>
        <p:txBody>
          <a:bodyPr/>
          <a:lstStyle/>
          <a:p>
            <a:pPr eaLnBrk="1" hangingPunct="1"/>
            <a:r>
              <a:rPr lang="en-US" smtClean="0"/>
              <a:t>A labor union is an organization of workers that tries to improve working conditions, wages, and benefits for its members.	</a:t>
            </a:r>
          </a:p>
          <a:p>
            <a:pPr eaLnBrk="1" hangingPunct="1"/>
            <a:r>
              <a:rPr lang="en-US" smtClean="0"/>
              <a:t>Less than 14% of US workers belong to a labor union.</a:t>
            </a:r>
          </a:p>
        </p:txBody>
      </p:sp>
    </p:spTree>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fontAlgn="auto" hangingPunct="1">
              <a:spcAft>
                <a:spcPts val="0"/>
              </a:spcAft>
              <a:defRPr/>
            </a:pPr>
            <a:r>
              <a:rPr lang="en-US" dirty="0" smtClean="0"/>
              <a:t>Labor Force Trends</a:t>
            </a:r>
          </a:p>
        </p:txBody>
      </p:sp>
      <p:sp>
        <p:nvSpPr>
          <p:cNvPr id="87043" name="Rectangle 3"/>
          <p:cNvSpPr>
            <a:spLocks noGrp="1" noRot="1" noChangeArrowheads="1"/>
          </p:cNvSpPr>
          <p:nvPr>
            <p:ph idx="1"/>
          </p:nvPr>
        </p:nvSpPr>
        <p:spPr/>
        <p:txBody>
          <a:bodyPr/>
          <a:lstStyle/>
          <a:p>
            <a:pPr eaLnBrk="1" hangingPunct="1"/>
            <a:r>
              <a:rPr lang="en-US" smtClean="0"/>
              <a:t>The union movement took shape over the course of more than a century. </a:t>
            </a:r>
          </a:p>
          <a:p>
            <a:pPr eaLnBrk="1" hangingPunct="1"/>
            <a:r>
              <a:rPr lang="en-US" smtClean="0"/>
              <a:t>The 1935 National Labor Relations Act, also known as the Wagner Act, gave workers the right to organize and required the companies to bargain in  good faith with the Unions. </a:t>
            </a:r>
          </a:p>
        </p:txBody>
      </p:sp>
    </p:spTree>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Key Events in US Labor Movement </a:t>
            </a:r>
          </a:p>
        </p:txBody>
      </p:sp>
      <p:sp>
        <p:nvSpPr>
          <p:cNvPr id="88067" name="Rectangle 3"/>
          <p:cNvSpPr>
            <a:spLocks noGrp="1" noRot="1" noChangeArrowheads="1"/>
          </p:cNvSpPr>
          <p:nvPr>
            <p:ph idx="1"/>
          </p:nvPr>
        </p:nvSpPr>
        <p:spPr/>
        <p:txBody>
          <a:bodyPr/>
          <a:lstStyle/>
          <a:p>
            <a:pPr eaLnBrk="1" hangingPunct="1"/>
            <a:r>
              <a:rPr lang="en-US" smtClean="0"/>
              <a:t>Year 		Event </a:t>
            </a:r>
          </a:p>
          <a:p>
            <a:pPr eaLnBrk="1" hangingPunct="1"/>
            <a:r>
              <a:rPr lang="en-US" smtClean="0"/>
              <a:t>1869		Knights of Labor founded </a:t>
            </a:r>
          </a:p>
          <a:p>
            <a:pPr eaLnBrk="1" hangingPunct="1"/>
            <a:r>
              <a:rPr lang="en-US" smtClean="0"/>
              <a:t>1911		Fire in the Triangle 					Shirtwaist Factory in New 			York kills 146, spurring 				action on workplace safety </a:t>
            </a:r>
          </a:p>
          <a:p>
            <a:pPr eaLnBrk="1" hangingPunct="1"/>
            <a:endParaRPr lang="en-US" smtClean="0"/>
          </a:p>
        </p:txBody>
      </p:sp>
    </p:spTree>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Key Events in US Labor Movement </a:t>
            </a:r>
          </a:p>
        </p:txBody>
      </p:sp>
      <p:sp>
        <p:nvSpPr>
          <p:cNvPr id="89091" name="Rectangle 3"/>
          <p:cNvSpPr>
            <a:spLocks noGrp="1" noRot="1" noChangeArrowheads="1"/>
          </p:cNvSpPr>
          <p:nvPr>
            <p:ph idx="1"/>
          </p:nvPr>
        </p:nvSpPr>
        <p:spPr/>
        <p:txBody>
          <a:bodyPr/>
          <a:lstStyle/>
          <a:p>
            <a:pPr eaLnBrk="1" hangingPunct="1"/>
            <a:r>
              <a:rPr lang="en-US" smtClean="0"/>
              <a:t>Year 		Event </a:t>
            </a:r>
          </a:p>
          <a:p>
            <a:pPr eaLnBrk="1" hangingPunct="1"/>
            <a:r>
              <a:rPr lang="en-US" smtClean="0"/>
              <a:t>1932		Norris-La Guardia Act 				outlaws ‘yellow dog’ 				contracts, gives other 				protection to unions </a:t>
            </a:r>
          </a:p>
          <a:p>
            <a:pPr eaLnBrk="1" hangingPunct="1"/>
            <a:r>
              <a:rPr lang="en-US" smtClean="0"/>
              <a:t>1935		Wagner Act gives workers 			rights to organize </a:t>
            </a:r>
          </a:p>
        </p:txBody>
      </p:sp>
    </p:spTree>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Key Events in US Labor Movement </a:t>
            </a:r>
          </a:p>
        </p:txBody>
      </p:sp>
      <p:sp>
        <p:nvSpPr>
          <p:cNvPr id="90115" name="Rectangle 3"/>
          <p:cNvSpPr>
            <a:spLocks noGrp="1" noRot="1" noChangeArrowheads="1"/>
          </p:cNvSpPr>
          <p:nvPr>
            <p:ph idx="1"/>
          </p:nvPr>
        </p:nvSpPr>
        <p:spPr/>
        <p:txBody>
          <a:bodyPr/>
          <a:lstStyle/>
          <a:p>
            <a:pPr marL="609600" indent="-609600" eaLnBrk="1" hangingPunct="1"/>
            <a:r>
              <a:rPr lang="en-US" smtClean="0"/>
              <a:t>Year 		Event </a:t>
            </a:r>
          </a:p>
          <a:p>
            <a:pPr marL="609600" indent="-609600" eaLnBrk="1" hangingPunct="1"/>
            <a:r>
              <a:rPr lang="en-US" smtClean="0"/>
              <a:t>1938		AFL splinter group becomes 			the independent Congress    			of Industrial Organizations             			headed by John L. Lewis</a:t>
            </a:r>
          </a:p>
          <a:p>
            <a:pPr marL="609600" indent="-609600" eaLnBrk="1" hangingPunct="1"/>
            <a:r>
              <a:rPr lang="en-US" smtClean="0"/>
              <a:t>1955		AFL and CIO merge to 				create AFL-CIO</a:t>
            </a:r>
          </a:p>
        </p:txBody>
      </p:sp>
    </p:spTree>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Key Events in US Labor Movement </a:t>
            </a:r>
          </a:p>
        </p:txBody>
      </p:sp>
      <p:sp>
        <p:nvSpPr>
          <p:cNvPr id="91139" name="Rectangle 3"/>
          <p:cNvSpPr>
            <a:spLocks noGrp="1" noRot="1" noChangeArrowheads="1"/>
          </p:cNvSpPr>
          <p:nvPr>
            <p:ph idx="1"/>
          </p:nvPr>
        </p:nvSpPr>
        <p:spPr/>
        <p:txBody>
          <a:bodyPr/>
          <a:lstStyle/>
          <a:p>
            <a:pPr eaLnBrk="1" hangingPunct="1"/>
            <a:r>
              <a:rPr lang="en-US" smtClean="0"/>
              <a:t>Year 		Event </a:t>
            </a:r>
          </a:p>
          <a:p>
            <a:pPr eaLnBrk="1" hangingPunct="1"/>
            <a:r>
              <a:rPr lang="en-US" smtClean="0"/>
              <a:t>1970s		Rise in anti-union measures 			by employers </a:t>
            </a:r>
          </a:p>
          <a:p>
            <a:pPr eaLnBrk="1" hangingPunct="1"/>
            <a:r>
              <a:rPr lang="en-US" smtClean="0"/>
              <a:t>1990s		Increase in public sector 				unions, including teaching 			assistants at some 					universities </a:t>
            </a:r>
          </a:p>
        </p:txBody>
      </p:sp>
    </p:spTree>
  </p:cSld>
  <p:clrMapOvr>
    <a:masterClrMapping/>
  </p:clrMapOvr>
  <p:transition>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fontAlgn="auto" hangingPunct="1">
              <a:spcAft>
                <a:spcPts val="0"/>
              </a:spcAft>
              <a:defRPr/>
            </a:pPr>
            <a:r>
              <a:rPr lang="en-US" dirty="0" smtClean="0"/>
              <a:t>Labor Terms</a:t>
            </a:r>
          </a:p>
        </p:txBody>
      </p:sp>
      <p:sp>
        <p:nvSpPr>
          <p:cNvPr id="92163" name="Rectangle 3"/>
          <p:cNvSpPr>
            <a:spLocks noGrp="1" noRot="1" noChangeArrowheads="1"/>
          </p:cNvSpPr>
          <p:nvPr>
            <p:ph idx="1"/>
          </p:nvPr>
        </p:nvSpPr>
        <p:spPr/>
        <p:txBody>
          <a:bodyPr/>
          <a:lstStyle/>
          <a:p>
            <a:pPr eaLnBrk="1" hangingPunct="1"/>
            <a:r>
              <a:rPr lang="en-US" u="sng" smtClean="0"/>
              <a:t>Collective Bargaining</a:t>
            </a:r>
            <a:endParaRPr lang="en-US" smtClean="0"/>
          </a:p>
          <a:p>
            <a:pPr eaLnBrk="1" hangingPunct="1"/>
            <a:r>
              <a:rPr lang="en-US" smtClean="0"/>
              <a:t>Collective bargaining is the process in which union and company representatives meet to negotiate a new labor contract. </a:t>
            </a:r>
          </a:p>
          <a:p>
            <a:pPr eaLnBrk="1" hangingPunct="1"/>
            <a:r>
              <a:rPr lang="en-US" u="sng" smtClean="0"/>
              <a:t>Wages and Benefits</a:t>
            </a:r>
            <a:endParaRPr lang="en-US" smtClean="0"/>
          </a:p>
          <a:p>
            <a:pPr eaLnBrk="1" hangingPunct="1"/>
            <a:r>
              <a:rPr lang="en-US" smtClean="0"/>
              <a:t>The Union negotiates on behalf of all members for wage rate, overtime rates, planned raises, and benefits. </a:t>
            </a:r>
          </a:p>
        </p:txBody>
      </p:sp>
    </p:spTree>
  </p:cSld>
  <p:clrMapOvr>
    <a:masterClrMapping/>
  </p:clrMapOvr>
  <p:transition>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fontAlgn="auto" hangingPunct="1">
              <a:spcAft>
                <a:spcPts val="0"/>
              </a:spcAft>
              <a:defRPr/>
            </a:pPr>
            <a:r>
              <a:rPr lang="en-US" dirty="0" smtClean="0"/>
              <a:t>Labor Terms</a:t>
            </a:r>
          </a:p>
        </p:txBody>
      </p:sp>
      <p:sp>
        <p:nvSpPr>
          <p:cNvPr id="93187" name="Rectangle 3"/>
          <p:cNvSpPr>
            <a:spLocks noGrp="1" noRot="1" noChangeArrowheads="1"/>
          </p:cNvSpPr>
          <p:nvPr>
            <p:ph idx="1"/>
          </p:nvPr>
        </p:nvSpPr>
        <p:spPr/>
        <p:txBody>
          <a:bodyPr/>
          <a:lstStyle/>
          <a:p>
            <a:pPr eaLnBrk="1" hangingPunct="1"/>
            <a:r>
              <a:rPr lang="en-US" u="sng" smtClean="0"/>
              <a:t>Working Conditions</a:t>
            </a:r>
            <a:endParaRPr lang="en-US" smtClean="0"/>
          </a:p>
          <a:p>
            <a:pPr eaLnBrk="1" hangingPunct="1"/>
            <a:r>
              <a:rPr lang="en-US" smtClean="0"/>
              <a:t>Safety, comfort, worker responsibilities, and other workplace issues are negotiated and written into the final contract.</a:t>
            </a:r>
          </a:p>
          <a:p>
            <a:pPr eaLnBrk="1" hangingPunct="1"/>
            <a:r>
              <a:rPr lang="en-US" u="sng" smtClean="0"/>
              <a:t>Job Security</a:t>
            </a:r>
            <a:endParaRPr lang="en-US" smtClean="0"/>
          </a:p>
          <a:p>
            <a:pPr eaLnBrk="1" hangingPunct="1"/>
            <a:r>
              <a:rPr lang="en-US" smtClean="0"/>
              <a:t>One of the union’s primary goals is to secure its members’ jobs.  The contract spells out the conditions under which a worker may be fired. </a:t>
            </a:r>
          </a:p>
        </p:txBody>
      </p:sp>
    </p:spTree>
  </p:cSld>
  <p:clrMapOvr>
    <a:masterClrMapping/>
  </p:clrMapOvr>
  <p:transition>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fontAlgn="auto" hangingPunct="1">
              <a:spcAft>
                <a:spcPts val="0"/>
              </a:spcAft>
              <a:defRPr/>
            </a:pPr>
            <a:r>
              <a:rPr lang="en-US" dirty="0" smtClean="0"/>
              <a:t>Labor Strikes and Settlements </a:t>
            </a:r>
          </a:p>
        </p:txBody>
      </p:sp>
      <p:sp>
        <p:nvSpPr>
          <p:cNvPr id="94211" name="Rectangle 3"/>
          <p:cNvSpPr>
            <a:spLocks noGrp="1" noRot="1" noChangeArrowheads="1"/>
          </p:cNvSpPr>
          <p:nvPr>
            <p:ph idx="1"/>
          </p:nvPr>
        </p:nvSpPr>
        <p:spPr/>
        <p:txBody>
          <a:bodyPr/>
          <a:lstStyle/>
          <a:p>
            <a:pPr eaLnBrk="1" hangingPunct="1"/>
            <a:r>
              <a:rPr lang="en-US" u="sng" smtClean="0"/>
              <a:t>Strikes</a:t>
            </a:r>
            <a:endParaRPr lang="en-US" smtClean="0"/>
          </a:p>
          <a:p>
            <a:pPr eaLnBrk="1" hangingPunct="1"/>
            <a:r>
              <a:rPr lang="en-US" smtClean="0"/>
              <a:t>If no agreement is met between the union and the company, the union may ask its members to vote on a strike.  A strike is organized work stoppage intended to force an employer to address union demands.  Strikes can be harmful to both the union and the firm.</a:t>
            </a:r>
          </a:p>
        </p:txBody>
      </p:sp>
    </p:spTree>
  </p:cSld>
  <p:clrMapOvr>
    <a:masterClrMapping/>
  </p:clrMapOvr>
  <p:transition>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fontAlgn="auto" hangingPunct="1">
              <a:spcAft>
                <a:spcPts val="0"/>
              </a:spcAft>
              <a:defRPr/>
            </a:pPr>
            <a:r>
              <a:rPr lang="en-US" dirty="0" smtClean="0"/>
              <a:t>Labor Strikes and Settlements</a:t>
            </a:r>
          </a:p>
        </p:txBody>
      </p:sp>
      <p:sp>
        <p:nvSpPr>
          <p:cNvPr id="95235" name="Rectangle 3"/>
          <p:cNvSpPr>
            <a:spLocks noGrp="1" noRot="1" noChangeArrowheads="1"/>
          </p:cNvSpPr>
          <p:nvPr>
            <p:ph idx="1"/>
          </p:nvPr>
        </p:nvSpPr>
        <p:spPr/>
        <p:txBody>
          <a:bodyPr/>
          <a:lstStyle/>
          <a:p>
            <a:pPr eaLnBrk="1" hangingPunct="1"/>
            <a:r>
              <a:rPr lang="en-US" u="sng" smtClean="0"/>
              <a:t>Mediation</a:t>
            </a:r>
            <a:endParaRPr lang="en-US" smtClean="0"/>
          </a:p>
          <a:p>
            <a:pPr eaLnBrk="1" hangingPunct="1"/>
            <a:r>
              <a:rPr lang="en-US" smtClean="0"/>
              <a:t>To avoid the economic losses of a strike, a third party is sometimes called in to settle the dispute.  Mediation is a settlement technique in which a neutral mediator meets with each side to try and find an acceptable solution that both sides will accept.</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fontAlgn="auto" hangingPunct="1">
              <a:spcAft>
                <a:spcPts val="0"/>
              </a:spcAft>
              <a:defRPr/>
            </a:pPr>
            <a:r>
              <a:rPr lang="en-US" dirty="0" smtClean="0"/>
              <a:t>Free Market Economy</a:t>
            </a:r>
          </a:p>
        </p:txBody>
      </p:sp>
      <p:sp>
        <p:nvSpPr>
          <p:cNvPr id="14339" name="Rectangle 3"/>
          <p:cNvSpPr>
            <a:spLocks noGrp="1" noRot="1" noChangeArrowheads="1"/>
          </p:cNvSpPr>
          <p:nvPr>
            <p:ph idx="1"/>
          </p:nvPr>
        </p:nvSpPr>
        <p:spPr/>
        <p:txBody>
          <a:bodyPr/>
          <a:lstStyle/>
          <a:p>
            <a:pPr eaLnBrk="1" hangingPunct="1"/>
            <a:r>
              <a:rPr lang="en-US" smtClean="0"/>
              <a:t>Free market economies are based on voluntary exchanges of goods and services</a:t>
            </a:r>
          </a:p>
          <a:p>
            <a:pPr eaLnBrk="1" hangingPunct="1"/>
            <a:r>
              <a:rPr lang="en-US" smtClean="0"/>
              <a:t>Factors of production are owned by individuals and businesses</a:t>
            </a:r>
          </a:p>
          <a:p>
            <a:pPr eaLnBrk="1" hangingPunct="1"/>
            <a:r>
              <a:rPr lang="en-US" smtClean="0"/>
              <a:t>Individuals answer the 3 basic economic questions</a:t>
            </a:r>
          </a:p>
        </p:txBody>
      </p:sp>
      <p:pic>
        <p:nvPicPr>
          <p:cNvPr id="14340" name="Picture 5" descr="http://www.ingenesist.com/wp-content/uploads/2008/10/6g1.gif"/>
          <p:cNvPicPr>
            <a:picLocks noChangeAspect="1" noChangeArrowheads="1"/>
          </p:cNvPicPr>
          <p:nvPr/>
        </p:nvPicPr>
        <p:blipFill>
          <a:blip r:embed="rId2"/>
          <a:srcRect/>
          <a:stretch>
            <a:fillRect/>
          </a:stretch>
        </p:blipFill>
        <p:spPr bwMode="auto">
          <a:xfrm>
            <a:off x="2895600" y="4206875"/>
            <a:ext cx="3298825" cy="26511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fontAlgn="auto" hangingPunct="1">
              <a:spcAft>
                <a:spcPts val="0"/>
              </a:spcAft>
              <a:defRPr/>
            </a:pPr>
            <a:r>
              <a:rPr lang="en-US" dirty="0" smtClean="0"/>
              <a:t>Labor Strikes and Settlements</a:t>
            </a:r>
          </a:p>
        </p:txBody>
      </p:sp>
      <p:sp>
        <p:nvSpPr>
          <p:cNvPr id="96259" name="Rectangle 3"/>
          <p:cNvSpPr>
            <a:spLocks noGrp="1" noRot="1" noChangeArrowheads="1"/>
          </p:cNvSpPr>
          <p:nvPr>
            <p:ph idx="1"/>
          </p:nvPr>
        </p:nvSpPr>
        <p:spPr/>
        <p:txBody>
          <a:bodyPr/>
          <a:lstStyle/>
          <a:p>
            <a:pPr eaLnBrk="1" hangingPunct="1"/>
            <a:r>
              <a:rPr lang="en-US" u="sng" smtClean="0"/>
              <a:t>Arbitration</a:t>
            </a:r>
            <a:endParaRPr lang="en-US" smtClean="0"/>
          </a:p>
          <a:p>
            <a:pPr eaLnBrk="1" hangingPunct="1"/>
            <a:r>
              <a:rPr lang="en-US" smtClean="0"/>
              <a:t>If mediation fails, talks may go into arbitration, a settlement technique in which a third party reviews the case and imposes a decision that is legally binding for both sides. </a:t>
            </a:r>
          </a:p>
        </p:txBody>
      </p:sp>
    </p:spTree>
  </p:cSld>
  <p:clrMapOvr>
    <a:masterClrMapping/>
  </p:clrMapOvr>
  <p:transition>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Declines in Union Membership </a:t>
            </a:r>
          </a:p>
        </p:txBody>
      </p:sp>
      <p:sp>
        <p:nvSpPr>
          <p:cNvPr id="97283" name="Rectangle 3"/>
          <p:cNvSpPr>
            <a:spLocks noGrp="1" noRot="1" noChangeArrowheads="1"/>
          </p:cNvSpPr>
          <p:nvPr>
            <p:ph idx="1"/>
          </p:nvPr>
        </p:nvSpPr>
        <p:spPr/>
        <p:txBody>
          <a:bodyPr/>
          <a:lstStyle/>
          <a:p>
            <a:pPr eaLnBrk="1" hangingPunct="1"/>
            <a:r>
              <a:rPr lang="en-US" smtClean="0"/>
              <a:t>Several factors have led to declines in union membership since the 1950s:</a:t>
            </a:r>
          </a:p>
          <a:p>
            <a:pPr lvl="1" eaLnBrk="1" hangingPunct="1"/>
            <a:r>
              <a:rPr lang="en-US" u="sng" smtClean="0"/>
              <a:t>‘Right to work’ Laws</a:t>
            </a:r>
            <a:endParaRPr lang="en-US" smtClean="0"/>
          </a:p>
          <a:p>
            <a:pPr lvl="1" eaLnBrk="1" hangingPunct="1"/>
            <a:r>
              <a:rPr lang="en-US" smtClean="0"/>
              <a:t>	The Taft-Hartley Act (1947) allowed states to pass right to work laws.</a:t>
            </a:r>
          </a:p>
          <a:p>
            <a:pPr lvl="1" eaLnBrk="1" hangingPunct="1"/>
            <a:r>
              <a:rPr lang="en-US" smtClean="0"/>
              <a:t>	These laws ban mandatory union membership at the workplace.</a:t>
            </a:r>
          </a:p>
        </p:txBody>
      </p:sp>
    </p:spTree>
  </p:cSld>
  <p:clrMapOvr>
    <a:masterClrMapping/>
  </p:clrMapOvr>
  <p:transition>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Declines in Union Membership</a:t>
            </a:r>
          </a:p>
        </p:txBody>
      </p:sp>
      <p:sp>
        <p:nvSpPr>
          <p:cNvPr id="98307" name="Rectangle 3"/>
          <p:cNvSpPr>
            <a:spLocks noGrp="1" noRot="1" noChangeArrowheads="1"/>
          </p:cNvSpPr>
          <p:nvPr>
            <p:ph idx="1"/>
          </p:nvPr>
        </p:nvSpPr>
        <p:spPr/>
        <p:txBody>
          <a:bodyPr/>
          <a:lstStyle/>
          <a:p>
            <a:pPr eaLnBrk="1" hangingPunct="1"/>
            <a:r>
              <a:rPr lang="en-US" u="sng" smtClean="0"/>
              <a:t>Economic Trends</a:t>
            </a:r>
            <a:endParaRPr lang="en-US" smtClean="0"/>
          </a:p>
          <a:p>
            <a:pPr eaLnBrk="1" hangingPunct="1"/>
            <a:r>
              <a:rPr lang="en-US" smtClean="0"/>
              <a:t>Unions have traditionally been strongest in the manufacturing sector, representing blue-collar workers, or workers who have industrial jobs.  Blue collar jobs have been declining in number as the American economy becomes more service oriented.</a:t>
            </a:r>
          </a:p>
        </p:txBody>
      </p:sp>
    </p:spTree>
  </p:cSld>
  <p:clrMapOvr>
    <a:masterClrMapping/>
  </p:clrMapOvr>
  <p:transition>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smtClean="0"/>
              <a:t>Declines in Union Membership</a:t>
            </a:r>
          </a:p>
        </p:txBody>
      </p:sp>
      <p:sp>
        <p:nvSpPr>
          <p:cNvPr id="99331" name="Rectangle 3"/>
          <p:cNvSpPr>
            <a:spLocks noGrp="1" noRot="1" noChangeArrowheads="1"/>
          </p:cNvSpPr>
          <p:nvPr>
            <p:ph idx="1"/>
          </p:nvPr>
        </p:nvSpPr>
        <p:spPr/>
        <p:txBody>
          <a:bodyPr/>
          <a:lstStyle/>
          <a:p>
            <a:pPr eaLnBrk="1" hangingPunct="1">
              <a:lnSpc>
                <a:spcPct val="90000"/>
              </a:lnSpc>
            </a:pPr>
            <a:r>
              <a:rPr lang="en-US" u="sng" smtClean="0"/>
              <a:t>Fulfillment of Union Goals</a:t>
            </a:r>
            <a:endParaRPr lang="en-US" smtClean="0"/>
          </a:p>
          <a:p>
            <a:pPr eaLnBrk="1" hangingPunct="1">
              <a:lnSpc>
                <a:spcPct val="90000"/>
              </a:lnSpc>
            </a:pPr>
            <a:r>
              <a:rPr lang="en-US" smtClean="0"/>
              <a:t>With the government setting standards for workplace safety, and with more benefits being provided by both private and government sources, some claim that the union membership has decreased simply because their goals have been fulfilled by other organizations. </a:t>
            </a:r>
          </a:p>
        </p:txBody>
      </p:sp>
    </p:spTree>
  </p:cSld>
  <p:clrMapOvr>
    <a:masterClrMapping/>
  </p:clrMapOvr>
  <p:transition>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smtClean="0"/>
              <a:t>Fiscal Policy</a:t>
            </a:r>
          </a:p>
        </p:txBody>
      </p:sp>
      <p:sp>
        <p:nvSpPr>
          <p:cNvPr id="100355" name="Rectangle 3"/>
          <p:cNvSpPr>
            <a:spLocks noGrp="1" noChangeArrowheads="1"/>
          </p:cNvSpPr>
          <p:nvPr>
            <p:ph type="subTitle" idx="1"/>
          </p:nvPr>
        </p:nvSpPr>
        <p:spPr>
          <a:xfrm>
            <a:off x="1371600" y="3332163"/>
            <a:ext cx="6400800" cy="1752600"/>
          </a:xfrm>
        </p:spPr>
        <p:txBody>
          <a:bodyPr/>
          <a:lstStyle/>
          <a:p>
            <a:pPr eaLnBrk="1" hangingPunct="1"/>
            <a:endParaRPr lang="en-US" smtClean="0"/>
          </a:p>
        </p:txBody>
      </p:sp>
    </p:spTree>
  </p:cSld>
  <p:clrMapOvr>
    <a:masterClrMapping/>
  </p:clrMapOvr>
  <p:transition>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Diagram 2"/>
          <p:cNvGraphicFramePr>
            <a:graphicFrameLocks/>
          </p:cNvGraphicFramePr>
          <p:nvPr/>
        </p:nvGraphicFramePr>
        <p:xfrm>
          <a:off x="0" y="0"/>
          <a:ext cx="9144000" cy="6858000"/>
        </p:xfrm>
        <a:graphic>
          <a:graphicData uri="http://schemas.openxmlformats.org/drawingml/2006/compatibility">
            <com:legacyDrawing xmlns:com="http://schemas.openxmlformats.org/drawingml/2006/compatibility" spid="_x0000_s2050"/>
          </a:graphicData>
        </a:graphic>
      </p:graphicFrame>
    </p:spTree>
  </p:cSld>
  <p:clrMapOvr>
    <a:masterClrMapping/>
  </p:clrMapOvr>
  <p:transition>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fontAlgn="auto" hangingPunct="1">
              <a:spcAft>
                <a:spcPts val="0"/>
              </a:spcAft>
              <a:defRPr/>
            </a:pPr>
            <a:r>
              <a:rPr lang="en-US" dirty="0" smtClean="0"/>
              <a:t>Debt and Deficit</a:t>
            </a:r>
          </a:p>
        </p:txBody>
      </p:sp>
      <p:graphicFrame>
        <p:nvGraphicFramePr>
          <p:cNvPr id="3074" name="Diagram 2"/>
          <p:cNvGraphicFramePr>
            <a:graphicFrameLocks noChangeAspect="1"/>
          </p:cNvGraphicFramePr>
          <p:nvPr>
            <p:ph type="dgm" idx="1"/>
          </p:nvPr>
        </p:nvGraphicFramePr>
        <p:xfrm>
          <a:off x="0" y="1219200"/>
          <a:ext cx="9144000" cy="5638800"/>
        </p:xfrm>
        <a:graphic>
          <a:graphicData uri="http://schemas.openxmlformats.org/drawingml/2006/compatibility">
            <com:legacyDrawing xmlns:com="http://schemas.openxmlformats.org/drawingml/2006/compatibility" spid="_x0000_s3074"/>
          </a:graphicData>
        </a:graphic>
      </p:graphicFrame>
      <p:sp>
        <p:nvSpPr>
          <p:cNvPr id="3077" name="Oval 5"/>
          <p:cNvSpPr>
            <a:spLocks noChangeArrowheads="1"/>
          </p:cNvSpPr>
          <p:nvPr/>
        </p:nvSpPr>
        <p:spPr bwMode="auto">
          <a:xfrm>
            <a:off x="0" y="1600200"/>
            <a:ext cx="6400800" cy="4876800"/>
          </a:xfrm>
          <a:prstGeom prst="ellipse">
            <a:avLst/>
          </a:prstGeom>
          <a:solidFill>
            <a:schemeClr val="tx2"/>
          </a:solidFill>
          <a:ln w="9525">
            <a:solidFill>
              <a:schemeClr val="tx1"/>
            </a:solidFill>
            <a:round/>
            <a:headEnd/>
            <a:tailEnd/>
          </a:ln>
        </p:spPr>
        <p:txBody>
          <a:bodyPr wrap="none" anchor="ctr"/>
          <a:lstStyle/>
          <a:p>
            <a:pPr algn="ctr" eaLnBrk="1" hangingPunct="1"/>
            <a:endParaRPr lang="en-US"/>
          </a:p>
        </p:txBody>
      </p:sp>
      <p:sp>
        <p:nvSpPr>
          <p:cNvPr id="3078" name="Oval 6"/>
          <p:cNvSpPr>
            <a:spLocks noChangeArrowheads="1"/>
          </p:cNvSpPr>
          <p:nvPr/>
        </p:nvSpPr>
        <p:spPr bwMode="auto">
          <a:xfrm>
            <a:off x="2819400" y="1524000"/>
            <a:ext cx="6324600" cy="4724400"/>
          </a:xfrm>
          <a:prstGeom prst="ellipse">
            <a:avLst/>
          </a:prstGeom>
          <a:solidFill>
            <a:schemeClr val="tx1"/>
          </a:solidFill>
          <a:ln w="9525">
            <a:solidFill>
              <a:schemeClr val="tx1"/>
            </a:solidFill>
            <a:round/>
            <a:headEnd/>
            <a:tailEnd/>
          </a:ln>
        </p:spPr>
        <p:txBody>
          <a:bodyPr wrap="none" anchor="ctr"/>
          <a:lstStyle/>
          <a:p>
            <a:pPr algn="ctr" eaLnBrk="1" hangingPunct="1"/>
            <a:endParaRPr lang="en-US"/>
          </a:p>
        </p:txBody>
      </p:sp>
      <p:sp>
        <p:nvSpPr>
          <p:cNvPr id="3079" name="Rectangle 7"/>
          <p:cNvSpPr>
            <a:spLocks noChangeArrowheads="1"/>
          </p:cNvSpPr>
          <p:nvPr/>
        </p:nvSpPr>
        <p:spPr bwMode="auto">
          <a:xfrm>
            <a:off x="6705600" y="2438400"/>
            <a:ext cx="2438400" cy="3444875"/>
          </a:xfrm>
          <a:prstGeom prst="rect">
            <a:avLst/>
          </a:prstGeom>
          <a:noFill/>
          <a:ln w="9525">
            <a:noFill/>
            <a:miter lim="800000"/>
            <a:headEnd/>
            <a:tailEnd/>
          </a:ln>
        </p:spPr>
        <p:txBody>
          <a:bodyPr>
            <a:spAutoFit/>
          </a:bodyPr>
          <a:lstStyle/>
          <a:p>
            <a:pPr eaLnBrk="1" hangingPunct="1"/>
            <a:r>
              <a:rPr lang="en-US" sz="2000" b="1">
                <a:solidFill>
                  <a:srgbClr val="FF0000"/>
                </a:solidFill>
              </a:rPr>
              <a:t>Debt</a:t>
            </a:r>
          </a:p>
          <a:p>
            <a:pPr eaLnBrk="1" hangingPunct="1"/>
            <a:r>
              <a:rPr lang="en-US" sz="2000">
                <a:solidFill>
                  <a:srgbClr val="FF0000"/>
                </a:solidFill>
              </a:rPr>
              <a:t>-The sum of all the </a:t>
            </a:r>
          </a:p>
          <a:p>
            <a:pPr eaLnBrk="1" hangingPunct="1"/>
            <a:r>
              <a:rPr lang="en-US" sz="2000">
                <a:solidFill>
                  <a:srgbClr val="FF0000"/>
                </a:solidFill>
              </a:rPr>
              <a:t>government borrowing</a:t>
            </a:r>
          </a:p>
          <a:p>
            <a:pPr eaLnBrk="1" hangingPunct="1"/>
            <a:r>
              <a:rPr lang="en-US" sz="2000">
                <a:solidFill>
                  <a:srgbClr val="FF0000"/>
                </a:solidFill>
              </a:rPr>
              <a:t>up to that time, minus</a:t>
            </a:r>
          </a:p>
          <a:p>
            <a:pPr eaLnBrk="1" hangingPunct="1"/>
            <a:r>
              <a:rPr lang="en-US" sz="2000">
                <a:solidFill>
                  <a:srgbClr val="FF0000"/>
                </a:solidFill>
              </a:rPr>
              <a:t>the borrowings that</a:t>
            </a:r>
          </a:p>
          <a:p>
            <a:pPr eaLnBrk="1" hangingPunct="1"/>
            <a:r>
              <a:rPr lang="en-US" sz="2000">
                <a:solidFill>
                  <a:srgbClr val="FF0000"/>
                </a:solidFill>
              </a:rPr>
              <a:t>have been repaid</a:t>
            </a:r>
          </a:p>
          <a:p>
            <a:pPr eaLnBrk="1" hangingPunct="1"/>
            <a:r>
              <a:rPr lang="en-US" sz="2000">
                <a:solidFill>
                  <a:srgbClr val="FF0000"/>
                </a:solidFill>
              </a:rPr>
              <a:t>-The total of all deficits</a:t>
            </a:r>
          </a:p>
          <a:p>
            <a:pPr eaLnBrk="1" hangingPunct="1"/>
            <a:r>
              <a:rPr lang="en-US" sz="2000">
                <a:solidFill>
                  <a:srgbClr val="FF0000"/>
                </a:solidFill>
              </a:rPr>
              <a:t>and surpluses</a:t>
            </a:r>
          </a:p>
        </p:txBody>
      </p:sp>
      <p:sp>
        <p:nvSpPr>
          <p:cNvPr id="3080" name="Rectangle 8"/>
          <p:cNvSpPr>
            <a:spLocks noChangeArrowheads="1"/>
          </p:cNvSpPr>
          <p:nvPr/>
        </p:nvSpPr>
        <p:spPr bwMode="auto">
          <a:xfrm>
            <a:off x="381000" y="2514600"/>
            <a:ext cx="3124200" cy="3444875"/>
          </a:xfrm>
          <a:prstGeom prst="rect">
            <a:avLst/>
          </a:prstGeom>
          <a:noFill/>
          <a:ln w="9525">
            <a:noFill/>
            <a:miter lim="800000"/>
            <a:headEnd/>
            <a:tailEnd/>
          </a:ln>
        </p:spPr>
        <p:txBody>
          <a:bodyPr>
            <a:spAutoFit/>
          </a:bodyPr>
          <a:lstStyle/>
          <a:p>
            <a:pPr eaLnBrk="1" hangingPunct="1"/>
            <a:r>
              <a:rPr lang="en-US" sz="2000" b="1">
                <a:solidFill>
                  <a:srgbClr val="FF0000"/>
                </a:solidFill>
              </a:rPr>
              <a:t>Deficit</a:t>
            </a:r>
          </a:p>
          <a:p>
            <a:pPr eaLnBrk="1" hangingPunct="1"/>
            <a:r>
              <a:rPr lang="en-US" sz="2000">
                <a:solidFill>
                  <a:srgbClr val="FF0000"/>
                </a:solidFill>
              </a:rPr>
              <a:t>-The amount of money</a:t>
            </a:r>
          </a:p>
          <a:p>
            <a:pPr eaLnBrk="1" hangingPunct="1"/>
            <a:r>
              <a:rPr lang="en-US" sz="2000">
                <a:solidFill>
                  <a:srgbClr val="FF0000"/>
                </a:solidFill>
              </a:rPr>
              <a:t>the government </a:t>
            </a:r>
          </a:p>
          <a:p>
            <a:pPr eaLnBrk="1" hangingPunct="1"/>
            <a:r>
              <a:rPr lang="en-US" sz="2000">
                <a:solidFill>
                  <a:srgbClr val="FF0000"/>
                </a:solidFill>
              </a:rPr>
              <a:t>borrows</a:t>
            </a:r>
          </a:p>
          <a:p>
            <a:pPr eaLnBrk="1" hangingPunct="1"/>
            <a:r>
              <a:rPr lang="en-US" sz="2000">
                <a:solidFill>
                  <a:srgbClr val="FF0000"/>
                </a:solidFill>
              </a:rPr>
              <a:t>for one budget, </a:t>
            </a:r>
          </a:p>
          <a:p>
            <a:pPr eaLnBrk="1" hangingPunct="1"/>
            <a:r>
              <a:rPr lang="en-US" sz="2000">
                <a:solidFill>
                  <a:srgbClr val="FF0000"/>
                </a:solidFill>
              </a:rPr>
              <a:t>representing</a:t>
            </a:r>
          </a:p>
          <a:p>
            <a:pPr eaLnBrk="1" hangingPunct="1"/>
            <a:r>
              <a:rPr lang="en-US" sz="2000">
                <a:solidFill>
                  <a:srgbClr val="FF0000"/>
                </a:solidFill>
              </a:rPr>
              <a:t>one fiscal year</a:t>
            </a:r>
          </a:p>
          <a:p>
            <a:pPr eaLnBrk="1" hangingPunct="1"/>
            <a:r>
              <a:rPr lang="en-US" sz="2000">
                <a:solidFill>
                  <a:srgbClr val="FF0000"/>
                </a:solidFill>
              </a:rPr>
              <a:t>-Can rise or fall </a:t>
            </a:r>
          </a:p>
          <a:p>
            <a:pPr eaLnBrk="1" hangingPunct="1"/>
            <a:r>
              <a:rPr lang="en-US" sz="2000">
                <a:solidFill>
                  <a:srgbClr val="FF0000"/>
                </a:solidFill>
              </a:rPr>
              <a:t>because</a:t>
            </a:r>
          </a:p>
          <a:p>
            <a:pPr eaLnBrk="1" hangingPunct="1"/>
            <a:r>
              <a:rPr lang="en-US" sz="2000">
                <a:solidFill>
                  <a:srgbClr val="FF0000"/>
                </a:solidFill>
              </a:rPr>
              <a:t> of forces beyond the</a:t>
            </a:r>
          </a:p>
          <a:p>
            <a:pPr eaLnBrk="1" hangingPunct="1"/>
            <a:r>
              <a:rPr lang="en-US" sz="2000">
                <a:solidFill>
                  <a:srgbClr val="FF0000"/>
                </a:solidFill>
              </a:rPr>
              <a:t>government’s control</a:t>
            </a:r>
          </a:p>
        </p:txBody>
      </p:sp>
      <p:sp>
        <p:nvSpPr>
          <p:cNvPr id="3081" name="Text Box 9"/>
          <p:cNvSpPr txBox="1">
            <a:spLocks noChangeArrowheads="1"/>
          </p:cNvSpPr>
          <p:nvPr/>
        </p:nvSpPr>
        <p:spPr bwMode="auto">
          <a:xfrm>
            <a:off x="3505200" y="2362200"/>
            <a:ext cx="2057400" cy="366713"/>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3082" name="Text Box 10"/>
          <p:cNvSpPr txBox="1">
            <a:spLocks noChangeArrowheads="1"/>
          </p:cNvSpPr>
          <p:nvPr/>
        </p:nvSpPr>
        <p:spPr bwMode="auto">
          <a:xfrm>
            <a:off x="3352800" y="2438400"/>
            <a:ext cx="2514600" cy="3749675"/>
          </a:xfrm>
          <a:prstGeom prst="rect">
            <a:avLst/>
          </a:prstGeom>
          <a:noFill/>
          <a:ln w="9525">
            <a:noFill/>
            <a:miter lim="800000"/>
            <a:headEnd/>
            <a:tailEnd/>
          </a:ln>
        </p:spPr>
        <p:txBody>
          <a:bodyPr>
            <a:spAutoFit/>
          </a:bodyPr>
          <a:lstStyle/>
          <a:p>
            <a:pPr eaLnBrk="1" hangingPunct="1">
              <a:spcBef>
                <a:spcPct val="50000"/>
              </a:spcBef>
            </a:pPr>
            <a:r>
              <a:rPr lang="en-US" sz="2000"/>
              <a:t>-</a:t>
            </a:r>
            <a:r>
              <a:rPr lang="en-US" sz="2000">
                <a:solidFill>
                  <a:srgbClr val="FF0000"/>
                </a:solidFill>
              </a:rPr>
              <a:t>Borrowing money affects both debt and deficit</a:t>
            </a:r>
          </a:p>
          <a:p>
            <a:pPr eaLnBrk="1" hangingPunct="1">
              <a:spcBef>
                <a:spcPct val="50000"/>
              </a:spcBef>
            </a:pPr>
            <a:endParaRPr lang="en-US" sz="2000">
              <a:solidFill>
                <a:srgbClr val="FF0000"/>
              </a:solidFill>
            </a:endParaRPr>
          </a:p>
          <a:p>
            <a:pPr eaLnBrk="1" hangingPunct="1">
              <a:spcBef>
                <a:spcPct val="50000"/>
              </a:spcBef>
            </a:pPr>
            <a:r>
              <a:rPr lang="en-US" sz="2000">
                <a:solidFill>
                  <a:srgbClr val="FF0000"/>
                </a:solidFill>
              </a:rPr>
              <a:t>-Budget deficits add to debt</a:t>
            </a:r>
          </a:p>
          <a:p>
            <a:pPr eaLnBrk="1" hangingPunct="1">
              <a:spcBef>
                <a:spcPct val="50000"/>
              </a:spcBef>
            </a:pPr>
            <a:endParaRPr lang="en-US" sz="2000">
              <a:solidFill>
                <a:srgbClr val="FF0000"/>
              </a:solidFill>
            </a:endParaRPr>
          </a:p>
          <a:p>
            <a:pPr eaLnBrk="1" hangingPunct="1">
              <a:spcBef>
                <a:spcPct val="50000"/>
              </a:spcBef>
            </a:pPr>
            <a:r>
              <a:rPr lang="en-US" sz="2000">
                <a:solidFill>
                  <a:srgbClr val="FF0000"/>
                </a:solidFill>
              </a:rPr>
              <a:t>-Debt and deficit contribute to unbalanced budgets</a:t>
            </a:r>
          </a:p>
        </p:txBody>
      </p:sp>
    </p:spTree>
  </p:cSld>
  <p:clrMapOvr>
    <a:masterClrMapping/>
  </p:clrMapOvr>
  <p:transition>
    <p:wipe dir="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Business Organizations</a:t>
            </a:r>
            <a:endParaRPr lang="en-US" dirty="0"/>
          </a:p>
        </p:txBody>
      </p:sp>
      <p:sp>
        <p:nvSpPr>
          <p:cNvPr id="101379" name="Subtitle 4"/>
          <p:cNvSpPr>
            <a:spLocks noGrp="1"/>
          </p:cNvSpPr>
          <p:nvPr>
            <p:ph type="subTitle" idx="1"/>
          </p:nvPr>
        </p:nvSpPr>
        <p:spPr>
          <a:xfrm>
            <a:off x="1371600" y="3332163"/>
            <a:ext cx="6400800" cy="1752600"/>
          </a:xfrm>
        </p:spPr>
        <p:txBody>
          <a:bodyPr/>
          <a:lstStyle/>
          <a:p>
            <a:endParaRPr lang="en-US" smtClean="0"/>
          </a:p>
        </p:txBody>
      </p:sp>
    </p:spTree>
  </p:cSld>
  <p:clrMapOvr>
    <a:masterClrMapping/>
  </p:clrMapOvr>
  <p:transition>
    <p:wipe dir="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Business Organizations</a:t>
            </a:r>
            <a:endParaRPr lang="en-US" dirty="0"/>
          </a:p>
        </p:txBody>
      </p:sp>
      <p:sp>
        <p:nvSpPr>
          <p:cNvPr id="102403" name="Content Placeholder 2"/>
          <p:cNvSpPr>
            <a:spLocks noGrp="1"/>
          </p:cNvSpPr>
          <p:nvPr>
            <p:ph idx="1"/>
          </p:nvPr>
        </p:nvSpPr>
        <p:spPr>
          <a:xfrm>
            <a:off x="457200" y="1066800"/>
            <a:ext cx="8229600" cy="5241925"/>
          </a:xfrm>
        </p:spPr>
        <p:txBody>
          <a:bodyPr/>
          <a:lstStyle/>
          <a:p>
            <a:r>
              <a:rPr lang="en-US" smtClean="0"/>
              <a:t>Sole Proprietorship</a:t>
            </a:r>
          </a:p>
          <a:p>
            <a:pPr lvl="1"/>
            <a:r>
              <a:rPr lang="en-US" sz="2000" smtClean="0"/>
              <a:t>A business owned and managed by a single individual.  According to the IRD 75% of all businesses in the IS are sole proprietorships but these generate only about 6% of US sales</a:t>
            </a:r>
          </a:p>
          <a:p>
            <a:pPr lvl="3"/>
            <a:endParaRPr lang="en-US" smtClean="0"/>
          </a:p>
        </p:txBody>
      </p:sp>
      <p:graphicFrame>
        <p:nvGraphicFramePr>
          <p:cNvPr id="4" name="Table 3"/>
          <p:cNvGraphicFramePr>
            <a:graphicFrameLocks noGrp="1"/>
          </p:cNvGraphicFramePr>
          <p:nvPr/>
        </p:nvGraphicFramePr>
        <p:xfrm>
          <a:off x="762000" y="2667000"/>
          <a:ext cx="7467600" cy="3925888"/>
        </p:xfrm>
        <a:graphic>
          <a:graphicData uri="http://schemas.openxmlformats.org/drawingml/2006/table">
            <a:tbl>
              <a:tblPr firstRow="1" bandRow="1">
                <a:tableStyleId>{5C22544A-7EE6-4342-B048-85BDC9FD1C3A}</a:tableStyleId>
              </a:tblPr>
              <a:tblGrid>
                <a:gridCol w="3080386"/>
                <a:gridCol w="4387215"/>
              </a:tblGrid>
              <a:tr h="357392">
                <a:tc>
                  <a:txBody>
                    <a:bodyPr/>
                    <a:lstStyle/>
                    <a:p>
                      <a:pPr algn="ctr"/>
                      <a:r>
                        <a:rPr lang="en-US" dirty="0" smtClean="0"/>
                        <a:t>Advantages</a:t>
                      </a:r>
                      <a:endParaRPr lang="en-US" dirty="0"/>
                    </a:p>
                  </a:txBody>
                  <a:tcPr/>
                </a:tc>
                <a:tc>
                  <a:txBody>
                    <a:bodyPr/>
                    <a:lstStyle/>
                    <a:p>
                      <a:pPr algn="ctr"/>
                      <a:r>
                        <a:rPr lang="en-US" dirty="0" smtClean="0"/>
                        <a:t>Disadvantages</a:t>
                      </a:r>
                    </a:p>
                  </a:txBody>
                  <a:tcPr/>
                </a:tc>
              </a:tr>
              <a:tr h="1346823">
                <a:tc>
                  <a:txBody>
                    <a:bodyPr/>
                    <a:lstStyle/>
                    <a:p>
                      <a:pPr algn="ctr"/>
                      <a:r>
                        <a:rPr lang="en-US" dirty="0" smtClean="0"/>
                        <a:t>Easy</a:t>
                      </a:r>
                      <a:r>
                        <a:rPr lang="en-US" baseline="0" dirty="0" smtClean="0"/>
                        <a:t> start-up</a:t>
                      </a:r>
                      <a:endParaRPr lang="en-US" dirty="0"/>
                    </a:p>
                  </a:txBody>
                  <a:tcPr/>
                </a:tc>
                <a:tc>
                  <a:txBody>
                    <a:bodyPr/>
                    <a:lstStyle/>
                    <a:p>
                      <a:pPr algn="ctr"/>
                      <a:r>
                        <a:rPr lang="en-US" dirty="0" smtClean="0"/>
                        <a:t>Unlimited person liability</a:t>
                      </a:r>
                    </a:p>
                    <a:p>
                      <a:pPr algn="ctr"/>
                      <a:r>
                        <a:rPr lang="en-US" dirty="0" smtClean="0"/>
                        <a:t>*liability is a legally</a:t>
                      </a:r>
                      <a:r>
                        <a:rPr lang="en-US" baseline="0" dirty="0" smtClean="0"/>
                        <a:t> bound obligation to pay debts.  Sole proprietors are bound to all of their debts</a:t>
                      </a:r>
                      <a:endParaRPr lang="en-US" dirty="0"/>
                    </a:p>
                  </a:txBody>
                  <a:tcPr/>
                </a:tc>
              </a:tr>
              <a:tr h="357392">
                <a:tc>
                  <a:txBody>
                    <a:bodyPr/>
                    <a:lstStyle/>
                    <a:p>
                      <a:pPr algn="ctr"/>
                      <a:r>
                        <a:rPr lang="en-US" dirty="0" smtClean="0"/>
                        <a:t>Sole receiver of profit</a:t>
                      </a:r>
                    </a:p>
                  </a:txBody>
                  <a:tcPr/>
                </a:tc>
                <a:tc>
                  <a:txBody>
                    <a:bodyPr/>
                    <a:lstStyle/>
                    <a:p>
                      <a:pPr algn="ctr"/>
                      <a:r>
                        <a:rPr lang="en-US" dirty="0" smtClean="0"/>
                        <a:t>Limited access</a:t>
                      </a:r>
                      <a:r>
                        <a:rPr lang="en-US" baseline="0" dirty="0" smtClean="0"/>
                        <a:t> to resources</a:t>
                      </a:r>
                      <a:endParaRPr lang="en-US" dirty="0"/>
                    </a:p>
                  </a:txBody>
                  <a:tcPr/>
                </a:tc>
              </a:tr>
              <a:tr h="841764">
                <a:tc>
                  <a:txBody>
                    <a:bodyPr/>
                    <a:lstStyle/>
                    <a:p>
                      <a:pPr algn="ctr"/>
                      <a:r>
                        <a:rPr lang="en-US" dirty="0" smtClean="0"/>
                        <a:t>Full control of business</a:t>
                      </a:r>
                      <a:endParaRPr lang="en-US" dirty="0"/>
                    </a:p>
                  </a:txBody>
                  <a:tcPr/>
                </a:tc>
                <a:tc>
                  <a:txBody>
                    <a:bodyPr/>
                    <a:lstStyle/>
                    <a:p>
                      <a:pPr algn="ctr"/>
                      <a:r>
                        <a:rPr lang="en-US" dirty="0" smtClean="0"/>
                        <a:t>Limited life –</a:t>
                      </a:r>
                      <a:r>
                        <a:rPr lang="en-US" baseline="0" dirty="0" smtClean="0"/>
                        <a:t> business lack permanence beyond the life of the sole proprietor</a:t>
                      </a:r>
                      <a:endParaRPr lang="en-US" dirty="0"/>
                    </a:p>
                  </a:txBody>
                  <a:tcPr/>
                </a:tc>
              </a:tr>
              <a:tr h="357392">
                <a:tc>
                  <a:txBody>
                    <a:bodyPr/>
                    <a:lstStyle/>
                    <a:p>
                      <a:pPr algn="ctr"/>
                      <a:r>
                        <a:rPr lang="en-US" dirty="0" smtClean="0"/>
                        <a:t>Easy to discontinue</a:t>
                      </a:r>
                      <a:endParaRPr lang="en-US" dirty="0"/>
                    </a:p>
                  </a:txBody>
                  <a:tcPr/>
                </a:tc>
                <a:tc>
                  <a:txBody>
                    <a:bodyPr/>
                    <a:lstStyle/>
                    <a:p>
                      <a:pPr algn="ctr"/>
                      <a:endParaRPr lang="en-US" dirty="0"/>
                    </a:p>
                  </a:txBody>
                  <a:tcPr/>
                </a:tc>
              </a:tr>
              <a:tr h="625436">
                <a:tc>
                  <a:txBody>
                    <a:bodyPr/>
                    <a:lstStyle/>
                    <a:p>
                      <a:pPr algn="ctr"/>
                      <a:r>
                        <a:rPr lang="en-US" dirty="0" smtClean="0"/>
                        <a:t>Not subject to special business taxes</a:t>
                      </a:r>
                      <a:endParaRPr lang="en-US" dirty="0"/>
                    </a:p>
                  </a:txBody>
                  <a:tcPr/>
                </a:tc>
                <a:tc>
                  <a:txBody>
                    <a:bodyPr/>
                    <a:lstStyle/>
                    <a:p>
                      <a:pPr algn="ctr"/>
                      <a:endParaRPr lang="en-US" dirty="0"/>
                    </a:p>
                  </a:txBody>
                  <a:tcPr/>
                </a:tc>
              </a:tr>
            </a:tbl>
          </a:graphicData>
        </a:graphic>
      </p:graphicFrame>
    </p:spTree>
  </p:cSld>
  <p:clrMapOvr>
    <a:masterClrMapping/>
  </p:clrMapOvr>
  <p:transition>
    <p:wipe dir="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Business Organizations</a:t>
            </a:r>
            <a:endParaRPr lang="en-US" dirty="0"/>
          </a:p>
        </p:txBody>
      </p:sp>
      <p:sp>
        <p:nvSpPr>
          <p:cNvPr id="103427" name="Content Placeholder 2"/>
          <p:cNvSpPr>
            <a:spLocks noGrp="1"/>
          </p:cNvSpPr>
          <p:nvPr>
            <p:ph idx="1"/>
          </p:nvPr>
        </p:nvSpPr>
        <p:spPr>
          <a:xfrm>
            <a:off x="457200" y="1143000"/>
            <a:ext cx="8229600" cy="5165725"/>
          </a:xfrm>
        </p:spPr>
        <p:txBody>
          <a:bodyPr/>
          <a:lstStyle/>
          <a:p>
            <a:r>
              <a:rPr lang="en-US" smtClean="0"/>
              <a:t>Partnership </a:t>
            </a:r>
          </a:p>
          <a:p>
            <a:pPr lvl="1"/>
            <a:r>
              <a:rPr lang="en-US" sz="2000" smtClean="0"/>
              <a:t>A business organization owned by tow or more persons who agree on a specific division of responsibilities and profits</a:t>
            </a:r>
          </a:p>
        </p:txBody>
      </p:sp>
      <p:graphicFrame>
        <p:nvGraphicFramePr>
          <p:cNvPr id="5" name="Table 4"/>
          <p:cNvGraphicFramePr>
            <a:graphicFrameLocks noGrp="1"/>
          </p:cNvGraphicFramePr>
          <p:nvPr/>
        </p:nvGraphicFramePr>
        <p:xfrm>
          <a:off x="0" y="2590800"/>
          <a:ext cx="8915400" cy="3851275"/>
        </p:xfrm>
        <a:graphic>
          <a:graphicData uri="http://schemas.openxmlformats.org/drawingml/2006/table">
            <a:tbl>
              <a:tblPr firstRow="1" bandRow="1">
                <a:tableStyleId>{5C22544A-7EE6-4342-B048-85BDC9FD1C3A}</a:tableStyleId>
              </a:tblPr>
              <a:tblGrid>
                <a:gridCol w="4457700"/>
                <a:gridCol w="4457700"/>
              </a:tblGrid>
              <a:tr h="370840">
                <a:tc>
                  <a:txBody>
                    <a:bodyPr/>
                    <a:lstStyle/>
                    <a:p>
                      <a:r>
                        <a:rPr lang="en-US" dirty="0" smtClean="0"/>
                        <a:t>Advantages</a:t>
                      </a:r>
                      <a:endParaRPr lang="en-US" dirty="0"/>
                    </a:p>
                  </a:txBody>
                  <a:tcPr/>
                </a:tc>
                <a:tc>
                  <a:txBody>
                    <a:bodyPr/>
                    <a:lstStyle/>
                    <a:p>
                      <a:r>
                        <a:rPr lang="en-US" dirty="0" smtClean="0"/>
                        <a:t>Disadvantages</a:t>
                      </a:r>
                      <a:endParaRPr lang="en-US" dirty="0"/>
                    </a:p>
                  </a:txBody>
                  <a:tcPr/>
                </a:tc>
              </a:tr>
              <a:tr h="370840">
                <a:tc>
                  <a:txBody>
                    <a:bodyPr/>
                    <a:lstStyle/>
                    <a:p>
                      <a:r>
                        <a:rPr lang="en-US" dirty="0" smtClean="0"/>
                        <a:t>Easy Start-up</a:t>
                      </a:r>
                      <a:endParaRPr lang="en-US" dirty="0"/>
                    </a:p>
                  </a:txBody>
                  <a:tcPr/>
                </a:tc>
                <a:tc>
                  <a:txBody>
                    <a:bodyPr/>
                    <a:lstStyle/>
                    <a:p>
                      <a:r>
                        <a:rPr lang="en-US" dirty="0" smtClean="0"/>
                        <a:t>Unlimited</a:t>
                      </a:r>
                      <a:r>
                        <a:rPr lang="en-US" baseline="0" dirty="0" smtClean="0"/>
                        <a:t> liability</a:t>
                      </a:r>
                    </a:p>
                    <a:p>
                      <a:r>
                        <a:rPr lang="en-US" baseline="0" dirty="0" smtClean="0"/>
                        <a:t>*Each general partner is bound to debt incurred and responsible for paying his debt</a:t>
                      </a:r>
                      <a:endParaRPr lang="en-US" dirty="0"/>
                    </a:p>
                  </a:txBody>
                  <a:tcPr/>
                </a:tc>
              </a:tr>
              <a:tr h="370840">
                <a:tc>
                  <a:txBody>
                    <a:bodyPr/>
                    <a:lstStyle/>
                    <a:p>
                      <a:r>
                        <a:rPr lang="en-US" dirty="0" smtClean="0"/>
                        <a:t>Shared Decision</a:t>
                      </a:r>
                      <a:r>
                        <a:rPr lang="en-US" baseline="0" dirty="0" smtClean="0"/>
                        <a:t> making</a:t>
                      </a:r>
                      <a:endParaRPr lang="en-US" dirty="0"/>
                    </a:p>
                  </a:txBody>
                  <a:tcPr/>
                </a:tc>
                <a:tc>
                  <a:txBody>
                    <a:bodyPr/>
                    <a:lstStyle/>
                    <a:p>
                      <a:r>
                        <a:rPr lang="en-US" dirty="0" smtClean="0"/>
                        <a:t>General</a:t>
                      </a:r>
                      <a:r>
                        <a:rPr lang="en-US" baseline="0" dirty="0" smtClean="0"/>
                        <a:t> partners do not have absolute control over their business</a:t>
                      </a:r>
                      <a:endParaRPr lang="en-US" dirty="0"/>
                    </a:p>
                  </a:txBody>
                  <a:tcPr/>
                </a:tc>
              </a:tr>
              <a:tr h="370840">
                <a:tc>
                  <a:txBody>
                    <a:bodyPr/>
                    <a:lstStyle/>
                    <a:p>
                      <a:r>
                        <a:rPr lang="en-US" dirty="0" smtClean="0"/>
                        <a:t>Specialization – each partner can bring his or her talents</a:t>
                      </a:r>
                      <a:endParaRPr lang="en-US" dirty="0"/>
                    </a:p>
                  </a:txBody>
                  <a:tcPr/>
                </a:tc>
                <a:tc>
                  <a:txBody>
                    <a:bodyPr/>
                    <a:lstStyle/>
                    <a:p>
                      <a:r>
                        <a:rPr lang="en-US" dirty="0" smtClean="0"/>
                        <a:t>Potential for conflict</a:t>
                      </a:r>
                      <a:endParaRPr lang="en-US" dirty="0"/>
                    </a:p>
                  </a:txBody>
                  <a:tcPr/>
                </a:tc>
              </a:tr>
              <a:tr h="370840">
                <a:tc>
                  <a:txBody>
                    <a:bodyPr/>
                    <a:lstStyle/>
                    <a:p>
                      <a:r>
                        <a:rPr lang="en-US" dirty="0" smtClean="0"/>
                        <a:t>Larger pool of assets – helpful when the business needs to borrow money</a:t>
                      </a:r>
                      <a:endParaRPr lang="en-US" dirty="0"/>
                    </a:p>
                  </a:txBody>
                  <a:tcPr/>
                </a:tc>
                <a:tc>
                  <a:txBody>
                    <a:bodyPr/>
                    <a:lstStyle/>
                    <a:p>
                      <a:endParaRPr lang="en-US" dirty="0"/>
                    </a:p>
                  </a:txBody>
                  <a:tcPr/>
                </a:tc>
              </a:tr>
              <a:tr h="370840">
                <a:tc>
                  <a:txBody>
                    <a:bodyPr/>
                    <a:lstStyle/>
                    <a:p>
                      <a:r>
                        <a:rPr lang="en-US" dirty="0" smtClean="0"/>
                        <a:t>Not subject</a:t>
                      </a:r>
                      <a:r>
                        <a:rPr lang="en-US" baseline="0" dirty="0" smtClean="0"/>
                        <a:t> to special business taxes</a:t>
                      </a:r>
                      <a:endParaRPr lang="en-US" dirty="0"/>
                    </a:p>
                  </a:txBody>
                  <a:tcPr/>
                </a:tc>
                <a:tc>
                  <a:txBody>
                    <a:bodyPr/>
                    <a:lstStyle/>
                    <a:p>
                      <a:endParaRPr lang="en-US" dirty="0"/>
                    </a:p>
                  </a:txBody>
                  <a:tcPr/>
                </a:tc>
              </a:tr>
            </a:tbl>
          </a:graphicData>
        </a:graphic>
      </p:graphicFrame>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514</TotalTime>
  <Words>7092</Words>
  <Application>Microsoft Office PowerPoint</Application>
  <PresentationFormat>On-screen Show (4:3)</PresentationFormat>
  <Paragraphs>752</Paragraphs>
  <Slides>150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150</vt:i4>
      </vt:variant>
    </vt:vector>
  </HeadingPairs>
  <TitlesOfParts>
    <vt:vector size="158" baseType="lpstr">
      <vt:lpstr>Arial</vt:lpstr>
      <vt:lpstr>Lucida Sans</vt:lpstr>
      <vt:lpstr>Book Antiqua</vt:lpstr>
      <vt:lpstr>Wingdings 2</vt:lpstr>
      <vt:lpstr>Wingdings</vt:lpstr>
      <vt:lpstr>Wingdings 3</vt:lpstr>
      <vt:lpstr>Calibri</vt:lpstr>
      <vt:lpstr>Apex</vt:lpstr>
      <vt:lpstr>Economic Notes</vt:lpstr>
      <vt:lpstr>What is Economics?</vt:lpstr>
      <vt:lpstr>Scarcity and The Factors of Production</vt:lpstr>
      <vt:lpstr>Scarcity and The Factors of Production</vt:lpstr>
      <vt:lpstr>Scarcity and The Factors of Production</vt:lpstr>
      <vt:lpstr>Scarcity and The Factors of Production</vt:lpstr>
      <vt:lpstr>Trade – Offs and Opportunity Costs</vt:lpstr>
      <vt:lpstr>The Free Market</vt:lpstr>
      <vt:lpstr>Free Market Economy</vt:lpstr>
      <vt:lpstr>Free Market Economy</vt:lpstr>
      <vt:lpstr>Circular Flow</vt:lpstr>
      <vt:lpstr>Circular Flow</vt:lpstr>
      <vt:lpstr>Free Market Economy</vt:lpstr>
      <vt:lpstr>Free Market Economy</vt:lpstr>
      <vt:lpstr>Advantages of a Free Market</vt:lpstr>
      <vt:lpstr>Advantages of a Free Market</vt:lpstr>
      <vt:lpstr>Free Market</vt:lpstr>
      <vt:lpstr>Demand</vt:lpstr>
      <vt:lpstr>Law of Demand</vt:lpstr>
      <vt:lpstr>Demand Curve Shifts</vt:lpstr>
      <vt:lpstr>Demand Elasticity</vt:lpstr>
      <vt:lpstr>Demand Elasticity</vt:lpstr>
      <vt:lpstr>Elasticity and Revenue</vt:lpstr>
      <vt:lpstr>Supply</vt:lpstr>
      <vt:lpstr>Law of Supply</vt:lpstr>
      <vt:lpstr>Graphing Supply</vt:lpstr>
      <vt:lpstr>Supply Curve Shifts</vt:lpstr>
      <vt:lpstr>Government Influence</vt:lpstr>
      <vt:lpstr>Government Influence</vt:lpstr>
      <vt:lpstr>Supply Elasticity</vt:lpstr>
      <vt:lpstr>Factors of Supply Elasticity</vt:lpstr>
      <vt:lpstr>Supply and Demand</vt:lpstr>
      <vt:lpstr>Supply Production</vt:lpstr>
      <vt:lpstr>Supply Production</vt:lpstr>
      <vt:lpstr>Production Costs</vt:lpstr>
      <vt:lpstr>Production Costs</vt:lpstr>
      <vt:lpstr>Production Costs</vt:lpstr>
      <vt:lpstr>Production Costs</vt:lpstr>
      <vt:lpstr>Setting Output</vt:lpstr>
      <vt:lpstr>The Shutdown Decision</vt:lpstr>
      <vt:lpstr>Shifts in Equilibrium</vt:lpstr>
      <vt:lpstr>Role of Price</vt:lpstr>
      <vt:lpstr>Types of Goods</vt:lpstr>
      <vt:lpstr>Advantages of Prices</vt:lpstr>
      <vt:lpstr>Disadvantages of Price</vt:lpstr>
      <vt:lpstr>Disadvantages of Price</vt:lpstr>
      <vt:lpstr>Banking and Money</vt:lpstr>
      <vt:lpstr>The History of Banking</vt:lpstr>
      <vt:lpstr>Federal Reserve  Functions</vt:lpstr>
      <vt:lpstr>Federal Reserve  Functions</vt:lpstr>
      <vt:lpstr>Federal Reserve  Functions</vt:lpstr>
      <vt:lpstr>Money</vt:lpstr>
      <vt:lpstr>Money</vt:lpstr>
      <vt:lpstr>Stabilization of the Banking System</vt:lpstr>
      <vt:lpstr>Stabilization of the Banking System</vt:lpstr>
      <vt:lpstr>Stabilization of the Banking System</vt:lpstr>
      <vt:lpstr>Stabilization of the Banking System</vt:lpstr>
      <vt:lpstr>Banking</vt:lpstr>
      <vt:lpstr>Banking</vt:lpstr>
      <vt:lpstr>Banking</vt:lpstr>
      <vt:lpstr>Functions of Financial Institutions</vt:lpstr>
      <vt:lpstr>Functions of Financial Institutions</vt:lpstr>
      <vt:lpstr>Types of Financial Institutions</vt:lpstr>
      <vt:lpstr>Types of Financial Institutions</vt:lpstr>
      <vt:lpstr>Electronic Banking</vt:lpstr>
      <vt:lpstr>Electronic Banking</vt:lpstr>
      <vt:lpstr>Business Cycle</vt:lpstr>
      <vt:lpstr>Slide 68</vt:lpstr>
      <vt:lpstr>Business Cycles</vt:lpstr>
      <vt:lpstr>Market Structures</vt:lpstr>
      <vt:lpstr>Perfect Competition </vt:lpstr>
      <vt:lpstr>Four Conditions to Perfect Competition </vt:lpstr>
      <vt:lpstr>Why are there so few perfectly competitive markets? </vt:lpstr>
      <vt:lpstr>Why are commodities usually perfectly competitive?</vt:lpstr>
      <vt:lpstr>Monopoly </vt:lpstr>
      <vt:lpstr>What are some characteristics of monopolies? </vt:lpstr>
      <vt:lpstr>What are some characteristics of monopolies? </vt:lpstr>
      <vt:lpstr>Government Monopolies </vt:lpstr>
      <vt:lpstr>Labor</vt:lpstr>
      <vt:lpstr>Occupational Trends</vt:lpstr>
      <vt:lpstr>Labor Force Trends</vt:lpstr>
      <vt:lpstr>Key Events in US Labor Movement </vt:lpstr>
      <vt:lpstr>Key Events in US Labor Movement </vt:lpstr>
      <vt:lpstr>Key Events in US Labor Movement </vt:lpstr>
      <vt:lpstr>Key Events in US Labor Movement </vt:lpstr>
      <vt:lpstr>Labor Terms</vt:lpstr>
      <vt:lpstr>Labor Terms</vt:lpstr>
      <vt:lpstr>Labor Strikes and Settlements </vt:lpstr>
      <vt:lpstr>Labor Strikes and Settlements</vt:lpstr>
      <vt:lpstr>Labor Strikes and Settlements</vt:lpstr>
      <vt:lpstr>Declines in Union Membership </vt:lpstr>
      <vt:lpstr>Declines in Union Membership</vt:lpstr>
      <vt:lpstr>Declines in Union Membership</vt:lpstr>
      <vt:lpstr>Fiscal Policy</vt:lpstr>
      <vt:lpstr>Slide 95</vt:lpstr>
      <vt:lpstr>Debt and Deficit</vt:lpstr>
      <vt:lpstr>Business Organizations</vt:lpstr>
      <vt:lpstr>Business Organizations</vt:lpstr>
      <vt:lpstr>Business Organizations</vt:lpstr>
      <vt:lpstr>Business Organizations</vt:lpstr>
      <vt:lpstr>Business Organizations</vt:lpstr>
      <vt:lpstr>Business Organizations</vt:lpstr>
      <vt:lpstr>Business Organizations</vt:lpstr>
      <vt:lpstr>Keynesian economics</vt:lpstr>
      <vt:lpstr>Keynesian economics</vt:lpstr>
      <vt:lpstr>Keynesian economics</vt:lpstr>
      <vt:lpstr>Fiscal Policy</vt:lpstr>
      <vt:lpstr>Fiscal Policy</vt:lpstr>
      <vt:lpstr>Supply Side Economics</vt:lpstr>
      <vt:lpstr>Karl Marx</vt:lpstr>
      <vt:lpstr>Karl Marx</vt:lpstr>
      <vt:lpstr>Karl Marx</vt:lpstr>
      <vt:lpstr>Karl Marx</vt:lpstr>
      <vt:lpstr>Movement of Resource in the US Economy</vt:lpstr>
      <vt:lpstr>Movement of Resource in the US Economy</vt:lpstr>
      <vt:lpstr>Movement of Resource in the US Economy</vt:lpstr>
      <vt:lpstr>Terms to know…</vt:lpstr>
      <vt:lpstr>Terms to know…</vt:lpstr>
      <vt:lpstr>Economic Indicators</vt:lpstr>
      <vt:lpstr>Leading Economic Indicators</vt:lpstr>
      <vt:lpstr>Leading Economic Indicators</vt:lpstr>
      <vt:lpstr>The Federal reserve and government economic policy</vt:lpstr>
      <vt:lpstr>The Federal reserve and government economic policy</vt:lpstr>
      <vt:lpstr>The Federal reserve and government economic policy</vt:lpstr>
      <vt:lpstr>The Federal reserve and government economic policy</vt:lpstr>
      <vt:lpstr>Review Taxes</vt:lpstr>
      <vt:lpstr>Measuring the Economy</vt:lpstr>
      <vt:lpstr>Measuring the Economy</vt:lpstr>
      <vt:lpstr>Measuring the Economy</vt:lpstr>
      <vt:lpstr>Measuring the Economy</vt:lpstr>
      <vt:lpstr>Measuring the Economy</vt:lpstr>
      <vt:lpstr>The Business Cycle</vt:lpstr>
      <vt:lpstr>The Business Cycle</vt:lpstr>
      <vt:lpstr>Business Regulation</vt:lpstr>
      <vt:lpstr>Business Regulation</vt:lpstr>
      <vt:lpstr>Economic Development</vt:lpstr>
      <vt:lpstr>Economic Development</vt:lpstr>
      <vt:lpstr>Economic Development</vt:lpstr>
      <vt:lpstr>Economic Development</vt:lpstr>
      <vt:lpstr>Economic Development</vt:lpstr>
      <vt:lpstr>Economic Development</vt:lpstr>
      <vt:lpstr>Economic Development</vt:lpstr>
      <vt:lpstr>Economic Conditions and Policy Decisions</vt:lpstr>
      <vt:lpstr>Economic Conditions and Policy Decisions</vt:lpstr>
      <vt:lpstr>International trade</vt:lpstr>
      <vt:lpstr>International Trade</vt:lpstr>
      <vt:lpstr>International Trade</vt:lpstr>
      <vt:lpstr>International Trade</vt:lpstr>
      <vt:lpstr>International Free Trade Agreements</vt:lpstr>
      <vt:lpstr>International Free Trade Agreements</vt:lpstr>
    </vt:vector>
  </TitlesOfParts>
  <Company>Charlotte-Mecklenburg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Notes</dc:title>
  <dc:creator>brian.gasiorowski</dc:creator>
  <cp:lastModifiedBy>mary1.goudes</cp:lastModifiedBy>
  <cp:revision>47</cp:revision>
  <dcterms:created xsi:type="dcterms:W3CDTF">2006-12-01T14:58:22Z</dcterms:created>
  <dcterms:modified xsi:type="dcterms:W3CDTF">2012-12-10T19:39:38Z</dcterms:modified>
</cp:coreProperties>
</file>