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570F5A-D3E2-48E4-807E-73D6C819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B302-B884-452B-8E22-619EAE7BE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BBA85-055F-4ADF-A845-D5F68051F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96C8-E5CC-4C27-B574-8B818D5D9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729F-B95C-4E09-9488-A8C6D45EA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5914E-27C7-4B4F-8D64-27CF46052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01B74-6EF7-4B04-AE08-F4DAB2127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A171A-329E-4CA8-8A58-0EDAFCE1A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1D202-E971-401E-AA5E-FB46B1E3E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F774E-8BB3-4359-9DB1-AEC27EF54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A69F7-0594-4876-92A7-4C54895C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E5ADA-C01F-43D8-B8EA-7D4CBAC33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F40FBE-70C5-4708-9AEA-B79128F5A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ensguide.gpo.gov/9-12/government/federalism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nsguide.gpo.gov/9-12/government/federalism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nsguide.gpo.gov/9-12/government/federalism2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73152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Branches of Government = Separation of Powers</a:t>
            </a:r>
          </a:p>
          <a:p>
            <a:pPr algn="ctr"/>
            <a:endParaRPr lang="en-US" sz="2800"/>
          </a:p>
          <a:p>
            <a:r>
              <a:rPr lang="en-US"/>
              <a:t> </a:t>
            </a:r>
          </a:p>
        </p:txBody>
      </p:sp>
      <p:pic>
        <p:nvPicPr>
          <p:cNvPr id="14338" name="Picture 9" descr="Diagram:  Branches of Govern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Powers Denied to the National Government and State Governments</a:t>
            </a:r>
            <a:r>
              <a:rPr lang="en-US" smtClean="0"/>
              <a:t> = Limited Government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/>
            <a:r>
              <a:rPr lang="en-US" smtClean="0"/>
              <a:t>Grant titles of nobility </a:t>
            </a:r>
          </a:p>
          <a:p>
            <a:pPr eaLnBrk="1" hangingPunct="1"/>
            <a:r>
              <a:rPr lang="en-US" smtClean="0"/>
              <a:t>Permit slavery (13th Amendment) </a:t>
            </a:r>
          </a:p>
          <a:p>
            <a:pPr eaLnBrk="1" hangingPunct="1"/>
            <a:r>
              <a:rPr lang="en-US" smtClean="0"/>
              <a:t>Deny citizens the right to vote due to race, color, or previous servitude (15th Amendment) </a:t>
            </a:r>
          </a:p>
          <a:p>
            <a:pPr eaLnBrk="1" hangingPunct="1"/>
            <a:r>
              <a:rPr lang="en-US" smtClean="0"/>
              <a:t>Deny citizens the right to vote because of gender (19th Amendment 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898525" y="5903913"/>
            <a:ext cx="621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http://bensguide.gpo.gov/9-12/government/federalism3.html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on the Job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Trustee – the people ‘trust’ that the official will vote in the constituent’s best interests</a:t>
            </a:r>
          </a:p>
          <a:p>
            <a:pPr eaLnBrk="1" hangingPunct="1"/>
            <a:r>
              <a:rPr lang="en-US" smtClean="0"/>
              <a:t>Partisan – the official acts as a member of his/her political party and votes with the party</a:t>
            </a:r>
          </a:p>
          <a:p>
            <a:pPr eaLnBrk="1" hangingPunct="1"/>
            <a:r>
              <a:rPr lang="en-US" smtClean="0"/>
              <a:t>Politico – the official votes partially as a ‘trustee’ and partially as a ‘partisan’ to COMPROMISE and get work done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Salary as of 2012</a:t>
            </a:r>
            <a:endParaRPr lang="en-US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President Pro-tempore</a:t>
            </a:r>
            <a:r>
              <a:rPr lang="en-US" dirty="0" smtClean="0"/>
              <a:t>: </a:t>
            </a:r>
            <a:r>
              <a:rPr lang="en-US" dirty="0" smtClean="0"/>
              <a:t>$223,500 ??</a:t>
            </a:r>
            <a:endParaRPr lang="en-US" dirty="0" smtClean="0"/>
          </a:p>
          <a:p>
            <a:pPr eaLnBrk="1" hangingPunct="1"/>
            <a:r>
              <a:rPr lang="en-US" dirty="0" smtClean="0"/>
              <a:t>Regular Senator</a:t>
            </a:r>
            <a:r>
              <a:rPr lang="en-US" dirty="0" smtClean="0"/>
              <a:t>: $174,000 </a:t>
            </a:r>
          </a:p>
          <a:p>
            <a:pPr eaLnBrk="1" hangingPunct="1"/>
            <a:r>
              <a:rPr lang="en-US" dirty="0" smtClean="0"/>
              <a:t>Majority/Minority leaders: $193,400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Speaker of the House</a:t>
            </a:r>
            <a:r>
              <a:rPr lang="en-US" dirty="0" smtClean="0"/>
              <a:t>: $223,500</a:t>
            </a:r>
            <a:br>
              <a:rPr lang="en-US" dirty="0" smtClean="0"/>
            </a:br>
            <a:r>
              <a:rPr lang="en-US" dirty="0" smtClean="0"/>
              <a:t>Regular </a:t>
            </a:r>
            <a:r>
              <a:rPr lang="en-US" dirty="0" smtClean="0"/>
              <a:t>Representative:  </a:t>
            </a:r>
            <a:r>
              <a:rPr lang="en-US" dirty="0" smtClean="0"/>
              <a:t>$174,000 </a:t>
            </a:r>
          </a:p>
          <a:p>
            <a:pPr eaLnBrk="1" hangingPunct="1"/>
            <a:r>
              <a:rPr lang="en-US" dirty="0" smtClean="0"/>
              <a:t>Majority/Minority leaders: $193,400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 smtClean="0"/>
              <a:t>Non Salary Benefits &amp; Privileges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3505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Franking Privilege, tax break on maintaining 2 homes</a:t>
            </a:r>
            <a:r>
              <a:rPr lang="en-US" dirty="0" smtClean="0"/>
              <a:t>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care, office space, retirement plan, gyms, travel allowance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 descr="The U.S. Capit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5791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10"/>
          <p:cNvSpPr txBox="1">
            <a:spLocks noChangeArrowheads="1"/>
          </p:cNvSpPr>
          <p:nvPr/>
        </p:nvSpPr>
        <p:spPr bwMode="auto">
          <a:xfrm>
            <a:off x="381000" y="5410200"/>
            <a:ext cx="838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Bicameral legislature:  having 2 houses in Congress</a:t>
            </a:r>
          </a:p>
        </p:txBody>
      </p:sp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381000" y="304800"/>
            <a:ext cx="812958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300"/>
              <a:t>The Legislative Branch:  The US Congress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Representation in the House is based on population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358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3933825" y="1355725"/>
            <a:ext cx="49815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/>
              <a:t>Representatives must:</a:t>
            </a:r>
            <a:endParaRPr lang="en-US" sz="2400"/>
          </a:p>
          <a:p>
            <a:pPr algn="ctr"/>
            <a:r>
              <a:rPr lang="en-US" sz="2400"/>
              <a:t>Be at least 25 years old. </a:t>
            </a:r>
          </a:p>
          <a:p>
            <a:pPr algn="ctr"/>
            <a:r>
              <a:rPr lang="en-US" sz="2400"/>
              <a:t>Be a U.S. citizen for the past 7 years. </a:t>
            </a:r>
          </a:p>
          <a:p>
            <a:pPr algn="ctr"/>
            <a:r>
              <a:rPr lang="en-US" sz="2400"/>
              <a:t>Live in the state they represent</a:t>
            </a:r>
          </a:p>
          <a:p>
            <a:pPr algn="ctr" eaLnBrk="0" hangingPunct="0"/>
            <a:endParaRPr lang="en-US" sz="2400"/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1524000" y="320675"/>
            <a:ext cx="641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600"/>
              <a:t>The House of Representatives</a:t>
            </a:r>
            <a:r>
              <a:rPr lang="en-US"/>
              <a:t> 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304800" y="3962400"/>
            <a:ext cx="769620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The HOR is based on the number of </a:t>
            </a:r>
            <a:r>
              <a:rPr lang="en-US" sz="2600" b="1"/>
              <a:t>people</a:t>
            </a:r>
            <a:r>
              <a:rPr lang="en-US" sz="2600"/>
              <a:t> living in a state.  Each state is guaranteed </a:t>
            </a:r>
            <a:r>
              <a:rPr lang="en-US" sz="2600" b="1"/>
              <a:t>1</a:t>
            </a:r>
            <a:r>
              <a:rPr lang="en-US" sz="2600"/>
              <a:t> member.  Each representative represents an area known as a congressional district.</a:t>
            </a:r>
          </a:p>
          <a:p>
            <a:pPr>
              <a:spcBef>
                <a:spcPct val="50000"/>
              </a:spcBef>
            </a:pPr>
            <a:r>
              <a:rPr lang="en-US" sz="2600"/>
              <a:t>There are </a:t>
            </a:r>
            <a:r>
              <a:rPr lang="en-US" sz="2600" b="1"/>
              <a:t>435</a:t>
            </a:r>
            <a:r>
              <a:rPr lang="en-US" sz="2600"/>
              <a:t> members in the US House of Representatives.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914400"/>
            <a:ext cx="5791200" cy="715963"/>
          </a:xfrm>
        </p:spPr>
        <p:txBody>
          <a:bodyPr/>
          <a:lstStyle/>
          <a:p>
            <a:pPr eaLnBrk="1" hangingPunct="1"/>
            <a:r>
              <a:rPr lang="en-US" sz="4000" smtClean="0"/>
              <a:t>Special House Powers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229600" cy="3657600"/>
          </a:xfrm>
        </p:spPr>
        <p:txBody>
          <a:bodyPr/>
          <a:lstStyle/>
          <a:p>
            <a:pPr eaLnBrk="1" hangingPunct="1"/>
            <a:r>
              <a:rPr lang="en-US" b="1" smtClean="0"/>
              <a:t>The House has special jobs that only it can do. It can: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Start laws that make people pay taxes. </a:t>
            </a:r>
          </a:p>
          <a:p>
            <a:pPr eaLnBrk="1" hangingPunct="1"/>
            <a:r>
              <a:rPr lang="en-US" smtClean="0"/>
              <a:t>Decide if a government official should be put on trial before the Senate if s/he commits a crime against the country. </a:t>
            </a:r>
          </a:p>
          <a:p>
            <a:pPr eaLnBrk="1" hangingPunct="1"/>
            <a:endParaRPr lang="en-US" smtClean="0"/>
          </a:p>
        </p:txBody>
      </p:sp>
      <p:pic>
        <p:nvPicPr>
          <p:cNvPr id="17411" name="Picture 4" descr="MC90023114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22812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Senate </a:t>
            </a:r>
          </a:p>
        </p:txBody>
      </p:sp>
      <p:pic>
        <p:nvPicPr>
          <p:cNvPr id="18434" name="Picture 5" descr="Representation in the Senate is the same for each stat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4800600" y="1828800"/>
            <a:ext cx="40195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/>
              <a:t>Senators must:</a:t>
            </a:r>
            <a:endParaRPr lang="en-US" sz="2800"/>
          </a:p>
          <a:p>
            <a:pPr algn="ctr"/>
            <a:r>
              <a:rPr lang="en-US" sz="2800"/>
              <a:t>Be at least 30 years old. </a:t>
            </a:r>
          </a:p>
          <a:p>
            <a:pPr algn="ctr"/>
            <a:r>
              <a:rPr lang="en-US" sz="2800"/>
              <a:t>Be a U.S. citizen for the past 9 years. </a:t>
            </a:r>
          </a:p>
          <a:p>
            <a:pPr algn="ctr"/>
            <a:r>
              <a:rPr lang="en-US" sz="2800"/>
              <a:t>Live in the state they represent</a:t>
            </a:r>
          </a:p>
          <a:p>
            <a:pPr algn="ctr" eaLnBrk="0" hangingPunct="0"/>
            <a:endParaRPr lang="en-US" sz="2800"/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533400" y="5029200"/>
            <a:ext cx="6400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sz="2800"/>
              <a:t>Each state has </a:t>
            </a:r>
            <a:r>
              <a:rPr lang="en-US" sz="2800" b="1"/>
              <a:t>2</a:t>
            </a:r>
            <a:r>
              <a:rPr lang="en-US" sz="2800"/>
              <a:t> members in the US Senate.  That means that all states are equal.  A Senator’s term is </a:t>
            </a:r>
            <a:r>
              <a:rPr lang="en-US" sz="2800" b="1"/>
              <a:t>6 years</a:t>
            </a:r>
            <a:r>
              <a:rPr lang="en-US" sz="2800"/>
              <a:t>.</a:t>
            </a:r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304800"/>
            <a:ext cx="59436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 Senate Powers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8229600" cy="3687763"/>
          </a:xfrm>
        </p:spPr>
        <p:txBody>
          <a:bodyPr/>
          <a:lstStyle/>
          <a:p>
            <a:pPr eaLnBrk="1" hangingPunct="1"/>
            <a:r>
              <a:rPr lang="en-US" sz="2400" b="1" smtClean="0"/>
              <a:t>The Senate has special jobs that only it can do. It can:</a:t>
            </a:r>
            <a:r>
              <a:rPr lang="en-US" sz="2400" smtClean="0"/>
              <a:t> </a:t>
            </a:r>
          </a:p>
          <a:p>
            <a:pPr eaLnBrk="1" hangingPunct="1"/>
            <a:r>
              <a:rPr lang="en-US" sz="2400" smtClean="0"/>
              <a:t>Say yes or no to any treaties the president makes. </a:t>
            </a:r>
          </a:p>
          <a:p>
            <a:pPr eaLnBrk="1" hangingPunct="1"/>
            <a:r>
              <a:rPr lang="en-US" sz="2400" smtClean="0"/>
              <a:t>Say yes or no to any people the president recommends for jobs, such as cabinet officers, Supreme Court justices, and ambassadors. </a:t>
            </a:r>
          </a:p>
          <a:p>
            <a:pPr eaLnBrk="1" hangingPunct="1"/>
            <a:r>
              <a:rPr lang="en-US" sz="2400" smtClean="0"/>
              <a:t>Can hold a trial for a government official who does something very wrong. 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9459" name="Picture 4" descr="MC90023114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22812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vs. State Government</a:t>
            </a:r>
          </a:p>
        </p:txBody>
      </p:sp>
      <p:pic>
        <p:nvPicPr>
          <p:cNvPr id="20482" name="Picture 4" descr="MP90036278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895600"/>
            <a:ext cx="36576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j0233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048000"/>
            <a:ext cx="388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876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Federalism:  The idea that both the state &amp; national government have powers.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517525" y="6056313"/>
            <a:ext cx="608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http://bensguide.gpo.gov/9-12/government/federalism.html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Exclusive Powers of the National Government and State Governments</a:t>
            </a:r>
            <a:r>
              <a:rPr lang="en-US" sz="4000" smtClean="0"/>
              <a:t> </a:t>
            </a:r>
          </a:p>
        </p:txBody>
      </p:sp>
      <p:pic>
        <p:nvPicPr>
          <p:cNvPr id="21506" name="Picture 5" descr="MP90040110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0"/>
            <a:ext cx="373380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MP90036278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590800"/>
            <a:ext cx="42672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276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5257800" y="2133600"/>
            <a:ext cx="278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Reserved Powers = State</a:t>
            </a:r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304800" y="1828800"/>
            <a:ext cx="476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Expressed or Enumerated Powers = National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0" y="5943600"/>
            <a:ext cx="621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http://bensguide.gpo.gov/9-12/government/federalism2.html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or Concurrent Powers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Collect taxes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Build roads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Borrow money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Establish courts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Make and enforce laws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Charter banks and corporations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Spend money for the general welfare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Take private property for public purposes, with just compensation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518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Slide 1</vt:lpstr>
      <vt:lpstr>Slide 2</vt:lpstr>
      <vt:lpstr>Slide 3</vt:lpstr>
      <vt:lpstr>Special House Powers  </vt:lpstr>
      <vt:lpstr>The Senate </vt:lpstr>
      <vt:lpstr>Special Senate Powers</vt:lpstr>
      <vt:lpstr>National vs. State Government</vt:lpstr>
      <vt:lpstr>Exclusive Powers of the National Government and State Governments </vt:lpstr>
      <vt:lpstr>Shared or Concurrent Powers</vt:lpstr>
      <vt:lpstr>Powers Denied to the National Government and State Governments = Limited Government</vt:lpstr>
      <vt:lpstr>Role on the Job</vt:lpstr>
      <vt:lpstr>Salary as of 2012</vt:lpstr>
      <vt:lpstr>Non Salary Benefits &amp; Privileges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</dc:creator>
  <cp:lastModifiedBy>mary1.goudes</cp:lastModifiedBy>
  <cp:revision>12</cp:revision>
  <dcterms:created xsi:type="dcterms:W3CDTF">2012-02-24T22:05:18Z</dcterms:created>
  <dcterms:modified xsi:type="dcterms:W3CDTF">2012-09-21T18:51:31Z</dcterms:modified>
</cp:coreProperties>
</file>