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 id="2147483679"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4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68DBA"/>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800"/>
              <a:buNone/>
              <a:defRPr>
                <a:solidFill>
                  <a:srgbClr val="FEFEFE"/>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0"/>
              </a:spcAft>
              <a:buSzPts val="1200"/>
              <a:buNone/>
              <a:defRPr>
                <a:solidFill>
                  <a:schemeClr val="lt1"/>
                </a:solidFill>
              </a:defRPr>
            </a:lvl9pPr>
          </a:lstStyle>
          <a:p>
            <a:endParaRPr/>
          </a:p>
        </p:txBody>
      </p:sp>
      <p:sp>
        <p:nvSpPr>
          <p:cNvPr id="45" name="Google Shape;45;p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12"/>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68DBA"/>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2"/>
          <p:cNvSpPr>
            <a:spLocks noGrp="1"/>
          </p:cNvSpPr>
          <p:nvPr>
            <p:ph type="pic" idx="2"/>
          </p:nvPr>
        </p:nvSpPr>
        <p:spPr>
          <a:xfrm>
            <a:off x="2589212" y="634965"/>
            <a:ext cx="8915400" cy="3854970"/>
          </a:xfrm>
          <a:prstGeom prst="rect">
            <a:avLst/>
          </a:prstGeom>
          <a:noFill/>
          <a:ln>
            <a:noFill/>
          </a:ln>
        </p:spPr>
      </p:sp>
      <p:sp>
        <p:nvSpPr>
          <p:cNvPr id="143" name="Google Shape;143;p12"/>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44" name="Google Shape;144;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2"/>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48"/>
        <p:cNvGrpSpPr/>
        <p:nvPr/>
      </p:nvGrpSpPr>
      <p:grpSpPr>
        <a:xfrm>
          <a:off x="0" y="0"/>
          <a:ext cx="0" cy="0"/>
          <a:chOff x="0" y="0"/>
          <a:chExt cx="0" cy="0"/>
        </a:xfrm>
      </p:grpSpPr>
      <p:sp>
        <p:nvSpPr>
          <p:cNvPr id="149" name="Google Shape;149;p13"/>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68DBA"/>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3"/>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51" name="Google Shape;151;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3"/>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55"/>
        <p:cNvGrpSpPr/>
        <p:nvPr/>
      </p:nvGrpSpPr>
      <p:grpSpPr>
        <a:xfrm>
          <a:off x="0" y="0"/>
          <a:ext cx="0" cy="0"/>
          <a:chOff x="0" y="0"/>
          <a:chExt cx="0" cy="0"/>
        </a:xfrm>
      </p:grpSpPr>
      <p:sp>
        <p:nvSpPr>
          <p:cNvPr id="156" name="Google Shape;156;p14"/>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68DBA"/>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4"/>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8" name="Google Shape;158;p14"/>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59" name="Google Shape;159;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4"/>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64" name="Google Shape;164;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65"/>
        <p:cNvGrpSpPr/>
        <p:nvPr/>
      </p:nvGrpSpPr>
      <p:grpSpPr>
        <a:xfrm>
          <a:off x="0" y="0"/>
          <a:ext cx="0" cy="0"/>
          <a:chOff x="0" y="0"/>
          <a:chExt cx="0" cy="0"/>
        </a:xfrm>
      </p:grpSpPr>
      <p:sp>
        <p:nvSpPr>
          <p:cNvPr id="166" name="Google Shape;166;p15"/>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68DBA"/>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5"/>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8" name="Google Shape;168;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72"/>
        <p:cNvGrpSpPr/>
        <p:nvPr/>
      </p:nvGrpSpPr>
      <p:grpSpPr>
        <a:xfrm>
          <a:off x="0" y="0"/>
          <a:ext cx="0" cy="0"/>
          <a:chOff x="0" y="0"/>
          <a:chExt cx="0" cy="0"/>
        </a:xfrm>
      </p:grpSpPr>
      <p:sp>
        <p:nvSpPr>
          <p:cNvPr id="173" name="Google Shape;173;p16"/>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68DBA"/>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6"/>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75" name="Google Shape;175;p16"/>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76" name="Google Shape;176;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6"/>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16"/>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81" name="Google Shape;181;p16"/>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82"/>
        <p:cNvGrpSpPr/>
        <p:nvPr/>
      </p:nvGrpSpPr>
      <p:grpSpPr>
        <a:xfrm>
          <a:off x="0" y="0"/>
          <a:ext cx="0" cy="0"/>
          <a:chOff x="0" y="0"/>
          <a:chExt cx="0" cy="0"/>
        </a:xfrm>
      </p:grpSpPr>
      <p:sp>
        <p:nvSpPr>
          <p:cNvPr id="183" name="Google Shape;183;p17"/>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68DBA"/>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7"/>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85" name="Google Shape;185;p17"/>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86" name="Google Shape;186;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17"/>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0"/>
        <p:cNvGrpSpPr/>
        <p:nvPr/>
      </p:nvGrpSpPr>
      <p:grpSpPr>
        <a:xfrm>
          <a:off x="0" y="0"/>
          <a:ext cx="0" cy="0"/>
          <a:chOff x="0" y="0"/>
          <a:chExt cx="0" cy="0"/>
        </a:xfrm>
      </p:grpSpPr>
      <p:sp>
        <p:nvSpPr>
          <p:cNvPr id="191" name="Google Shape;191;p1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8"/>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93" name="Google Shape;193;p1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1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7"/>
        <p:cNvGrpSpPr/>
        <p:nvPr/>
      </p:nvGrpSpPr>
      <p:grpSpPr>
        <a:xfrm>
          <a:off x="0" y="0"/>
          <a:ext cx="0" cy="0"/>
          <a:chOff x="0" y="0"/>
          <a:chExt cx="0" cy="0"/>
        </a:xfrm>
      </p:grpSpPr>
      <p:sp>
        <p:nvSpPr>
          <p:cNvPr id="198" name="Google Shape;198;p19"/>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9"/>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00" name="Google Shape;200;p1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1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0"/>
        <p:cNvGrpSpPr/>
        <p:nvPr/>
      </p:nvGrpSpPr>
      <p:grpSpPr>
        <a:xfrm>
          <a:off x="0" y="0"/>
          <a:ext cx="0" cy="0"/>
          <a:chOff x="0" y="0"/>
          <a:chExt cx="0" cy="0"/>
        </a:xfrm>
      </p:grpSpPr>
      <p:sp>
        <p:nvSpPr>
          <p:cNvPr id="211" name="Google Shape;211;p21" descr="Tag=AccentColor&#10;Flavor=Light&#10;Target=Fill"/>
          <p:cNvSpPr/>
          <p:nvPr/>
        </p:nvSpPr>
        <p:spPr>
          <a:xfrm flipH="1">
            <a:off x="2599854" y="527562"/>
            <a:ext cx="6992292" cy="5102484"/>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2" name="Google Shape;212;p21"/>
          <p:cNvSpPr txBox="1">
            <a:spLocks noGrp="1"/>
          </p:cNvSpPr>
          <p:nvPr>
            <p:ph type="ctrTitle"/>
          </p:nvPr>
        </p:nvSpPr>
        <p:spPr>
          <a:xfrm>
            <a:off x="1508760" y="1591056"/>
            <a:ext cx="5705856" cy="32644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entury Gothic"/>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21"/>
          <p:cNvSpPr txBox="1">
            <a:spLocks noGrp="1"/>
          </p:cNvSpPr>
          <p:nvPr>
            <p:ph type="subTitle" idx="1"/>
          </p:nvPr>
        </p:nvSpPr>
        <p:spPr>
          <a:xfrm>
            <a:off x="1524000" y="4928616"/>
            <a:ext cx="5705856" cy="99669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4" name="Google Shape;21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7"/>
        <p:cNvGrpSpPr/>
        <p:nvPr/>
      </p:nvGrpSpPr>
      <p:grpSpPr>
        <a:xfrm>
          <a:off x="0" y="0"/>
          <a:ext cx="0" cy="0"/>
          <a:chOff x="0" y="0"/>
          <a:chExt cx="0" cy="0"/>
        </a:xfrm>
      </p:grpSpPr>
      <p:sp>
        <p:nvSpPr>
          <p:cNvPr id="218" name="Google Shape;218;p22"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19" name="Google Shape;21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22"/>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5" name="Google Shape;85;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4"/>
        <p:cNvGrpSpPr/>
        <p:nvPr/>
      </p:nvGrpSpPr>
      <p:grpSpPr>
        <a:xfrm>
          <a:off x="0" y="0"/>
          <a:ext cx="0" cy="0"/>
          <a:chOff x="0" y="0"/>
          <a:chExt cx="0" cy="0"/>
        </a:xfrm>
      </p:grpSpPr>
      <p:sp>
        <p:nvSpPr>
          <p:cNvPr id="225" name="Google Shape;225;p23" descr="Tag=AccentColor&#10;Flavor=Light&#10;Target=Fill"/>
          <p:cNvSpPr/>
          <p:nvPr/>
        </p:nvSpPr>
        <p:spPr>
          <a:xfrm>
            <a:off x="7209816" y="0"/>
            <a:ext cx="4143984" cy="5747660"/>
          </a:xfrm>
          <a:custGeom>
            <a:avLst/>
            <a:gdLst/>
            <a:ahLst/>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26" name="Google Shape;226;p23"/>
          <p:cNvSpPr txBox="1">
            <a:spLocks noGrp="1"/>
          </p:cNvSpPr>
          <p:nvPr>
            <p:ph type="title"/>
          </p:nvPr>
        </p:nvSpPr>
        <p:spPr>
          <a:xfrm>
            <a:off x="831850" y="1078991"/>
            <a:ext cx="5266944" cy="31363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entury Gothic"/>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1"/>
          </p:nvPr>
        </p:nvSpPr>
        <p:spPr>
          <a:xfrm>
            <a:off x="831850" y="4279392"/>
            <a:ext cx="526694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cap="none">
                <a:solidFill>
                  <a:schemeClr val="dk1"/>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8" name="Google Shape;2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1"/>
        <p:cNvGrpSpPr/>
        <p:nvPr/>
      </p:nvGrpSpPr>
      <p:grpSpPr>
        <a:xfrm>
          <a:off x="0" y="0"/>
          <a:ext cx="0" cy="0"/>
          <a:chOff x="0" y="0"/>
          <a:chExt cx="0" cy="0"/>
        </a:xfrm>
      </p:grpSpPr>
      <p:sp>
        <p:nvSpPr>
          <p:cNvPr id="232" name="Google Shape;232;p24"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33" name="Google Shape;23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24"/>
          <p:cNvSpPr txBox="1">
            <a:spLocks noGrp="1"/>
          </p:cNvSpPr>
          <p:nvPr>
            <p:ph type="body" idx="1"/>
          </p:nvPr>
        </p:nvSpPr>
        <p:spPr>
          <a:xfrm>
            <a:off x="838200"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24"/>
          <p:cNvSpPr txBox="1">
            <a:spLocks noGrp="1"/>
          </p:cNvSpPr>
          <p:nvPr>
            <p:ph type="body" idx="2"/>
          </p:nvPr>
        </p:nvSpPr>
        <p:spPr>
          <a:xfrm>
            <a:off x="6419088"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9"/>
        <p:cNvGrpSpPr/>
        <p:nvPr/>
      </p:nvGrpSpPr>
      <p:grpSpPr>
        <a:xfrm>
          <a:off x="0" y="0"/>
          <a:ext cx="0" cy="0"/>
          <a:chOff x="0" y="0"/>
          <a:chExt cx="0" cy="0"/>
        </a:xfrm>
      </p:grpSpPr>
      <p:sp>
        <p:nvSpPr>
          <p:cNvPr id="240" name="Google Shape;240;p25"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1" name="Google Shape;24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25"/>
          <p:cNvSpPr txBox="1">
            <a:spLocks noGrp="1"/>
          </p:cNvSpPr>
          <p:nvPr>
            <p:ph type="body" idx="1"/>
          </p:nvPr>
        </p:nvSpPr>
        <p:spPr>
          <a:xfrm>
            <a:off x="8397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3" name="Google Shape;243;p25"/>
          <p:cNvSpPr txBox="1">
            <a:spLocks noGrp="1"/>
          </p:cNvSpPr>
          <p:nvPr>
            <p:ph type="body" idx="2"/>
          </p:nvPr>
        </p:nvSpPr>
        <p:spPr>
          <a:xfrm>
            <a:off x="8397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25"/>
          <p:cNvSpPr txBox="1">
            <a:spLocks noGrp="1"/>
          </p:cNvSpPr>
          <p:nvPr>
            <p:ph type="body" idx="3"/>
          </p:nvPr>
        </p:nvSpPr>
        <p:spPr>
          <a:xfrm>
            <a:off x="64190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5" name="Google Shape;245;p25"/>
          <p:cNvSpPr txBox="1">
            <a:spLocks noGrp="1"/>
          </p:cNvSpPr>
          <p:nvPr>
            <p:ph type="body" idx="4"/>
          </p:nvPr>
        </p:nvSpPr>
        <p:spPr>
          <a:xfrm>
            <a:off x="64190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
        <p:cNvGrpSpPr/>
        <p:nvPr/>
      </p:nvGrpSpPr>
      <p:grpSpPr>
        <a:xfrm>
          <a:off x="0" y="0"/>
          <a:ext cx="0" cy="0"/>
          <a:chOff x="0" y="0"/>
          <a:chExt cx="0" cy="0"/>
        </a:xfrm>
      </p:grpSpPr>
      <p:sp>
        <p:nvSpPr>
          <p:cNvPr id="250" name="Google Shape;250;p26" descr="Tag=AccentColor&#10;Flavor=Light&#10;Target=Fill"/>
          <p:cNvSpPr/>
          <p:nvPr/>
        </p:nvSpPr>
        <p:spPr>
          <a:xfrm flipH="1">
            <a:off x="1969639" y="181596"/>
            <a:ext cx="8252722" cy="6022258"/>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1" name="Google Shape;251;p26"/>
          <p:cNvSpPr txBox="1">
            <a:spLocks noGrp="1"/>
          </p:cNvSpPr>
          <p:nvPr>
            <p:ph type="title"/>
          </p:nvPr>
        </p:nvSpPr>
        <p:spPr>
          <a:xfrm>
            <a:off x="2843784" y="1572768"/>
            <a:ext cx="6501384" cy="409651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55"/>
        <p:cNvGrpSpPr/>
        <p:nvPr/>
      </p:nvGrpSpPr>
      <p:grpSpPr>
        <a:xfrm>
          <a:off x="0" y="0"/>
          <a:ext cx="0" cy="0"/>
          <a:chOff x="0" y="0"/>
          <a:chExt cx="0" cy="0"/>
        </a:xfrm>
      </p:grpSpPr>
      <p:sp>
        <p:nvSpPr>
          <p:cNvPr id="256" name="Google Shape;2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259"/>
        <p:cNvGrpSpPr/>
        <p:nvPr/>
      </p:nvGrpSpPr>
      <p:grpSpPr>
        <a:xfrm>
          <a:off x="0" y="0"/>
          <a:ext cx="0" cy="0"/>
          <a:chOff x="0" y="0"/>
          <a:chExt cx="0" cy="0"/>
        </a:xfrm>
      </p:grpSpPr>
      <p:sp>
        <p:nvSpPr>
          <p:cNvPr id="260" name="Google Shape;260;p28" descr="Mask ID=&#10;Mask position=bottom, center&#10;Mask family= brushstroke, landscape, wide"/>
          <p:cNvSpPr/>
          <p:nvPr/>
        </p:nvSpPr>
        <p:spPr>
          <a:xfrm>
            <a:off x="1768100" y="-1"/>
            <a:ext cx="10423900" cy="5920155"/>
          </a:xfrm>
          <a:custGeom>
            <a:avLst/>
            <a:gdLst/>
            <a:ahLst/>
            <a:cxnLst/>
            <a:rect l="l" t="t" r="r" b="b"/>
            <a:pathLst>
              <a:path w="10423900" h="5491534" extrusionOk="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61" name="Google Shape;26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4"/>
        <p:cNvGrpSpPr/>
        <p:nvPr/>
      </p:nvGrpSpPr>
      <p:grpSpPr>
        <a:xfrm>
          <a:off x="0" y="0"/>
          <a:ext cx="0" cy="0"/>
          <a:chOff x="0" y="0"/>
          <a:chExt cx="0" cy="0"/>
        </a:xfrm>
      </p:grpSpPr>
      <p:sp>
        <p:nvSpPr>
          <p:cNvPr id="265" name="Google Shape;265;p29" descr="Tag=AccentColor&#10;Flavor=Light&#10;Target=Fill"/>
          <p:cNvSpPr/>
          <p:nvPr/>
        </p:nvSpPr>
        <p:spPr>
          <a:xfrm>
            <a:off x="4726728" y="0"/>
            <a:ext cx="7472381" cy="6858000"/>
          </a:xfrm>
          <a:custGeom>
            <a:avLst/>
            <a:gdLst/>
            <a:ahLst/>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66" name="Google Shape;266;p29"/>
          <p:cNvSpPr txBox="1">
            <a:spLocks noGrp="1"/>
          </p:cNvSpPr>
          <p:nvPr>
            <p:ph type="title"/>
          </p:nvPr>
        </p:nvSpPr>
        <p:spPr>
          <a:xfrm>
            <a:off x="839788" y="640080"/>
            <a:ext cx="3886200" cy="29535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29"/>
          <p:cNvSpPr txBox="1">
            <a:spLocks noGrp="1"/>
          </p:cNvSpPr>
          <p:nvPr>
            <p:ph type="body" idx="1"/>
          </p:nvPr>
        </p:nvSpPr>
        <p:spPr>
          <a:xfrm>
            <a:off x="7059168" y="640080"/>
            <a:ext cx="4489704" cy="5596128"/>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8" name="Google Shape;268;p29"/>
          <p:cNvSpPr txBox="1">
            <a:spLocks noGrp="1"/>
          </p:cNvSpPr>
          <p:nvPr>
            <p:ph type="body" idx="2"/>
          </p:nvPr>
        </p:nvSpPr>
        <p:spPr>
          <a:xfrm>
            <a:off x="839788" y="3776472"/>
            <a:ext cx="38862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9" name="Google Shape;2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2"/>
        <p:cNvGrpSpPr/>
        <p:nvPr/>
      </p:nvGrpSpPr>
      <p:grpSpPr>
        <a:xfrm>
          <a:off x="0" y="0"/>
          <a:ext cx="0" cy="0"/>
          <a:chOff x="0" y="0"/>
          <a:chExt cx="0" cy="0"/>
        </a:xfrm>
      </p:grpSpPr>
      <p:sp>
        <p:nvSpPr>
          <p:cNvPr id="273" name="Google Shape;273;p30" descr="Tag=AccentColor&#10;Flavor=Light&#10;Target=Fill"/>
          <p:cNvSpPr/>
          <p:nvPr/>
        </p:nvSpPr>
        <p:spPr>
          <a:xfrm>
            <a:off x="684965" y="1332237"/>
            <a:ext cx="5263732" cy="3841102"/>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74" name="Google Shape;274;p30"/>
          <p:cNvSpPr txBox="1">
            <a:spLocks noGrp="1"/>
          </p:cNvSpPr>
          <p:nvPr>
            <p:ph type="title"/>
          </p:nvPr>
        </p:nvSpPr>
        <p:spPr>
          <a:xfrm>
            <a:off x="1399032" y="2523744"/>
            <a:ext cx="3831336" cy="14538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30"/>
          <p:cNvSpPr>
            <a:spLocks noGrp="1"/>
          </p:cNvSpPr>
          <p:nvPr>
            <p:ph type="pic" idx="2"/>
          </p:nvPr>
        </p:nvSpPr>
        <p:spPr>
          <a:xfrm>
            <a:off x="6711696" y="640079"/>
            <a:ext cx="4837176" cy="5568696"/>
          </a:xfrm>
          <a:prstGeom prst="rect">
            <a:avLst/>
          </a:prstGeom>
          <a:noFill/>
          <a:ln>
            <a:noFill/>
          </a:ln>
        </p:spPr>
      </p:sp>
      <p:sp>
        <p:nvSpPr>
          <p:cNvPr id="276" name="Google Shape;276;p30"/>
          <p:cNvSpPr txBox="1">
            <a:spLocks noGrp="1"/>
          </p:cNvSpPr>
          <p:nvPr>
            <p:ph type="body" idx="1"/>
          </p:nvPr>
        </p:nvSpPr>
        <p:spPr>
          <a:xfrm>
            <a:off x="1655064" y="4087368"/>
            <a:ext cx="3319272" cy="649224"/>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2000"/>
              <a:buNone/>
              <a:defRPr sz="2000" cap="none"/>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7" name="Google Shape;2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0"/>
        <p:cNvGrpSpPr/>
        <p:nvPr/>
      </p:nvGrpSpPr>
      <p:grpSpPr>
        <a:xfrm>
          <a:off x="0" y="0"/>
          <a:ext cx="0" cy="0"/>
          <a:chOff x="0" y="0"/>
          <a:chExt cx="0" cy="0"/>
        </a:xfrm>
      </p:grpSpPr>
      <p:sp>
        <p:nvSpPr>
          <p:cNvPr id="281" name="Google Shape;28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68DBA"/>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2" name="Google Shape;92;p5"/>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3" name="Google Shape;93;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00" name="Google Shape;100;p6"/>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01" name="Google Shape;101;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7"/>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68DBA"/>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108" name="Google Shape;108;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7"/>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68DBA"/>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8"/>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5" name="Google Shape;115;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8"/>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9"/>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9"/>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122" name="Google Shape;122;p9"/>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3" name="Google Shape;123;p9"/>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124" name="Google Shape;124;p9"/>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5" name="Google Shape;125;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788A99"/>
            </a:gs>
            <a:gs pos="100000">
              <a:srgbClr val="26516A"/>
            </a:gs>
          </a:gsLst>
          <a:lin ang="5400000"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l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1"/>
          <p:cNvGrpSpPr/>
          <p:nvPr/>
        </p:nvGrpSpPr>
        <p:grpSpPr>
          <a:xfrm>
            <a:off x="27222" y="157"/>
            <a:ext cx="2356674" cy="6853096"/>
            <a:chOff x="6627813" y="195610"/>
            <a:chExt cx="1952625" cy="5678141"/>
          </a:xfrm>
        </p:grpSpPr>
        <p:sp>
          <p:nvSpPr>
            <p:cNvPr id="24" name="Google Shape;24;p1"/>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1"/>
          <p:cNvSpPr/>
          <p:nvPr/>
        </p:nvSpPr>
        <p:spPr>
          <a:xfrm>
            <a:off x="0" y="0"/>
            <a:ext cx="18288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168DBA"/>
              </a:buClr>
              <a:buSzPts val="3600"/>
              <a:buFont typeface="Century Gothic"/>
              <a:buNone/>
              <a:defRPr sz="3600" b="0" i="0" u="none" strike="noStrike" cap="none">
                <a:solidFill>
                  <a:srgbClr val="168DB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8" name="Google Shape;38;p1"/>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FEFEFE"/>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FEFEFE"/>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FEFEFE"/>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FEFEFE"/>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FEFEFE"/>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FEFEFE"/>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FEFEFE"/>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FEFEFE"/>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FEFEFE"/>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Google Shape;40;p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Google Shape;41;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 y="228600"/>
            <a:ext cx="2851516" cy="6638628"/>
            <a:chOff x="2487613" y="285750"/>
            <a:chExt cx="2428875" cy="5654676"/>
          </a:xfrm>
        </p:grpSpPr>
        <p:sp>
          <p:nvSpPr>
            <p:cNvPr id="51" name="Google Shape;51;p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3"/>
          <p:cNvGrpSpPr/>
          <p:nvPr/>
        </p:nvGrpSpPr>
        <p:grpSpPr>
          <a:xfrm>
            <a:off x="27222" y="157"/>
            <a:ext cx="2356674" cy="6853096"/>
            <a:chOff x="6627813" y="195610"/>
            <a:chExt cx="1952625" cy="5678141"/>
          </a:xfrm>
        </p:grpSpPr>
        <p:sp>
          <p:nvSpPr>
            <p:cNvPr id="64" name="Google Shape;64;p3"/>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3"/>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168DBA"/>
              </a:buClr>
              <a:buSzPts val="3600"/>
              <a:buFont typeface="Century Gothic"/>
              <a:buNone/>
              <a:defRPr sz="3600" b="0" i="0" u="none" strike="noStrike" cap="none">
                <a:solidFill>
                  <a:srgbClr val="168DB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8" name="Google Shape;78;p3"/>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9" name="Google Shape;79;p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0" name="Google Shape;80;p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7" name="Google Shape;20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8" name="Google Shape;20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9" name="Google Shape;20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kcaQRhcBXKY"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EOGJJ7UKF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rookings.edu/blog/techtank/2017/02/16/how-the-presidents-twitter-account-affects-civil-societ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w.cornell.edu/wex/trea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uscode/text/50/chapter-3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law.cornell.edu/wex/vet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law.cornell.edu/wex/pard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5"/>
        <p:cNvGrpSpPr/>
        <p:nvPr/>
      </p:nvGrpSpPr>
      <p:grpSpPr>
        <a:xfrm>
          <a:off x="0" y="0"/>
          <a:ext cx="0" cy="0"/>
          <a:chOff x="0" y="0"/>
          <a:chExt cx="0" cy="0"/>
        </a:xfrm>
      </p:grpSpPr>
      <p:pic>
        <p:nvPicPr>
          <p:cNvPr id="296" name="Google Shape;296;p33"/>
          <p:cNvPicPr preferRelativeResize="0"/>
          <p:nvPr/>
        </p:nvPicPr>
        <p:blipFill rotWithShape="1">
          <a:blip r:embed="rId3">
            <a:alphaModFix amt="40000"/>
          </a:blip>
          <a:srcRect t="17883"/>
          <a:stretch/>
        </p:blipFill>
        <p:spPr>
          <a:xfrm>
            <a:off x="20" y="10"/>
            <a:ext cx="12191980" cy="6857990"/>
          </a:xfrm>
          <a:prstGeom prst="rect">
            <a:avLst/>
          </a:prstGeom>
          <a:noFill/>
          <a:ln>
            <a:noFill/>
          </a:ln>
        </p:spPr>
      </p:pic>
      <p:sp>
        <p:nvSpPr>
          <p:cNvPr id="297" name="Google Shape;297;p33"/>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5400"/>
              <a:buFont typeface="Century Gothic"/>
              <a:buNone/>
            </a:pPr>
            <a:r>
              <a:rPr lang="en-US">
                <a:solidFill>
                  <a:schemeClr val="lt1"/>
                </a:solidFill>
              </a:rPr>
              <a:t>Presidential Powers and Executive Orders</a:t>
            </a:r>
            <a:endParaRPr/>
          </a:p>
        </p:txBody>
      </p:sp>
      <p:sp>
        <p:nvSpPr>
          <p:cNvPr id="298" name="Google Shape;298;p33"/>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US"/>
              <a:t>Article ii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400"/>
                                        <p:tgtEl>
                                          <p:spTgt spid="298">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4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Pardons</a:t>
            </a:r>
            <a:endParaRPr/>
          </a:p>
        </p:txBody>
      </p:sp>
      <p:sp>
        <p:nvSpPr>
          <p:cNvPr id="392" name="Google Shape;392;p42"/>
          <p:cNvSpPr txBox="1">
            <a:spLocks noGrp="1"/>
          </p:cNvSpPr>
          <p:nvPr>
            <p:ph type="body" idx="1"/>
          </p:nvPr>
        </p:nvSpPr>
        <p:spPr>
          <a:xfrm>
            <a:off x="2589212" y="1528010"/>
            <a:ext cx="8915400" cy="470587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300"/>
              <a:buChar char="🠶"/>
            </a:pPr>
            <a:r>
              <a:rPr lang="en-US" sz="2300"/>
              <a:t>President Jimmy Carter also issued a great number of pardons, including several for draft dodging during the Vietnam War. President Reagan was reluctant to use the pardon, as was President George H. W. Bush. President Clinton pardoned few people for much of his presidency, but did make several last-minute controversial pardons. </a:t>
            </a:r>
            <a:endParaRPr/>
          </a:p>
          <a:p>
            <a:pPr marL="342900" lvl="0" indent="-342900" algn="l" rtl="0">
              <a:spcBef>
                <a:spcPts val="1000"/>
              </a:spcBef>
              <a:spcAft>
                <a:spcPts val="0"/>
              </a:spcAft>
              <a:buSzPts val="2300"/>
              <a:buChar char="🠶"/>
            </a:pPr>
            <a:r>
              <a:rPr lang="en-US" sz="2300"/>
              <a:t>Barack Obama made extensive use of commutations with a focus on reducing punishments for those convicted of certain drug crimes. In fact, Obama’s commutations were the most of any President in U.S. history.</a:t>
            </a:r>
            <a:endParaRPr/>
          </a:p>
          <a:p>
            <a:pPr marL="342900" lvl="0" indent="-342900" algn="l" rtl="0">
              <a:spcBef>
                <a:spcPts val="1000"/>
              </a:spcBef>
              <a:spcAft>
                <a:spcPts val="0"/>
              </a:spcAft>
              <a:buSzPts val="2300"/>
              <a:buChar char="🠶"/>
            </a:pPr>
            <a:r>
              <a:rPr lang="en-US" sz="2300"/>
              <a:t>Donald Trump used his pardon power 237 times.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Congressionally Delegated Powers</a:t>
            </a:r>
            <a:endParaRPr/>
          </a:p>
        </p:txBody>
      </p:sp>
      <p:sp>
        <p:nvSpPr>
          <p:cNvPr id="398" name="Google Shape;398;p4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Char char="🠶"/>
            </a:pPr>
            <a:r>
              <a:rPr lang="en-US" sz="2400"/>
              <a:t>Implementation of laws and orders</a:t>
            </a:r>
            <a:endParaRPr/>
          </a:p>
          <a:p>
            <a:pPr marL="342900" lvl="0" indent="-342900" algn="l" rtl="0">
              <a:spcBef>
                <a:spcPts val="1000"/>
              </a:spcBef>
              <a:spcAft>
                <a:spcPts val="0"/>
              </a:spcAft>
              <a:buSzPts val="2400"/>
              <a:buChar char="🠶"/>
            </a:pPr>
            <a:r>
              <a:rPr lang="en-US" sz="2400"/>
              <a:t>Charged to “take care that the laws be faithfully executed,” the president receives considerable power by the authority delegated by the Constitution to implement laws passed by Congress, known as delegated power.</a:t>
            </a:r>
            <a:endParaRPr/>
          </a:p>
          <a:p>
            <a:pPr marL="342900" lvl="0" indent="-342900" algn="l" rtl="0">
              <a:spcBef>
                <a:spcPts val="1000"/>
              </a:spcBef>
              <a:spcAft>
                <a:spcPts val="0"/>
              </a:spcAft>
              <a:buSzPts val="2400"/>
              <a:buChar char="🠶"/>
            </a:pPr>
            <a:r>
              <a:rPr lang="en-US" sz="2400"/>
              <a:t>Carried out under auspices of the regulatory and oversight agencies. This power has enlarged greatly since the adoption of the Constitution.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Implied Powers</a:t>
            </a:r>
            <a:endParaRPr/>
          </a:p>
        </p:txBody>
      </p:sp>
      <p:sp>
        <p:nvSpPr>
          <p:cNvPr id="404" name="Google Shape;404;p4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000"/>
              <a:buChar char="🠶"/>
            </a:pPr>
            <a:r>
              <a:rPr lang="en-US" sz="2000"/>
              <a:t>can issue </a:t>
            </a:r>
            <a:r>
              <a:rPr lang="en-US" sz="2000" u="sng"/>
              <a:t>executive orders</a:t>
            </a:r>
            <a:r>
              <a:rPr lang="en-US" sz="2000"/>
              <a:t>, which have the force of law but do not have to be approved by Congress.</a:t>
            </a:r>
            <a:endParaRPr/>
          </a:p>
          <a:p>
            <a:pPr marL="342900" lvl="0" indent="-342900" algn="l" rtl="0">
              <a:spcBef>
                <a:spcPts val="1000"/>
              </a:spcBef>
              <a:spcAft>
                <a:spcPts val="0"/>
              </a:spcAft>
              <a:buSzPts val="2000"/>
              <a:buChar char="🠶"/>
            </a:pPr>
            <a:r>
              <a:rPr lang="en-US" sz="2000"/>
              <a:t>In times of emergency, the President can override Congress and issue executive orders with almost limitless power. Abraham Lincoln used an executive order in order to fight the Civil War, Woodrow Wilson issued numerous ones related to US involvement in World War I, and  Franklin Roosevelt approved Japanese internment camps during World War II with an executive order.</a:t>
            </a:r>
            <a:endParaRPr/>
          </a:p>
          <a:p>
            <a:pPr marL="342900" lvl="0" indent="-342900" algn="l" rtl="0">
              <a:spcBef>
                <a:spcPts val="1000"/>
              </a:spcBef>
              <a:spcAft>
                <a:spcPts val="0"/>
              </a:spcAft>
              <a:buSzPts val="2000"/>
              <a:buChar char="🠶"/>
            </a:pPr>
            <a:r>
              <a:rPr lang="en-US" sz="2000"/>
              <a:t>Trump 220</a:t>
            </a:r>
            <a:endParaRPr/>
          </a:p>
          <a:p>
            <a:pPr marL="342900" lvl="0" indent="-342900" algn="l" rtl="0">
              <a:spcBef>
                <a:spcPts val="1000"/>
              </a:spcBef>
              <a:spcAft>
                <a:spcPts val="0"/>
              </a:spcAft>
              <a:buSzPts val="2000"/>
              <a:buChar char="🠶"/>
            </a:pPr>
            <a:r>
              <a:rPr lang="en-US" sz="2000"/>
              <a:t>Biden 55 to date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5"/>
          <p:cNvSpPr txBox="1">
            <a:spLocks noGrp="1"/>
          </p:cNvSpPr>
          <p:nvPr>
            <p:ph type="title"/>
          </p:nvPr>
        </p:nvSpPr>
        <p:spPr>
          <a:xfrm>
            <a:off x="1612233" y="446088"/>
            <a:ext cx="4102768" cy="97631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168DBA"/>
              </a:buClr>
              <a:buSzPts val="2400"/>
              <a:buFont typeface="Century Gothic"/>
              <a:buNone/>
            </a:pPr>
            <a:r>
              <a:rPr lang="en-US" sz="2400"/>
              <a:t>Spotlight: </a:t>
            </a:r>
            <a:br>
              <a:rPr lang="en-US" sz="2400"/>
            </a:br>
            <a:r>
              <a:rPr lang="en-US" sz="2400"/>
              <a:t>Executive Order 9066</a:t>
            </a:r>
            <a:endParaRPr/>
          </a:p>
        </p:txBody>
      </p:sp>
      <p:sp>
        <p:nvSpPr>
          <p:cNvPr id="410" name="Google Shape;410;p45"/>
          <p:cNvSpPr txBox="1">
            <a:spLocks noGrp="1"/>
          </p:cNvSpPr>
          <p:nvPr>
            <p:ph type="body" idx="1"/>
          </p:nvPr>
        </p:nvSpPr>
        <p:spPr>
          <a:xfrm>
            <a:off x="5859379" y="446088"/>
            <a:ext cx="5645233" cy="6135186"/>
          </a:xfrm>
          <a:prstGeom prst="rect">
            <a:avLst/>
          </a:prstGeom>
          <a:noFill/>
          <a:ln>
            <a:noFill/>
          </a:ln>
        </p:spPr>
        <p:txBody>
          <a:bodyPr spcFirstLastPara="1" wrap="square" lIns="91425" tIns="45700" rIns="91425" bIns="45700" anchor="ctr" anchorCtr="0">
            <a:noAutofit/>
          </a:bodyPr>
          <a:lstStyle/>
          <a:p>
            <a:pPr marL="342900" lvl="0" indent="-342900" algn="l" rtl="0">
              <a:spcBef>
                <a:spcPts val="0"/>
              </a:spcBef>
              <a:spcAft>
                <a:spcPts val="0"/>
              </a:spcAft>
              <a:buSzPts val="2000"/>
              <a:buChar char="🠶"/>
            </a:pPr>
            <a:r>
              <a:rPr lang="en-US" sz="2000"/>
              <a:t>Issued by President Franklin Roosevelt on February 19, 1942, this order authorized the evacuation of all persons deemed a threat to national security from the West Coast to relocation centers further inland. In the next 6 months, over 100,000 men, women, and children of Japanese ancestry were moved to assembly centers. They were then evacuated to and confined in isolated, fenced, and guarded relocation centers, known as internment camps. The Supreme Court addressed the issue in </a:t>
            </a:r>
            <a:r>
              <a:rPr lang="en-US" sz="2000" i="1"/>
              <a:t>Korematsu v United States</a:t>
            </a:r>
            <a:r>
              <a:rPr lang="en-US" sz="2000"/>
              <a:t>. 323 US 214 (1944)</a:t>
            </a:r>
            <a:endParaRPr/>
          </a:p>
        </p:txBody>
      </p:sp>
      <p:sp>
        <p:nvSpPr>
          <p:cNvPr id="411" name="Google Shape;411;p45"/>
          <p:cNvSpPr txBox="1">
            <a:spLocks noGrp="1"/>
          </p:cNvSpPr>
          <p:nvPr>
            <p:ph type="body" idx="2"/>
          </p:nvPr>
        </p:nvSpPr>
        <p:spPr>
          <a:xfrm>
            <a:off x="1275348" y="1598613"/>
            <a:ext cx="3729789" cy="42624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endParaRPr sz="2400"/>
          </a:p>
        </p:txBody>
      </p:sp>
      <p:pic>
        <p:nvPicPr>
          <p:cNvPr id="412" name="Google Shape;412;p45" descr="A close-up of a newspaper&#10;&#10;Description automatically generated with medium confidence"/>
          <p:cNvPicPr preferRelativeResize="0"/>
          <p:nvPr/>
        </p:nvPicPr>
        <p:blipFill rotWithShape="1">
          <a:blip r:embed="rId3">
            <a:alphaModFix/>
          </a:blip>
          <a:srcRect/>
          <a:stretch/>
        </p:blipFill>
        <p:spPr>
          <a:xfrm>
            <a:off x="1400759" y="1774826"/>
            <a:ext cx="4102767" cy="46370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Spotlight: 9066</a:t>
            </a:r>
            <a:endParaRPr/>
          </a:p>
        </p:txBody>
      </p:sp>
      <p:sp>
        <p:nvSpPr>
          <p:cNvPr id="418" name="Google Shape;418;p46"/>
          <p:cNvSpPr txBox="1">
            <a:spLocks noGrp="1"/>
          </p:cNvSpPr>
          <p:nvPr>
            <p:ph type="body" idx="1"/>
          </p:nvPr>
        </p:nvSpPr>
        <p:spPr>
          <a:xfrm>
            <a:off x="1285875" y="1571625"/>
            <a:ext cx="5617201" cy="517207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000"/>
              <a:buChar char="🠶"/>
            </a:pPr>
            <a:r>
              <a:rPr lang="en-US" sz="2000"/>
              <a:t>In an opinion written by Justice Black, the Court ruled that the evacuation order violated by Korematsu was valid. The majority found that the Executive Order did not show racial prejudice but rather responded to the strategic imperative of keeping the U.S. and particularly the West Coast (the region nearest Japan) secure from invasion.</a:t>
            </a:r>
            <a:endParaRPr/>
          </a:p>
          <a:p>
            <a:pPr marL="342900" lvl="0" indent="-342900" algn="l" rtl="0">
              <a:spcBef>
                <a:spcPts val="1000"/>
              </a:spcBef>
              <a:spcAft>
                <a:spcPts val="0"/>
              </a:spcAft>
              <a:buSzPts val="2000"/>
              <a:buChar char="🠶"/>
            </a:pPr>
            <a:r>
              <a:rPr lang="en-US" sz="2000"/>
              <a:t>Justice Jackson dissented, arguing that the exclusion order legitimized racism that violated the Equal Protection Clause of the Fourteenth Amendment. </a:t>
            </a:r>
            <a:endParaRPr/>
          </a:p>
          <a:p>
            <a:pPr marL="342900" lvl="0" indent="-342900" algn="l" rtl="0">
              <a:spcBef>
                <a:spcPts val="1000"/>
              </a:spcBef>
              <a:spcAft>
                <a:spcPts val="0"/>
              </a:spcAft>
              <a:buSzPts val="2000"/>
              <a:buChar char="🠶"/>
            </a:pPr>
            <a:r>
              <a:rPr lang="en-US" sz="2000"/>
              <a:t>Opinion?</a:t>
            </a:r>
            <a:endParaRPr/>
          </a:p>
          <a:p>
            <a:pPr marL="342900" lvl="0" indent="-228600" algn="l" rtl="0">
              <a:spcBef>
                <a:spcPts val="1000"/>
              </a:spcBef>
              <a:spcAft>
                <a:spcPts val="0"/>
              </a:spcAft>
              <a:buSzPts val="1800"/>
              <a:buNone/>
            </a:pPr>
            <a:endParaRPr/>
          </a:p>
        </p:txBody>
      </p:sp>
      <p:pic>
        <p:nvPicPr>
          <p:cNvPr id="419" name="Google Shape;419;p46" descr="A group of men standing in front of a fence&#10;&#10;Description automatically generated with low confidence"/>
          <p:cNvPicPr preferRelativeResize="0">
            <a:picLocks noGrp="1"/>
          </p:cNvPicPr>
          <p:nvPr>
            <p:ph type="body" idx="2"/>
          </p:nvPr>
        </p:nvPicPr>
        <p:blipFill rotWithShape="1">
          <a:blip r:embed="rId3">
            <a:alphaModFix/>
          </a:blip>
          <a:srcRect/>
          <a:stretch/>
        </p:blipFill>
        <p:spPr>
          <a:xfrm>
            <a:off x="7787481" y="1328738"/>
            <a:ext cx="3717130" cy="399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Spotlight: 9066 Aftermath-Reparations</a:t>
            </a:r>
            <a:endParaRPr/>
          </a:p>
        </p:txBody>
      </p:sp>
      <p:sp>
        <p:nvSpPr>
          <p:cNvPr id="425" name="Google Shape;425;p47"/>
          <p:cNvSpPr txBox="1">
            <a:spLocks noGrp="1"/>
          </p:cNvSpPr>
          <p:nvPr>
            <p:ph type="body" idx="1"/>
          </p:nvPr>
        </p:nvSpPr>
        <p:spPr>
          <a:xfrm>
            <a:off x="1614488" y="1628775"/>
            <a:ext cx="5288588" cy="4282447"/>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800"/>
              <a:buChar char="🠶"/>
            </a:pPr>
            <a:r>
              <a:rPr lang="en-US"/>
              <a:t>In </a:t>
            </a:r>
            <a:r>
              <a:rPr lang="en-US" sz="2400"/>
              <a:t>1988, President Ronald Reagan signed into law the Civil Liberties Act of 1988 which officially apologized for the internment on behalf of the U.S. government and authorized a payment of </a:t>
            </a:r>
            <a:r>
              <a:rPr lang="en-US" sz="2400" b="1"/>
              <a:t>$20,000</a:t>
            </a:r>
            <a:r>
              <a:rPr lang="en-US" sz="2400"/>
              <a:t> (equivalent to $44,000 in 2020) to each former internee who was still alive when the act was passed.</a:t>
            </a:r>
            <a:endParaRPr sz="2400" u="sng">
              <a:solidFill>
                <a:schemeClr val="hlink"/>
              </a:solidFill>
              <a:hlinkClick r:id="rId3"/>
            </a:endParaRPr>
          </a:p>
          <a:p>
            <a:pPr marL="342900" lvl="0" indent="-342900" algn="l" rtl="0">
              <a:spcBef>
                <a:spcPts val="1000"/>
              </a:spcBef>
              <a:spcAft>
                <a:spcPts val="0"/>
              </a:spcAft>
              <a:buSzPts val="1800"/>
              <a:buChar char="🠶"/>
            </a:pPr>
            <a:r>
              <a:rPr lang="en-US" u="sng">
                <a:solidFill>
                  <a:schemeClr val="hlink"/>
                </a:solidFill>
                <a:hlinkClick r:id="rId3"/>
              </a:rPr>
              <a:t>https://www.youtube.com/watch?v=kcaQRhcBXKY</a:t>
            </a:r>
            <a:endParaRPr/>
          </a:p>
          <a:p>
            <a:pPr marL="342900" lvl="0" indent="-228600" algn="l" rtl="0">
              <a:spcBef>
                <a:spcPts val="1000"/>
              </a:spcBef>
              <a:spcAft>
                <a:spcPts val="0"/>
              </a:spcAft>
              <a:buSzPts val="1800"/>
              <a:buNone/>
            </a:pPr>
            <a:endParaRPr/>
          </a:p>
        </p:txBody>
      </p:sp>
      <p:pic>
        <p:nvPicPr>
          <p:cNvPr id="426" name="Google Shape;426;p47" descr="A group of people standing around a person sitting at a desk&#10;&#10;Description automatically generated with medium confidence"/>
          <p:cNvPicPr preferRelativeResize="0">
            <a:picLocks noGrp="1"/>
          </p:cNvPicPr>
          <p:nvPr>
            <p:ph type="body" idx="2"/>
          </p:nvPr>
        </p:nvPicPr>
        <p:blipFill rotWithShape="1">
          <a:blip r:embed="rId4">
            <a:alphaModFix/>
          </a:blip>
          <a:srcRect/>
          <a:stretch/>
        </p:blipFill>
        <p:spPr>
          <a:xfrm>
            <a:off x="7372350" y="2066130"/>
            <a:ext cx="4014787" cy="31916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Implied/Inherent Powers</a:t>
            </a:r>
            <a:endParaRPr/>
          </a:p>
        </p:txBody>
      </p:sp>
      <p:sp>
        <p:nvSpPr>
          <p:cNvPr id="432" name="Google Shape;432;p48"/>
          <p:cNvSpPr txBox="1">
            <a:spLocks noGrp="1"/>
          </p:cNvSpPr>
          <p:nvPr>
            <p:ph type="body" idx="1"/>
          </p:nvPr>
        </p:nvSpPr>
        <p:spPr>
          <a:xfrm>
            <a:off x="2589212" y="1407695"/>
            <a:ext cx="8915400" cy="450352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a:t>Presidents further developed the concept of implied or inherent powers with the concept of</a:t>
            </a:r>
            <a:r>
              <a:rPr lang="en-US" sz="2400" u="sng"/>
              <a:t> </a:t>
            </a:r>
            <a:r>
              <a:rPr lang="en-US" sz="2400" b="1" u="sng"/>
              <a:t>executive privilege</a:t>
            </a:r>
            <a:r>
              <a:rPr lang="en-US" sz="2400" u="sng"/>
              <a:t> </a:t>
            </a:r>
            <a:r>
              <a:rPr lang="en-US" sz="2400"/>
              <a:t>as the right to withhold information from Congress, the judiciary, or the public.</a:t>
            </a:r>
            <a:endParaRPr/>
          </a:p>
          <a:p>
            <a:pPr marL="342900" lvl="0" indent="-342900" algn="l" rtl="0">
              <a:spcBef>
                <a:spcPts val="1000"/>
              </a:spcBef>
              <a:spcAft>
                <a:spcPts val="0"/>
              </a:spcAft>
              <a:buSzPts val="2400"/>
              <a:buChar char="🠶"/>
            </a:pPr>
            <a:r>
              <a:rPr lang="en-US" sz="2400"/>
              <a:t> This right, not enumerated in the </a:t>
            </a:r>
            <a:r>
              <a:rPr lang="en-US" sz="2400" i="1"/>
              <a:t>Constitution</a:t>
            </a:r>
            <a:r>
              <a:rPr lang="en-US" sz="2400"/>
              <a:t>, was first asserted by George Washington to curtail inquiry into executive branch actions The more general defense of its use by White House officials and attorneys ensures that the president can secure candid advice from his advisers and staff members. </a:t>
            </a:r>
            <a:endParaRPr/>
          </a:p>
          <a:p>
            <a:pPr marL="0" lvl="0" indent="0" algn="l" rtl="0">
              <a:spcBef>
                <a:spcPts val="1000"/>
              </a:spcBef>
              <a:spcAft>
                <a:spcPts val="0"/>
              </a:spcAft>
              <a:buSzPts val="2400"/>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436"/>
        <p:cNvGrpSpPr/>
        <p:nvPr/>
      </p:nvGrpSpPr>
      <p:grpSpPr>
        <a:xfrm>
          <a:off x="0" y="0"/>
          <a:ext cx="0" cy="0"/>
          <a:chOff x="0" y="0"/>
          <a:chExt cx="0" cy="0"/>
        </a:xfrm>
      </p:grpSpPr>
      <p:grpSp>
        <p:nvGrpSpPr>
          <p:cNvPr id="437" name="Google Shape;437;p49"/>
          <p:cNvGrpSpPr/>
          <p:nvPr/>
        </p:nvGrpSpPr>
        <p:grpSpPr>
          <a:xfrm>
            <a:off x="9" y="228600"/>
            <a:ext cx="2851523" cy="6638625"/>
            <a:chOff x="2487613" y="285750"/>
            <a:chExt cx="2428875" cy="5654676"/>
          </a:xfrm>
        </p:grpSpPr>
        <p:sp>
          <p:nvSpPr>
            <p:cNvPr id="438" name="Google Shape;438;p49"/>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9"/>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9"/>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9"/>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9"/>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9"/>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9"/>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9"/>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9"/>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9"/>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9"/>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9"/>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49"/>
          <p:cNvGrpSpPr/>
          <p:nvPr/>
        </p:nvGrpSpPr>
        <p:grpSpPr>
          <a:xfrm>
            <a:off x="27225" y="157"/>
            <a:ext cx="2356675" cy="6853096"/>
            <a:chOff x="6627813" y="195610"/>
            <a:chExt cx="1952625" cy="5678141"/>
          </a:xfrm>
        </p:grpSpPr>
        <p:sp>
          <p:nvSpPr>
            <p:cNvPr id="451" name="Google Shape;451;p49"/>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9"/>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9"/>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9"/>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9"/>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9"/>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9"/>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9"/>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9"/>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9"/>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9"/>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9"/>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49"/>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9"/>
          <p:cNvSpPr txBox="1">
            <a:spLocks noGrp="1"/>
          </p:cNvSpPr>
          <p:nvPr>
            <p:ph type="title"/>
          </p:nvPr>
        </p:nvSpPr>
        <p:spPr>
          <a:xfrm>
            <a:off x="1687669" y="624110"/>
            <a:ext cx="4137059" cy="1280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8DBA"/>
              </a:buClr>
              <a:buSzPts val="2700"/>
              <a:buFont typeface="Century Gothic"/>
              <a:buNone/>
            </a:pPr>
            <a:r>
              <a:rPr lang="en-US" sz="2700"/>
              <a:t>Spotlight: Executive Privilege-Richard Nixon</a:t>
            </a:r>
            <a:endParaRPr/>
          </a:p>
        </p:txBody>
      </p:sp>
      <p:sp>
        <p:nvSpPr>
          <p:cNvPr id="466" name="Google Shape;466;p49"/>
          <p:cNvSpPr txBox="1">
            <a:spLocks noGrp="1"/>
          </p:cNvSpPr>
          <p:nvPr>
            <p:ph type="body" idx="2"/>
          </p:nvPr>
        </p:nvSpPr>
        <p:spPr>
          <a:xfrm>
            <a:off x="1683956" y="1576137"/>
            <a:ext cx="4140772" cy="5024203"/>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SzPct val="100000"/>
              <a:buNone/>
            </a:pPr>
            <a:r>
              <a:rPr lang="en-US" sz="1500"/>
              <a:t>Nixon argued that  the concept of executive privilege gave him the power to withhold sensitive information, such as tapes from his private meetings, from other government branches in order to maintain confidential communications within the executive branch and to secure the national interest.</a:t>
            </a:r>
            <a:endParaRPr/>
          </a:p>
          <a:p>
            <a:pPr marL="0" lvl="0" indent="0" algn="l" rtl="0">
              <a:spcBef>
                <a:spcPts val="1000"/>
              </a:spcBef>
              <a:spcAft>
                <a:spcPts val="0"/>
              </a:spcAft>
              <a:buSzPct val="100000"/>
              <a:buNone/>
            </a:pPr>
            <a:r>
              <a:rPr lang="en-US" sz="1500"/>
              <a:t>On July 24, 1974, a unanimous Court (with Justice Rehnquist not taking part due to a prior role in the Nixon administration) ruled against the President. Chief Justice Warren Burger said that the President didn’t have an absolute, unqualified privilege to withhold information.</a:t>
            </a:r>
            <a:endParaRPr/>
          </a:p>
          <a:p>
            <a:pPr marL="0" lvl="0" indent="0" algn="l" rtl="0">
              <a:spcBef>
                <a:spcPts val="1000"/>
              </a:spcBef>
              <a:spcAft>
                <a:spcPts val="0"/>
              </a:spcAft>
              <a:buSzPct val="100000"/>
              <a:buNone/>
            </a:pPr>
            <a:r>
              <a:rPr lang="en-US" sz="1500"/>
              <a:t>By late 1973, Watergate escalated, costing Nixon much of his political support. On August 9, 1974, facing almost certain impeachment and removal from office, he became the first American president to resign.</a:t>
            </a:r>
            <a:endParaRPr/>
          </a:p>
          <a:p>
            <a:pPr marL="0" lvl="0" indent="0" algn="l" rtl="0">
              <a:spcBef>
                <a:spcPts val="1000"/>
              </a:spcBef>
              <a:spcAft>
                <a:spcPts val="0"/>
              </a:spcAft>
              <a:buSzPct val="100000"/>
              <a:buNone/>
            </a:pPr>
            <a:r>
              <a:rPr lang="en-US" sz="1500" u="sng">
                <a:solidFill>
                  <a:schemeClr val="hlink"/>
                </a:solidFill>
                <a:hlinkClick r:id="rId3"/>
              </a:rPr>
              <a:t>https://www.youtube.com/watch?v=ZEOGJJ7UKFM</a:t>
            </a:r>
            <a:endParaRPr sz="1500"/>
          </a:p>
          <a:p>
            <a:pPr marL="0" lvl="0" indent="0" algn="l" rtl="0">
              <a:spcBef>
                <a:spcPts val="1000"/>
              </a:spcBef>
              <a:spcAft>
                <a:spcPts val="0"/>
              </a:spcAft>
              <a:buSzPct val="100000"/>
              <a:buNone/>
            </a:pPr>
            <a:endParaRPr sz="1500"/>
          </a:p>
          <a:p>
            <a:pPr marL="0" lvl="0" indent="0" algn="l" rtl="0">
              <a:spcBef>
                <a:spcPts val="1000"/>
              </a:spcBef>
              <a:spcAft>
                <a:spcPts val="0"/>
              </a:spcAft>
              <a:buSzPct val="100000"/>
              <a:buFont typeface="Noto Sans Symbols"/>
              <a:buNone/>
            </a:pPr>
            <a:endParaRPr sz="1600">
              <a:solidFill>
                <a:srgbClr val="000000"/>
              </a:solidFill>
            </a:endParaRPr>
          </a:p>
        </p:txBody>
      </p:sp>
      <p:pic>
        <p:nvPicPr>
          <p:cNvPr id="467" name="Google Shape;467;p49"/>
          <p:cNvPicPr preferRelativeResize="0">
            <a:picLocks noGrp="1"/>
          </p:cNvPicPr>
          <p:nvPr>
            <p:ph type="body" idx="1"/>
          </p:nvPr>
        </p:nvPicPr>
        <p:blipFill rotWithShape="1">
          <a:blip r:embed="rId4">
            <a:alphaModFix/>
          </a:blip>
          <a:srcRect/>
          <a:stretch/>
        </p:blipFill>
        <p:spPr>
          <a:xfrm>
            <a:off x="6960381" y="645106"/>
            <a:ext cx="3714697" cy="52477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Informal Powers: Persuasion Powers</a:t>
            </a:r>
            <a:endParaRPr/>
          </a:p>
        </p:txBody>
      </p:sp>
      <p:sp>
        <p:nvSpPr>
          <p:cNvPr id="473" name="Google Shape;473;p50"/>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Char char="🠶"/>
            </a:pPr>
            <a:r>
              <a:rPr lang="en-US" sz="2400"/>
              <a:t>Private Use</a:t>
            </a:r>
            <a:endParaRPr/>
          </a:p>
          <a:p>
            <a:pPr marL="342900" lvl="0" indent="-342900" algn="l" rtl="0">
              <a:spcBef>
                <a:spcPts val="1000"/>
              </a:spcBef>
              <a:spcAft>
                <a:spcPts val="0"/>
              </a:spcAft>
              <a:buSzPts val="1800"/>
              <a:buChar char="🠶"/>
            </a:pPr>
            <a:r>
              <a:rPr lang="en-US"/>
              <a:t>Informal communication</a:t>
            </a:r>
            <a:endParaRPr/>
          </a:p>
          <a:p>
            <a:pPr marL="342900" lvl="0" indent="-342900" algn="l" rtl="0">
              <a:spcBef>
                <a:spcPts val="1000"/>
              </a:spcBef>
              <a:spcAft>
                <a:spcPts val="0"/>
              </a:spcAft>
              <a:buSzPts val="1800"/>
              <a:buChar char="🠶"/>
            </a:pPr>
            <a:r>
              <a:rPr lang="en-US"/>
              <a:t>One-on-one negotiation with members of Congress</a:t>
            </a:r>
            <a:endParaRPr/>
          </a:p>
          <a:p>
            <a:pPr marL="342900" lvl="0" indent="-228600" algn="l" rtl="0">
              <a:spcBef>
                <a:spcPts val="1000"/>
              </a:spcBef>
              <a:spcAft>
                <a:spcPts val="0"/>
              </a:spcAft>
              <a:buSzPts val="1800"/>
              <a:buNone/>
            </a:pPr>
            <a:endParaRPr/>
          </a:p>
          <a:p>
            <a:pPr marL="342900" lvl="0" indent="-342900" algn="l" rtl="0">
              <a:spcBef>
                <a:spcPts val="1000"/>
              </a:spcBef>
              <a:spcAft>
                <a:spcPts val="0"/>
              </a:spcAft>
              <a:buSzPts val="2400"/>
              <a:buChar char="🠶"/>
            </a:pPr>
            <a:r>
              <a:rPr lang="en-US" sz="2400"/>
              <a:t>Public Use</a:t>
            </a:r>
            <a:endParaRPr/>
          </a:p>
          <a:p>
            <a:pPr marL="342900" lvl="0" indent="-342900" algn="l" rtl="0">
              <a:spcBef>
                <a:spcPts val="1000"/>
              </a:spcBef>
              <a:spcAft>
                <a:spcPts val="0"/>
              </a:spcAft>
              <a:buSzPts val="1800"/>
              <a:buChar char="🠶"/>
            </a:pPr>
            <a:r>
              <a:rPr lang="en-US"/>
              <a:t>Public Speaking engagements/advocating for public policy agenda</a:t>
            </a:r>
            <a:endParaRPr/>
          </a:p>
          <a:p>
            <a:pPr marL="342900" lvl="0" indent="-342900" algn="l" rtl="0">
              <a:spcBef>
                <a:spcPts val="1000"/>
              </a:spcBef>
              <a:spcAft>
                <a:spcPts val="0"/>
              </a:spcAft>
              <a:buSzPts val="1800"/>
              <a:buChar char="🠶"/>
            </a:pPr>
            <a:r>
              <a:rPr lang="en-US"/>
              <a:t>Political rallies</a:t>
            </a:r>
            <a:endParaRPr/>
          </a:p>
          <a:p>
            <a:pPr marL="342900" lvl="0" indent="-342900" algn="l" rtl="0">
              <a:spcBef>
                <a:spcPts val="1000"/>
              </a:spcBef>
              <a:spcAft>
                <a:spcPts val="0"/>
              </a:spcAft>
              <a:buSzPts val="1800"/>
              <a:buChar char="🠶"/>
            </a:pPr>
            <a:r>
              <a:rPr lang="en-US"/>
              <a:t>Use of media</a:t>
            </a:r>
            <a:endParaRPr/>
          </a:p>
          <a:p>
            <a:pPr marL="342900" lvl="0" indent="-228600" algn="l" rtl="0">
              <a:spcBef>
                <a:spcPts val="1000"/>
              </a:spcBef>
              <a:spcAft>
                <a:spcPts val="0"/>
              </a:spcAft>
              <a:buSzPts val="1800"/>
              <a:buNone/>
            </a:pPr>
            <a:endParaRPr/>
          </a:p>
          <a:p>
            <a:pPr marL="342900" lvl="0" indent="-228600" algn="l" rtl="0">
              <a:spcBef>
                <a:spcPts val="1000"/>
              </a:spcBef>
              <a:spcAft>
                <a:spcPts val="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Spotlight: Presidential Twitter?</a:t>
            </a:r>
            <a:endParaRPr/>
          </a:p>
        </p:txBody>
      </p:sp>
      <p:sp>
        <p:nvSpPr>
          <p:cNvPr id="479" name="Google Shape;479;p51"/>
          <p:cNvSpPr txBox="1">
            <a:spLocks noGrp="1"/>
          </p:cNvSpPr>
          <p:nvPr>
            <p:ph type="body" idx="1"/>
          </p:nvPr>
        </p:nvSpPr>
        <p:spPr>
          <a:xfrm>
            <a:off x="2589212" y="1383632"/>
            <a:ext cx="8915400" cy="519764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Whatever the era, presidential leadership  has recognized the importance of engaging civil society. Obama was also the first leader to go live on Facebook, use a filter on Snapchat, deliver his weekly national address on You Tube, and share photos on Instagram.</a:t>
            </a:r>
            <a:endParaRPr/>
          </a:p>
          <a:p>
            <a:pPr marL="342900" lvl="0" indent="-342900" algn="l" rtl="0">
              <a:spcBef>
                <a:spcPts val="1000"/>
              </a:spcBef>
              <a:spcAft>
                <a:spcPts val="0"/>
              </a:spcAft>
              <a:buSzPts val="1800"/>
              <a:buChar char="🠶"/>
            </a:pPr>
            <a:r>
              <a:rPr lang="en-US"/>
              <a:t>Trump’s use of technology, however, has baffled other domestic and global leaders, the media, and the public. President Trump’s daily online activity has alienated, rather than included citizens – especially those in disagreement with both his policies and opinions. </a:t>
            </a:r>
            <a:endParaRPr/>
          </a:p>
          <a:p>
            <a:pPr marL="342900" lvl="0" indent="-342900" algn="l" rtl="0">
              <a:spcBef>
                <a:spcPts val="1000"/>
              </a:spcBef>
              <a:spcAft>
                <a:spcPts val="0"/>
              </a:spcAft>
              <a:buSzPts val="1800"/>
              <a:buChar char="🠶"/>
            </a:pPr>
            <a:r>
              <a:rPr lang="en-US"/>
              <a:t>The storms of online impulsivity along with the reported actions to censor public agencies not only call into question the administration’s temperament toward opponents, but also its tolerance for the actors and agendas of those who broadly constitute civil society. The president is the leader of everyone, regardless of who voted for him.</a:t>
            </a:r>
            <a:endParaRPr/>
          </a:p>
          <a:p>
            <a:pPr marL="342900" lvl="0" indent="-342900" algn="l" rtl="0">
              <a:spcBef>
                <a:spcPts val="1000"/>
              </a:spcBef>
              <a:spcAft>
                <a:spcPts val="0"/>
              </a:spcAft>
              <a:buSzPts val="1800"/>
              <a:buChar char="🠶"/>
            </a:pPr>
            <a:r>
              <a:rPr lang="en-US"/>
              <a:t>What should be the role of online media sources in governance?</a:t>
            </a:r>
            <a:endParaRPr/>
          </a:p>
          <a:p>
            <a:pPr marL="342900" lvl="0" indent="-342900" algn="l" rtl="0">
              <a:spcBef>
                <a:spcPts val="1000"/>
              </a:spcBef>
              <a:spcAft>
                <a:spcPts val="0"/>
              </a:spcAft>
              <a:buSzPts val="1400"/>
              <a:buChar char="🠶"/>
            </a:pPr>
            <a:r>
              <a:rPr lang="en-US" sz="1400" u="sng">
                <a:solidFill>
                  <a:schemeClr val="hlink"/>
                </a:solidFill>
                <a:hlinkClick r:id="rId3"/>
              </a:rPr>
              <a:t>https://www.brookings.edu/blog/techtank/2017/02/16/how-the-presidents-twitter-account-affects-civil-society/</a:t>
            </a:r>
            <a:endParaRPr sz="1400"/>
          </a:p>
          <a:p>
            <a:pPr marL="342900" lvl="0" indent="-228600" algn="l" rtl="0">
              <a:spcBef>
                <a:spcPts val="100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302"/>
        <p:cNvGrpSpPr/>
        <p:nvPr/>
      </p:nvGrpSpPr>
      <p:grpSpPr>
        <a:xfrm>
          <a:off x="0" y="0"/>
          <a:ext cx="0" cy="0"/>
          <a:chOff x="0" y="0"/>
          <a:chExt cx="0" cy="0"/>
        </a:xfrm>
      </p:grpSpPr>
      <p:sp>
        <p:nvSpPr>
          <p:cNvPr id="303" name="Google Shape;303;p34"/>
          <p:cNvSpPr/>
          <p:nvPr/>
        </p:nvSpPr>
        <p:spPr>
          <a:xfrm>
            <a:off x="2" y="0"/>
            <a:ext cx="12191998" cy="6858000"/>
          </a:xfrm>
          <a:prstGeom prst="rect">
            <a:avLst/>
          </a:prstGeom>
          <a:gradFill>
            <a:gsLst>
              <a:gs pos="0">
                <a:srgbClr val="FFFFFF"/>
              </a:gs>
              <a:gs pos="100000">
                <a:srgbClr val="C4DCE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04" name="Google Shape;304;p34"/>
          <p:cNvSpPr txBox="1">
            <a:spLocks noGrp="1"/>
          </p:cNvSpPr>
          <p:nvPr>
            <p:ph type="title"/>
          </p:nvPr>
        </p:nvSpPr>
        <p:spPr>
          <a:xfrm>
            <a:off x="3373062" y="624110"/>
            <a:ext cx="8131550"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Warm Up</a:t>
            </a:r>
            <a:endParaRPr/>
          </a:p>
        </p:txBody>
      </p:sp>
      <p:sp>
        <p:nvSpPr>
          <p:cNvPr id="305" name="Google Shape;305;p34"/>
          <p:cNvSpPr/>
          <p:nvPr/>
        </p:nvSpPr>
        <p:spPr>
          <a:xfrm>
            <a:off x="1" y="0"/>
            <a:ext cx="2851515"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306" name="Google Shape;306;p34"/>
          <p:cNvGrpSpPr/>
          <p:nvPr/>
        </p:nvGrpSpPr>
        <p:grpSpPr>
          <a:xfrm>
            <a:off x="9" y="228600"/>
            <a:ext cx="2851523" cy="6638625"/>
            <a:chOff x="2487613" y="285750"/>
            <a:chExt cx="2428875" cy="5654676"/>
          </a:xfrm>
        </p:grpSpPr>
        <p:sp>
          <p:nvSpPr>
            <p:cNvPr id="307" name="Google Shape;307;p34"/>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4"/>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4"/>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4"/>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4"/>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4"/>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679CBE">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34"/>
          <p:cNvGrpSpPr/>
          <p:nvPr/>
        </p:nvGrpSpPr>
        <p:grpSpPr>
          <a:xfrm>
            <a:off x="27225" y="-786"/>
            <a:ext cx="2356675" cy="6854040"/>
            <a:chOff x="6627813" y="194833"/>
            <a:chExt cx="1952625" cy="5678918"/>
          </a:xfrm>
        </p:grpSpPr>
        <p:sp>
          <p:nvSpPr>
            <p:cNvPr id="320" name="Google Shape;320;p34"/>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4"/>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4"/>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223E4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4"/>
          <p:cNvSpPr/>
          <p:nvPr/>
        </p:nvSpPr>
        <p:spPr>
          <a:xfrm rot="10800000" flipH="1">
            <a:off x="-159" y="3411452"/>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txBox="1">
            <a:spLocks noGrp="1"/>
          </p:cNvSpPr>
          <p:nvPr>
            <p:ph type="body" idx="1"/>
          </p:nvPr>
        </p:nvSpPr>
        <p:spPr>
          <a:xfrm>
            <a:off x="3373062" y="2133600"/>
            <a:ext cx="813155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800"/>
              <a:buChar char="🠶"/>
            </a:pPr>
            <a:r>
              <a:rPr lang="en-US" sz="2800"/>
              <a:t>We have examined the powers of the Legislative branch-What  powers do we already know were left to the President?</a:t>
            </a:r>
            <a:endParaRPr/>
          </a:p>
          <a:p>
            <a:pPr marL="342900" lvl="0" indent="-342900" algn="l" rtl="0">
              <a:spcBef>
                <a:spcPts val="1000"/>
              </a:spcBef>
              <a:spcAft>
                <a:spcPts val="0"/>
              </a:spcAft>
              <a:buSzPts val="2800"/>
              <a:buChar char="🠶"/>
            </a:pPr>
            <a:r>
              <a:rPr lang="en-US" sz="2800"/>
              <a:t>What additional powers do we think should be given to the Executive Branch to (hint) enforce the law?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Enumerated Powers: US Constitution, Article II</a:t>
            </a:r>
            <a:endParaRPr/>
          </a:p>
        </p:txBody>
      </p:sp>
      <p:sp>
        <p:nvSpPr>
          <p:cNvPr id="339" name="Google Shape;339;p35"/>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Char char="🠶"/>
            </a:pPr>
            <a:r>
              <a:rPr lang="en-US" sz="2400"/>
              <a:t>The President:</a:t>
            </a:r>
            <a:endParaRPr/>
          </a:p>
          <a:p>
            <a:pPr marL="342900" lvl="0" indent="-342900" algn="l" rtl="0">
              <a:spcBef>
                <a:spcPts val="1000"/>
              </a:spcBef>
              <a:spcAft>
                <a:spcPts val="0"/>
              </a:spcAft>
              <a:buSzPts val="2000"/>
              <a:buChar char="🠶"/>
            </a:pPr>
            <a:r>
              <a:rPr lang="en-US" sz="2000"/>
              <a:t>Is the </a:t>
            </a:r>
            <a:r>
              <a:rPr lang="en-US" sz="2000" u="sng"/>
              <a:t>Commander in Chief </a:t>
            </a:r>
            <a:r>
              <a:rPr lang="en-US" sz="2000"/>
              <a:t>of the armed forces. He or she has the power to call into service the state units of the National Guard, and in times of emergency may be given the power by Congress to manage national security or the economy.</a:t>
            </a:r>
            <a:endParaRPr/>
          </a:p>
          <a:p>
            <a:pPr marL="342900" lvl="0" indent="-342900" algn="l" rtl="0">
              <a:spcBef>
                <a:spcPts val="1000"/>
              </a:spcBef>
              <a:spcAft>
                <a:spcPts val="0"/>
              </a:spcAft>
              <a:buSzPts val="2000"/>
              <a:buChar char="🠶"/>
            </a:pPr>
            <a:r>
              <a:rPr lang="en-US" sz="2000"/>
              <a:t>has the power to make </a:t>
            </a:r>
            <a:r>
              <a:rPr lang="en-US" sz="2000" u="sng">
                <a:solidFill>
                  <a:schemeClr val="hlink"/>
                </a:solidFill>
                <a:hlinkClick r:id="rId3"/>
              </a:rPr>
              <a:t>treaties </a:t>
            </a:r>
            <a:r>
              <a:rPr lang="en-US" sz="2000"/>
              <a:t>with Senate approval. He or she can also receive ambassadors and work with leaders of other nations.</a:t>
            </a:r>
            <a:endParaRPr/>
          </a:p>
          <a:p>
            <a:pPr marL="342900" lvl="0" indent="-342900" algn="l" rtl="0">
              <a:spcBef>
                <a:spcPts val="1000"/>
              </a:spcBef>
              <a:spcAft>
                <a:spcPts val="0"/>
              </a:spcAft>
              <a:buSzPts val="2000"/>
              <a:buChar char="🠶"/>
            </a:pPr>
            <a:r>
              <a:rPr lang="en-US" sz="2000"/>
              <a:t>receives foreign dignitaries.</a:t>
            </a:r>
            <a:endParaRPr/>
          </a:p>
          <a:p>
            <a:pPr marL="342900" lvl="0" indent="-228600" algn="l" rtl="0">
              <a:spcBef>
                <a:spcPts val="100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6F6F6"/>
            </a:gs>
          </a:gsLst>
          <a:path path="circle">
            <a:fillToRect r="100000" b="100000"/>
          </a:path>
          <a:tileRect l="-100000" t="-100000"/>
        </a:gradFill>
        <a:effectLst/>
      </p:bgPr>
    </p:bg>
    <p:spTree>
      <p:nvGrpSpPr>
        <p:cNvPr id="1" name="Shape 343"/>
        <p:cNvGrpSpPr/>
        <p:nvPr/>
      </p:nvGrpSpPr>
      <p:grpSpPr>
        <a:xfrm>
          <a:off x="0" y="0"/>
          <a:ext cx="0" cy="0"/>
          <a:chOff x="0" y="0"/>
          <a:chExt cx="0" cy="0"/>
        </a:xfrm>
      </p:grpSpPr>
      <p:sp>
        <p:nvSpPr>
          <p:cNvPr id="344" name="Google Shape;344;p36"/>
          <p:cNvSpPr/>
          <p:nvPr/>
        </p:nvSpPr>
        <p:spPr>
          <a:xfrm>
            <a:off x="0" y="-1"/>
            <a:ext cx="12188952" cy="6858001"/>
          </a:xfrm>
          <a:prstGeom prst="rect">
            <a:avLst/>
          </a:prstGeom>
          <a:gradFill>
            <a:gsLst>
              <a:gs pos="0">
                <a:schemeClr val="lt1"/>
              </a:gs>
              <a:gs pos="100000">
                <a:srgbClr val="F6F6F6"/>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45" name="Google Shape;345;p36"/>
          <p:cNvSpPr txBox="1">
            <a:spLocks noGrp="1"/>
          </p:cNvSpPr>
          <p:nvPr>
            <p:ph type="title"/>
          </p:nvPr>
        </p:nvSpPr>
        <p:spPr>
          <a:xfrm>
            <a:off x="649224" y="645106"/>
            <a:ext cx="5122652" cy="125989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Spotlight: War Powers</a:t>
            </a:r>
            <a:endParaRPr/>
          </a:p>
        </p:txBody>
      </p:sp>
      <p:sp>
        <p:nvSpPr>
          <p:cNvPr id="346" name="Google Shape;346;p36"/>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txBox="1">
            <a:spLocks noGrp="1"/>
          </p:cNvSpPr>
          <p:nvPr>
            <p:ph type="body" idx="1"/>
          </p:nvPr>
        </p:nvSpPr>
        <p:spPr>
          <a:xfrm>
            <a:off x="649225" y="1487940"/>
            <a:ext cx="5122652" cy="44049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00"/>
              <a:buNone/>
            </a:pPr>
            <a:endParaRPr sz="1700"/>
          </a:p>
          <a:p>
            <a:pPr marL="342900" lvl="0" indent="-342900" algn="l" rtl="0">
              <a:lnSpc>
                <a:spcPct val="90000"/>
              </a:lnSpc>
              <a:spcBef>
                <a:spcPts val="1000"/>
              </a:spcBef>
              <a:spcAft>
                <a:spcPts val="0"/>
              </a:spcAft>
              <a:buSzPts val="1800"/>
              <a:buChar char="🠶"/>
            </a:pPr>
            <a:r>
              <a:rPr lang="en-US"/>
              <a:t>Congress holds the power to declare war. As a result, the President cannot declare war without their approval. However, as the Commander in Chief of the armed forces, Presidents have sent troops to battle without an official war declaration (which happened in Vietnam and Korea). </a:t>
            </a:r>
            <a:endParaRPr/>
          </a:p>
          <a:p>
            <a:pPr marL="342900" lvl="0" indent="-342900" algn="l" rtl="0">
              <a:lnSpc>
                <a:spcPct val="90000"/>
              </a:lnSpc>
              <a:spcBef>
                <a:spcPts val="1000"/>
              </a:spcBef>
              <a:spcAft>
                <a:spcPts val="0"/>
              </a:spcAft>
              <a:buSzPts val="1800"/>
              <a:buChar char="🠶"/>
            </a:pPr>
            <a:r>
              <a:rPr lang="en-US"/>
              <a:t>The 1973 </a:t>
            </a:r>
            <a:r>
              <a:rPr lang="en-US" u="sng"/>
              <a:t>War Powers Act </a:t>
            </a:r>
            <a:r>
              <a:rPr lang="en-US" u="sng">
                <a:solidFill>
                  <a:schemeClr val="hlink"/>
                </a:solidFill>
                <a:hlinkClick r:id="rId3"/>
              </a:rPr>
              <a:t> </a:t>
            </a:r>
            <a:r>
              <a:rPr lang="en-US"/>
              <a:t>attempted to define when and how the President could send troops to battle by adding strict time frames for reporting to Congress after sending troops to war, in addition to other measures, however it has not had much effect</a:t>
            </a:r>
            <a:endParaRPr/>
          </a:p>
          <a:p>
            <a:pPr marL="342900" lvl="0" indent="-234950" algn="l" rtl="0">
              <a:lnSpc>
                <a:spcPct val="90000"/>
              </a:lnSpc>
              <a:spcBef>
                <a:spcPts val="1000"/>
              </a:spcBef>
              <a:spcAft>
                <a:spcPts val="0"/>
              </a:spcAft>
              <a:buSzPts val="1700"/>
              <a:buNone/>
            </a:pPr>
            <a:endParaRPr sz="1700"/>
          </a:p>
        </p:txBody>
      </p:sp>
      <p:pic>
        <p:nvPicPr>
          <p:cNvPr id="348" name="Google Shape;348;p36"/>
          <p:cNvPicPr preferRelativeResize="0"/>
          <p:nvPr/>
        </p:nvPicPr>
        <p:blipFill rotWithShape="1">
          <a:blip r:embed="rId4">
            <a:alphaModFix/>
          </a:blip>
          <a:srcRect/>
          <a:stretch/>
        </p:blipFill>
        <p:spPr>
          <a:xfrm>
            <a:off x="6091916" y="1066522"/>
            <a:ext cx="5451627" cy="4404914"/>
          </a:xfrm>
          <a:prstGeom prst="rect">
            <a:avLst/>
          </a:prstGeom>
          <a:noFill/>
          <a:ln>
            <a:noFill/>
          </a:ln>
        </p:spPr>
      </p:pic>
      <p:sp>
        <p:nvSpPr>
          <p:cNvPr id="349" name="Google Shape;349;p36"/>
          <p:cNvSpPr/>
          <p:nvPr/>
        </p:nvSpPr>
        <p:spPr>
          <a:xfrm>
            <a:off x="-1" y="6061223"/>
            <a:ext cx="1038036" cy="506277"/>
          </a:xfrm>
          <a:custGeom>
            <a:avLst/>
            <a:gdLst/>
            <a:ahLst/>
            <a:cxnLst/>
            <a:rect l="l" t="t" r="r" b="b"/>
            <a:pathLst>
              <a:path w="1038036" h="506277" extrusionOk="0">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Enumerated Powers: US Constitution, Article II</a:t>
            </a:r>
            <a:endParaRPr/>
          </a:p>
        </p:txBody>
      </p:sp>
      <p:sp>
        <p:nvSpPr>
          <p:cNvPr id="355" name="Google Shape;355;p3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Char char="🠶"/>
            </a:pPr>
            <a:r>
              <a:rPr lang="en-US" sz="2400"/>
              <a:t>The President…</a:t>
            </a:r>
            <a:endParaRPr/>
          </a:p>
          <a:p>
            <a:pPr marL="342900" lvl="0" indent="-342900" algn="l" rtl="0">
              <a:spcBef>
                <a:spcPts val="1000"/>
              </a:spcBef>
              <a:spcAft>
                <a:spcPts val="0"/>
              </a:spcAft>
              <a:buSzPts val="2000"/>
              <a:buChar char="🠶"/>
            </a:pPr>
            <a:r>
              <a:rPr lang="en-US" sz="2000"/>
              <a:t>can </a:t>
            </a:r>
            <a:r>
              <a:rPr lang="en-US" sz="2000" u="sng"/>
              <a:t>convene </a:t>
            </a:r>
            <a:r>
              <a:rPr lang="en-US" sz="2000"/>
              <a:t>Congress for special sessions. </a:t>
            </a:r>
            <a:endParaRPr/>
          </a:p>
          <a:p>
            <a:pPr marL="342900" lvl="0" indent="-342900" algn="l" rtl="0">
              <a:spcBef>
                <a:spcPts val="1000"/>
              </a:spcBef>
              <a:spcAft>
                <a:spcPts val="0"/>
              </a:spcAft>
              <a:buSzPts val="2000"/>
              <a:buChar char="🠶"/>
            </a:pPr>
            <a:r>
              <a:rPr lang="en-US" sz="2000"/>
              <a:t>can  </a:t>
            </a:r>
            <a:r>
              <a:rPr lang="en-US" sz="2000" u="sng"/>
              <a:t>veto</a:t>
            </a:r>
            <a:r>
              <a:rPr lang="en-US" sz="2000" u="sng">
                <a:solidFill>
                  <a:schemeClr val="hlink"/>
                </a:solidFill>
                <a:hlinkClick r:id="rId3"/>
              </a:rPr>
              <a:t> </a:t>
            </a:r>
            <a:r>
              <a:rPr lang="en-US" sz="2000"/>
              <a:t>legislation approved by Congress. However, the veto is limited. It is not a  line-item veto, meaning that the President must veto the entire bill, rather than parts of it. Further, a presidential veto can be overridden by a two-thirds vote by Congress. </a:t>
            </a:r>
            <a:endParaRPr/>
          </a:p>
          <a:p>
            <a:pPr marL="342900" lvl="0" indent="-342900" algn="l" rtl="0">
              <a:spcBef>
                <a:spcPts val="1000"/>
              </a:spcBef>
              <a:spcAft>
                <a:spcPts val="0"/>
              </a:spcAft>
              <a:buSzPts val="2000"/>
              <a:buChar char="🠶"/>
            </a:pPr>
            <a:r>
              <a:rPr lang="en-US" sz="2000"/>
              <a:t>delivers the </a:t>
            </a:r>
            <a:r>
              <a:rPr lang="en-US" sz="2000" u="sng"/>
              <a:t>State of the Union </a:t>
            </a:r>
            <a:r>
              <a:rPr lang="en-US" sz="2000"/>
              <a:t>address annually to a joint session of Congress.</a:t>
            </a:r>
            <a:endParaRPr/>
          </a:p>
          <a:p>
            <a:pPr marL="342900" lvl="0" indent="-228600" algn="l" rtl="0">
              <a:spcBef>
                <a:spcPts val="1000"/>
              </a:spcBef>
              <a:spcAft>
                <a:spcPts val="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Enumerated Powers: US Constitution, Article II</a:t>
            </a:r>
            <a:endParaRPr/>
          </a:p>
        </p:txBody>
      </p:sp>
      <p:sp>
        <p:nvSpPr>
          <p:cNvPr id="361" name="Google Shape;361;p38"/>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000"/>
              <a:buChar char="🠶"/>
            </a:pPr>
            <a:r>
              <a:rPr lang="en-US" sz="2000"/>
              <a:t>The President…</a:t>
            </a:r>
            <a:endParaRPr/>
          </a:p>
          <a:p>
            <a:pPr marL="342900" lvl="0" indent="-342900" algn="l" rtl="0">
              <a:spcBef>
                <a:spcPts val="1000"/>
              </a:spcBef>
              <a:spcAft>
                <a:spcPts val="0"/>
              </a:spcAft>
              <a:buSzPts val="2000"/>
              <a:buChar char="🠶"/>
            </a:pPr>
            <a:r>
              <a:rPr lang="en-US" sz="2000"/>
              <a:t>is responsible for nominating the heads of governmental departments, federal judges, and Supreme Court justices.  The US Senate is charged with approving these nominations.</a:t>
            </a:r>
            <a:endParaRPr/>
          </a:p>
          <a:p>
            <a:pPr marL="342900" lvl="0" indent="-342900" algn="l" rtl="0">
              <a:spcBef>
                <a:spcPts val="1000"/>
              </a:spcBef>
              <a:spcAft>
                <a:spcPts val="0"/>
              </a:spcAft>
              <a:buSzPts val="2000"/>
              <a:buChar char="🠶"/>
            </a:pPr>
            <a:r>
              <a:rPr lang="en-US" sz="2000"/>
              <a:t>Merrick Garland was nominated to fill the 2016 Supreme Court vacancy on the Supreme created by the death that  of conservative Justice Antonin Scalia by President Obama. He was never confirmed…</a:t>
            </a:r>
            <a:endParaRPr/>
          </a:p>
          <a:p>
            <a:pPr marL="342900" lvl="0" indent="-215900" algn="l" rtl="0">
              <a:spcBef>
                <a:spcPts val="1000"/>
              </a:spcBef>
              <a:spcAft>
                <a:spcPts val="0"/>
              </a:spcAft>
              <a:buSzPts val="2000"/>
              <a:buNone/>
            </a:pPr>
            <a:endParaRPr sz="2000"/>
          </a:p>
          <a:p>
            <a:pPr marL="342900" lvl="0" indent="-228600" algn="l" rtl="0">
              <a:spcBef>
                <a:spcPts val="1000"/>
              </a:spcBef>
              <a:spcAft>
                <a:spcPts val="0"/>
              </a:spcAft>
              <a:buSzPts val="1800"/>
              <a:buNone/>
            </a:pPr>
            <a:endParaRPr/>
          </a:p>
          <a:p>
            <a:pPr marL="342900" lvl="0" indent="-228600" algn="l" rtl="0">
              <a:spcBef>
                <a:spcPts val="100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9"/>
          <p:cNvSpPr txBox="1">
            <a:spLocks noGrp="1"/>
          </p:cNvSpPr>
          <p:nvPr>
            <p:ph type="title"/>
          </p:nvPr>
        </p:nvSpPr>
        <p:spPr>
          <a:xfrm>
            <a:off x="2589212" y="446088"/>
            <a:ext cx="6506662" cy="69691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168DBA"/>
              </a:buClr>
              <a:buSzPts val="2800"/>
              <a:buFont typeface="Century Gothic"/>
              <a:buNone/>
            </a:pPr>
            <a:r>
              <a:rPr lang="en-US" sz="2800"/>
              <a:t>Spotlight: Garland nomination</a:t>
            </a:r>
            <a:endParaRPr/>
          </a:p>
        </p:txBody>
      </p:sp>
      <p:sp>
        <p:nvSpPr>
          <p:cNvPr id="367" name="Google Shape;367;p39"/>
          <p:cNvSpPr txBox="1">
            <a:spLocks noGrp="1"/>
          </p:cNvSpPr>
          <p:nvPr>
            <p:ph type="body" idx="2"/>
          </p:nvPr>
        </p:nvSpPr>
        <p:spPr>
          <a:xfrm>
            <a:off x="806116" y="1598613"/>
            <a:ext cx="5288295" cy="499469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a:t>Even before Obama had named Garland, and in fact only hours after Scalia's death was announced, Senate Majority Leader Mitch McConnell declared any appointment by the sitting president to be null and void. He said the next Supreme Court justice should be chosen by the next president — to be elected later that year.</a:t>
            </a:r>
            <a:endParaRPr/>
          </a:p>
          <a:p>
            <a:pPr marL="0" lvl="0" indent="0" algn="l" rtl="0">
              <a:spcBef>
                <a:spcPts val="1000"/>
              </a:spcBef>
              <a:spcAft>
                <a:spcPts val="0"/>
              </a:spcAft>
              <a:buSzPts val="2000"/>
              <a:buNone/>
            </a:pPr>
            <a:r>
              <a:rPr lang="en-US" sz="2000"/>
              <a:t>Supreme Court picks have often been controversial. There have been contentious hearings and floor debates and contested votes. But to ignore the nominee entirely, as if no vacancy existed?</a:t>
            </a:r>
            <a:endParaRPr/>
          </a:p>
        </p:txBody>
      </p:sp>
      <p:sp>
        <p:nvSpPr>
          <p:cNvPr id="368" name="Google Shape;368;p39"/>
          <p:cNvSpPr txBox="1">
            <a:spLocks noGrp="1"/>
          </p:cNvSpPr>
          <p:nvPr>
            <p:ph type="body" idx="1"/>
          </p:nvPr>
        </p:nvSpPr>
        <p:spPr>
          <a:xfrm>
            <a:off x="6505074" y="2671930"/>
            <a:ext cx="5181600" cy="5414963"/>
          </a:xfrm>
          <a:prstGeom prst="rect">
            <a:avLst/>
          </a:prstGeom>
          <a:noFill/>
          <a:ln>
            <a:noFill/>
          </a:ln>
        </p:spPr>
        <p:txBody>
          <a:bodyPr spcFirstLastPara="1" wrap="square" lIns="91425" tIns="45700" rIns="91425" bIns="45700" anchor="ctr" anchorCtr="0">
            <a:normAutofit/>
          </a:bodyPr>
          <a:lstStyle/>
          <a:p>
            <a:pPr marL="342900" lvl="0" indent="-342900" algn="l" rtl="0">
              <a:spcBef>
                <a:spcPts val="0"/>
              </a:spcBef>
              <a:spcAft>
                <a:spcPts val="0"/>
              </a:spcAft>
              <a:buSzPts val="1800"/>
              <a:buChar char="🠶"/>
            </a:pPr>
            <a:r>
              <a:rPr lang="en-US"/>
              <a:t>In a speech that August in Kentucky, McConnell would say: "One of my proudest moments was when I looked Barack Obama in the eye and I said, 'Mr. President, you will not fill the Supreme Court vacancy.’ “</a:t>
            </a:r>
            <a:endParaRPr/>
          </a:p>
          <a:p>
            <a:pPr marL="342900" lvl="0" indent="-342900" algn="l" rtl="0">
              <a:spcBef>
                <a:spcPts val="1000"/>
              </a:spcBef>
              <a:spcAft>
                <a:spcPts val="0"/>
              </a:spcAft>
              <a:buSzPts val="1800"/>
              <a:buChar char="🠶"/>
            </a:pPr>
            <a:r>
              <a:rPr lang="en-US"/>
              <a:t>Opinion? What is Garland’s job today?</a:t>
            </a:r>
            <a:endParaRPr/>
          </a:p>
          <a:p>
            <a:pPr marL="342900" lvl="0" indent="-228600" algn="l" rtl="0">
              <a:spcBef>
                <a:spcPts val="1000"/>
              </a:spcBef>
              <a:spcAft>
                <a:spcPts val="0"/>
              </a:spcAft>
              <a:buSzPts val="1800"/>
              <a:buNone/>
            </a:pPr>
            <a:endParaRPr/>
          </a:p>
          <a:p>
            <a:pPr marL="342900" lvl="0" indent="-228600" algn="l" rtl="0">
              <a:spcBef>
                <a:spcPts val="1000"/>
              </a:spcBef>
              <a:spcAft>
                <a:spcPts val="0"/>
              </a:spcAft>
              <a:buSzPts val="1800"/>
              <a:buNone/>
            </a:pPr>
            <a:endParaRPr/>
          </a:p>
        </p:txBody>
      </p:sp>
      <p:pic>
        <p:nvPicPr>
          <p:cNvPr id="369" name="Google Shape;369;p39" descr="A picture containing person, suit, person, business&#10;&#10;Description automatically generated"/>
          <p:cNvPicPr preferRelativeResize="0"/>
          <p:nvPr/>
        </p:nvPicPr>
        <p:blipFill rotWithShape="1">
          <a:blip r:embed="rId3">
            <a:alphaModFix/>
          </a:blip>
          <a:srcRect/>
          <a:stretch/>
        </p:blipFill>
        <p:spPr>
          <a:xfrm>
            <a:off x="6930858" y="1333918"/>
            <a:ext cx="4330032" cy="23220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168DBA"/>
              </a:buClr>
              <a:buSzPts val="3600"/>
              <a:buFont typeface="Century Gothic"/>
              <a:buNone/>
            </a:pPr>
            <a:r>
              <a:rPr lang="en-US"/>
              <a:t>Enumerated Powers: US Constitution, Article II</a:t>
            </a:r>
            <a:endParaRPr/>
          </a:p>
        </p:txBody>
      </p:sp>
      <p:sp>
        <p:nvSpPr>
          <p:cNvPr id="376" name="Google Shape;376;p40"/>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000"/>
              <a:buChar char="🠶"/>
            </a:pPr>
            <a:r>
              <a:rPr lang="en-US" sz="2000"/>
              <a:t>can issue pardons</a:t>
            </a:r>
            <a:r>
              <a:rPr lang="en-US" sz="2000" u="sng">
                <a:solidFill>
                  <a:schemeClr val="hlink"/>
                </a:solidFill>
                <a:hlinkClick r:id="rId3"/>
              </a:rPr>
              <a:t> </a:t>
            </a:r>
            <a:r>
              <a:rPr lang="en-US" sz="2000"/>
              <a:t>for federal offenses.</a:t>
            </a:r>
            <a:endParaRPr/>
          </a:p>
          <a:p>
            <a:pPr marL="342900" lvl="0" indent="-342900" algn="l" rtl="0">
              <a:spcBef>
                <a:spcPts val="1000"/>
              </a:spcBef>
              <a:spcAft>
                <a:spcPts val="0"/>
              </a:spcAft>
              <a:buSzPts val="2000"/>
              <a:buChar char="🠶"/>
            </a:pPr>
            <a:r>
              <a:rPr lang="en-US" sz="2000"/>
              <a:t>The U.S. Constitution gives the President almost limitless power to grant pardons to those convicted of federal crimes. While the President cannot pardon someone impeached by Congress, he or she can pardon anyone else without any Congressional involvement.</a:t>
            </a:r>
            <a:endParaRPr/>
          </a:p>
          <a:p>
            <a:pPr marL="342900" lvl="0" indent="-342900" algn="l" rtl="0">
              <a:spcBef>
                <a:spcPts val="1000"/>
              </a:spcBef>
              <a:spcAft>
                <a:spcPts val="0"/>
              </a:spcAft>
              <a:buSzPts val="2000"/>
              <a:buChar char="🠶"/>
            </a:pPr>
            <a:r>
              <a:rPr lang="en-US" sz="2000"/>
              <a:t>The president also exercises the </a:t>
            </a:r>
            <a:r>
              <a:rPr lang="en-US" sz="2000" b="1"/>
              <a:t>power of pardon</a:t>
            </a:r>
            <a:r>
              <a:rPr lang="en-US" sz="2000"/>
              <a:t> without conditions. Once used sparingly—apart from Andrew Johnson’s wholesale pardons of former Confederates during the Reconstruction period—the pardon power has become more visible in recent decades.</a:t>
            </a:r>
            <a:endParaRPr/>
          </a:p>
          <a:p>
            <a:pPr marL="342900" lvl="0" indent="-228600" algn="l" rtl="0">
              <a:spcBef>
                <a:spcPts val="100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6F6F6"/>
            </a:gs>
          </a:gsLst>
          <a:path path="circle">
            <a:fillToRect r="100000" b="100000"/>
          </a:path>
          <a:tileRect l="-100000" t="-100000"/>
        </a:gradFill>
        <a:effectLst/>
      </p:bgPr>
    </p:bg>
    <p:spTree>
      <p:nvGrpSpPr>
        <p:cNvPr id="1" name="Shape 380"/>
        <p:cNvGrpSpPr/>
        <p:nvPr/>
      </p:nvGrpSpPr>
      <p:grpSpPr>
        <a:xfrm>
          <a:off x="0" y="0"/>
          <a:ext cx="0" cy="0"/>
          <a:chOff x="0" y="0"/>
          <a:chExt cx="0" cy="0"/>
        </a:xfrm>
      </p:grpSpPr>
      <p:sp>
        <p:nvSpPr>
          <p:cNvPr id="381" name="Google Shape;381;p41"/>
          <p:cNvSpPr/>
          <p:nvPr/>
        </p:nvSpPr>
        <p:spPr>
          <a:xfrm>
            <a:off x="0" y="-786"/>
            <a:ext cx="12192000" cy="6854038"/>
          </a:xfrm>
          <a:prstGeom prst="rect">
            <a:avLst/>
          </a:prstGeom>
          <a:gradFill>
            <a:gsLst>
              <a:gs pos="0">
                <a:schemeClr val="lt1"/>
              </a:gs>
              <a:gs pos="100000">
                <a:srgbClr val="F6F6F6"/>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82" name="Google Shape;382;p41"/>
          <p:cNvSpPr txBox="1">
            <a:spLocks noGrp="1"/>
          </p:cNvSpPr>
          <p:nvPr>
            <p:ph type="title"/>
          </p:nvPr>
        </p:nvSpPr>
        <p:spPr>
          <a:xfrm>
            <a:off x="502920" y="290500"/>
            <a:ext cx="3900638" cy="50627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168DBA"/>
              </a:buClr>
              <a:buSzPct val="100000"/>
              <a:buFont typeface="Century Gothic"/>
              <a:buNone/>
            </a:pPr>
            <a:r>
              <a:rPr lang="en-US"/>
              <a:t>Spotlight: Pardons</a:t>
            </a:r>
            <a:endParaRPr/>
          </a:p>
        </p:txBody>
      </p:sp>
      <p:sp>
        <p:nvSpPr>
          <p:cNvPr id="383" name="Google Shape;383;p4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txBox="1">
            <a:spLocks noGrp="1"/>
          </p:cNvSpPr>
          <p:nvPr>
            <p:ph type="body" idx="1"/>
          </p:nvPr>
        </p:nvSpPr>
        <p:spPr>
          <a:xfrm>
            <a:off x="649225" y="1228726"/>
            <a:ext cx="3650278" cy="512921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100000"/>
              <a:buChar char="🠶"/>
            </a:pPr>
            <a:r>
              <a:rPr lang="en-US"/>
              <a:t>President Gerald Ford has the unenviable reputation of being the only president to pardon another president (his predecessor Richard Nixon, who resigned after the Watergate scandal). </a:t>
            </a:r>
            <a:endParaRPr/>
          </a:p>
          <a:p>
            <a:pPr marL="342900" lvl="0" indent="-342900" algn="l" rtl="0">
              <a:spcBef>
                <a:spcPts val="1000"/>
              </a:spcBef>
              <a:spcAft>
                <a:spcPts val="0"/>
              </a:spcAft>
              <a:buSzPct val="100000"/>
              <a:buChar char="🠶"/>
            </a:pPr>
            <a:r>
              <a:rPr lang="en-US"/>
              <a:t>Here he is speaking before the House Judiciary Subcommittee on Criminal Justice meeting explaining his reasons. While the pardon was unpopular with many and may have cost Ford the election two years later, his constitutional power to issue it is indisputable. (Credit: modification of work by the Library of Congress)</a:t>
            </a:r>
            <a:endParaRPr/>
          </a:p>
        </p:txBody>
      </p:sp>
      <p:sp>
        <p:nvSpPr>
          <p:cNvPr id="385" name="Google Shape;385;p41"/>
          <p:cNvSpPr/>
          <p:nvPr/>
        </p:nvSpPr>
        <p:spPr>
          <a:xfrm>
            <a:off x="-1" y="6061223"/>
            <a:ext cx="1038036" cy="506277"/>
          </a:xfrm>
          <a:custGeom>
            <a:avLst/>
            <a:gdLst/>
            <a:ahLst/>
            <a:cxnLst/>
            <a:rect l="l" t="t" r="r" b="b"/>
            <a:pathLst>
              <a:path w="1038036" h="506277" extrusionOk="0">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386" name="Google Shape;386;p41" descr="A person speaking to a group of people&#10;&#10;Description automatically generated with low confidence"/>
          <p:cNvPicPr preferRelativeResize="0"/>
          <p:nvPr/>
        </p:nvPicPr>
        <p:blipFill rotWithShape="1">
          <a:blip r:embed="rId3">
            <a:alphaModFix/>
          </a:blip>
          <a:srcRect l="15024" r="11773" b="-1"/>
          <a:stretch/>
        </p:blipFill>
        <p:spPr>
          <a:xfrm>
            <a:off x="4619543" y="10"/>
            <a:ext cx="7572457" cy="6853242"/>
          </a:xfrm>
          <a:prstGeom prst="rect">
            <a:avLst/>
          </a:prstGeom>
          <a:noFill/>
          <a:ln>
            <a:noFill/>
          </a:ln>
        </p:spPr>
      </p:pic>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ushVTI">
  <a:themeElements>
    <a:clrScheme name="Custom 1">
      <a:dk1>
        <a:srgbClr val="000000"/>
      </a:dk1>
      <a:lt1>
        <a:srgbClr val="FFFFFF"/>
      </a:lt1>
      <a:dk2>
        <a:srgbClr val="1B2430"/>
      </a:dk2>
      <a:lt2>
        <a:srgbClr val="F1F3F0"/>
      </a:lt2>
      <a:accent1>
        <a:srgbClr val="B932DE"/>
      </a:accent1>
      <a:accent2>
        <a:srgbClr val="6426CD"/>
      </a:accent2>
      <a:accent3>
        <a:srgbClr val="0F0B52"/>
      </a:accent3>
      <a:accent4>
        <a:srgbClr val="206FCC"/>
      </a:accent4>
      <a:accent5>
        <a:srgbClr val="2FBDD1"/>
      </a:accent5>
      <a:accent6>
        <a:srgbClr val="1FC494"/>
      </a:accent6>
      <a:hlink>
        <a:srgbClr val="3D94B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994</Words>
  <Application>Microsoft Office PowerPoint</Application>
  <PresentationFormat>Widescreen</PresentationFormat>
  <Paragraphs>82</Paragraphs>
  <Slides>19</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Century Gothic</vt:lpstr>
      <vt:lpstr>Noto Sans Symbols</vt:lpstr>
      <vt:lpstr>Arial</vt:lpstr>
      <vt:lpstr>Calibri</vt:lpstr>
      <vt:lpstr>Wisp</vt:lpstr>
      <vt:lpstr>Wisp</vt:lpstr>
      <vt:lpstr>BrushVTI</vt:lpstr>
      <vt:lpstr>Presidential Powers and Executive Orders</vt:lpstr>
      <vt:lpstr>Warm Up</vt:lpstr>
      <vt:lpstr>Enumerated Powers: US Constitution, Article II</vt:lpstr>
      <vt:lpstr>Spotlight: War Powers</vt:lpstr>
      <vt:lpstr>Enumerated Powers: US Constitution, Article II</vt:lpstr>
      <vt:lpstr>Enumerated Powers: US Constitution, Article II</vt:lpstr>
      <vt:lpstr>Spotlight: Garland nomination</vt:lpstr>
      <vt:lpstr>Enumerated Powers: US Constitution, Article II</vt:lpstr>
      <vt:lpstr>Spotlight: Pardons</vt:lpstr>
      <vt:lpstr>Pardons</vt:lpstr>
      <vt:lpstr>Congressionally Delegated Powers</vt:lpstr>
      <vt:lpstr>Implied Powers</vt:lpstr>
      <vt:lpstr>Spotlight:  Executive Order 9066</vt:lpstr>
      <vt:lpstr>Spotlight: 9066</vt:lpstr>
      <vt:lpstr>Spotlight: 9066 Aftermath-Reparations</vt:lpstr>
      <vt:lpstr>Implied/Inherent Powers</vt:lpstr>
      <vt:lpstr>Spotlight: Executive Privilege-Richard Nixon</vt:lpstr>
      <vt:lpstr>Informal Powers: Persuasion Powers</vt:lpstr>
      <vt:lpstr>Spotlight: Presidential Twitter?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Presidential Powers and Executive Orders</dc:title>
  <dc:creator>Coyne, Roselyn F.</dc:creator>
  <cp:lastModifiedBy>Coyne, Roselyn F.</cp:lastModifiedBy>
  <cp:revision>1</cp:revision>
  <dcterms:modified xsi:type="dcterms:W3CDTF">2021-10-15T18:23:02Z</dcterms:modified>
</cp:coreProperties>
</file>