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  <p:sldMasterId id="2147483667" r:id="rId3"/>
    <p:sldMasterId id="214748366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4" name="Google Shape;3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1" name="Google Shape;3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2" name="Google Shape;3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2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2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3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4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5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6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68" name="Google Shape;168;p21"/>
          <p:cNvSpPr>
            <a:spLocks noGrp="1"/>
          </p:cNvSpPr>
          <p:nvPr>
            <p:ph type="pic" idx="2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69" name="Google Shape;169;p21"/>
          <p:cNvSpPr txBox="1">
            <a:spLocks noGrp="1"/>
          </p:cNvSpPr>
          <p:nvPr>
            <p:ph type="body" idx="3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4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21"/>
          <p:cNvSpPr>
            <a:spLocks noGrp="1"/>
          </p:cNvSpPr>
          <p:nvPr>
            <p:ph type="pic" idx="5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72" name="Google Shape;172;p21"/>
          <p:cNvSpPr txBox="1">
            <a:spLocks noGrp="1"/>
          </p:cNvSpPr>
          <p:nvPr>
            <p:ph type="body" idx="6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body" idx="7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21"/>
          <p:cNvSpPr>
            <a:spLocks noGrp="1"/>
          </p:cNvSpPr>
          <p:nvPr>
            <p:ph type="pic" idx="8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75" name="Google Shape;175;p21"/>
          <p:cNvSpPr txBox="1">
            <a:spLocks noGrp="1"/>
          </p:cNvSpPr>
          <p:nvPr>
            <p:ph type="body" idx="9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 rot="5400000">
            <a:off x="2085181" y="794543"/>
            <a:ext cx="4195762" cy="671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3333"/>
                </a:srgbClr>
              </a:gs>
              <a:gs pos="36000">
                <a:srgbClr val="4CB9C3">
                  <a:alpha val="6274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8235"/>
                </a:srgbClr>
              </a:gs>
              <a:gs pos="36000">
                <a:srgbClr val="4CB9C3">
                  <a:alpha val="4313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4CB9C3">
                  <a:alpha val="10588"/>
                </a:srgbClr>
              </a:gs>
              <a:gs pos="36000">
                <a:srgbClr val="4CB9C3">
                  <a:alpha val="9411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450"/>
                </a:srgbClr>
              </a:gs>
              <a:gs pos="36000">
                <a:srgbClr val="4CB9C3">
                  <a:alpha val="7450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31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3333"/>
                </a:srgbClr>
              </a:gs>
              <a:gs pos="36000">
                <a:srgbClr val="4CB9C3">
                  <a:alpha val="6274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8235"/>
                </a:srgbClr>
              </a:gs>
              <a:gs pos="36000">
                <a:srgbClr val="4CB9C3">
                  <a:alpha val="4313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4CB9C3">
                  <a:alpha val="10588"/>
                </a:srgbClr>
              </a:gs>
              <a:gs pos="36000">
                <a:srgbClr val="4CB9C3">
                  <a:alpha val="9411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450"/>
                </a:srgbClr>
              </a:gs>
              <a:gs pos="36000">
                <a:srgbClr val="4CB9C3">
                  <a:alpha val="7450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31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674687" y="971550"/>
            <a:ext cx="600075" cy="197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2200"/>
              <a:buFont typeface="Arial"/>
              <a:buNone/>
            </a:pPr>
            <a:r>
              <a:rPr lang="en-US" sz="12200" b="0" i="0" u="none" strike="noStrike" cap="none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6999287" y="2613025"/>
            <a:ext cx="601662" cy="197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2200"/>
              <a:buFont typeface="Arial"/>
              <a:buNone/>
            </a:pPr>
            <a:r>
              <a:rPr lang="en-US" sz="12200" b="0" i="0" u="none" strike="noStrike" cap="none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3333"/>
                </a:srgbClr>
              </a:gs>
              <a:gs pos="36000">
                <a:srgbClr val="4CB9C3">
                  <a:alpha val="6274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8235"/>
                </a:srgbClr>
              </a:gs>
              <a:gs pos="36000">
                <a:srgbClr val="4CB9C3">
                  <a:alpha val="4313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4CB9C3">
                  <a:alpha val="10588"/>
                </a:srgbClr>
              </a:gs>
              <a:gs pos="36000">
                <a:srgbClr val="4CB9C3">
                  <a:alpha val="9411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450"/>
                </a:srgbClr>
              </a:gs>
              <a:gs pos="36000">
                <a:srgbClr val="4CB9C3">
                  <a:alpha val="7450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31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3" name="Google Shape;133;p18"/>
          <p:cNvCxnSpPr/>
          <p:nvPr/>
        </p:nvCxnSpPr>
        <p:spPr>
          <a:xfrm>
            <a:off x="2795587" y="2133600"/>
            <a:ext cx="0" cy="3962400"/>
          </a:xfrm>
          <a:prstGeom prst="straightConnector1">
            <a:avLst/>
          </a:prstGeom>
          <a:noFill/>
          <a:ln w="12700" cap="rnd" cmpd="sng">
            <a:solidFill>
              <a:srgbClr val="8AD0D6">
                <a:alpha val="39215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" name="Google Shape;134;p18"/>
          <p:cNvCxnSpPr/>
          <p:nvPr/>
        </p:nvCxnSpPr>
        <p:spPr>
          <a:xfrm>
            <a:off x="5222875" y="2133600"/>
            <a:ext cx="0" cy="3967162"/>
          </a:xfrm>
          <a:prstGeom prst="straightConnector1">
            <a:avLst/>
          </a:prstGeom>
          <a:noFill/>
          <a:ln w="12700" cap="rnd" cmpd="sng">
            <a:solidFill>
              <a:srgbClr val="8AD0D6">
                <a:alpha val="39215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3333"/>
                </a:srgbClr>
              </a:gs>
              <a:gs pos="36000">
                <a:srgbClr val="4CB9C3">
                  <a:alpha val="6274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8235"/>
                </a:srgbClr>
              </a:gs>
              <a:gs pos="36000">
                <a:srgbClr val="4CB9C3">
                  <a:alpha val="4313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4CB9C3">
                  <a:alpha val="10588"/>
                </a:srgbClr>
              </a:gs>
              <a:gs pos="36000">
                <a:srgbClr val="4CB9C3">
                  <a:alpha val="9411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450"/>
                </a:srgbClr>
              </a:gs>
              <a:gs pos="36000">
                <a:srgbClr val="4CB9C3">
                  <a:alpha val="7450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31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8" name="Google Shape;158;p20"/>
          <p:cNvCxnSpPr/>
          <p:nvPr/>
        </p:nvCxnSpPr>
        <p:spPr>
          <a:xfrm>
            <a:off x="2795587" y="2133600"/>
            <a:ext cx="0" cy="3962400"/>
          </a:xfrm>
          <a:prstGeom prst="straightConnector1">
            <a:avLst/>
          </a:prstGeom>
          <a:noFill/>
          <a:ln w="12700" cap="rnd" cmpd="sng">
            <a:solidFill>
              <a:srgbClr val="8AD0D6">
                <a:alpha val="39215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20"/>
          <p:cNvCxnSpPr/>
          <p:nvPr/>
        </p:nvCxnSpPr>
        <p:spPr>
          <a:xfrm>
            <a:off x="5222875" y="2133600"/>
            <a:ext cx="0" cy="3967162"/>
          </a:xfrm>
          <a:prstGeom prst="straightConnector1">
            <a:avLst/>
          </a:prstGeom>
          <a:noFill/>
          <a:ln w="12700" cap="rnd" cmpd="sng">
            <a:solidFill>
              <a:srgbClr val="8AD0D6">
                <a:alpha val="39215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1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ctrTitle"/>
          </p:nvPr>
        </p:nvSpPr>
        <p:spPr>
          <a:xfrm>
            <a:off x="304800" y="4876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7200"/>
              <a:buFont typeface="Century Gothic"/>
              <a:buNone/>
            </a:pPr>
            <a:br>
              <a:rPr lang="en-US" sz="7200" b="0" i="0" u="none">
                <a:solidFill>
                  <a:srgbClr val="6633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7200" b="0" i="0" u="none">
                <a:solidFill>
                  <a:srgbClr val="6633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7200" b="0" i="0" u="none">
                <a:solidFill>
                  <a:srgbClr val="6633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7200" b="0" i="0" u="none">
                <a:solidFill>
                  <a:srgbClr val="6633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Amendments 11-27</a:t>
            </a:r>
            <a:endParaRPr/>
          </a:p>
        </p:txBody>
      </p:sp>
      <p:pic>
        <p:nvPicPr>
          <p:cNvPr id="184" name="Google Shape;184;p22" descr="amendments_scram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1295400"/>
            <a:ext cx="3808412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sp>
        <p:nvSpPr>
          <p:cNvPr id="287" name="Google Shape;287;p31"/>
          <p:cNvSpPr txBox="1"/>
          <p:nvPr/>
        </p:nvSpPr>
        <p:spPr>
          <a:xfrm>
            <a:off x="2209800" y="1828800"/>
            <a:ext cx="6477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Gives women the right to vote.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31" descr="sba-arres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19200"/>
            <a:ext cx="210185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1" descr="votesta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2852737"/>
            <a:ext cx="3514725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1"/>
          <p:cNvSpPr/>
          <p:nvPr/>
        </p:nvSpPr>
        <p:spPr>
          <a:xfrm>
            <a:off x="6400800" y="2362200"/>
            <a:ext cx="2514600" cy="990600"/>
          </a:xfrm>
          <a:prstGeom prst="wedgeRoundRectCallout">
            <a:avLst>
              <a:gd name="adj1" fmla="val -7800"/>
              <a:gd name="adj2" fmla="val 22050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finally have suffrage rights.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pic>
        <p:nvPicPr>
          <p:cNvPr id="296" name="Google Shape;296;p32" descr="2009-janu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057400"/>
            <a:ext cx="3733800" cy="295116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2"/>
          <p:cNvSpPr/>
          <p:nvPr/>
        </p:nvSpPr>
        <p:spPr>
          <a:xfrm>
            <a:off x="1676400" y="3657600"/>
            <a:ext cx="609600" cy="5334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Google Shape;298;p32" descr="march-caland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2286000"/>
            <a:ext cx="3657600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2"/>
          <p:cNvSpPr/>
          <p:nvPr/>
        </p:nvSpPr>
        <p:spPr>
          <a:xfrm rot="-1140000" flipH="1">
            <a:off x="762000" y="1676400"/>
            <a:ext cx="5943600" cy="1371600"/>
          </a:xfrm>
          <a:prstGeom prst="curvedDownArrow">
            <a:avLst>
              <a:gd name="adj1" fmla="val 14826"/>
              <a:gd name="adj2" fmla="val 19377"/>
              <a:gd name="adj3" fmla="val 8452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304800" y="5334000"/>
            <a:ext cx="8610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Moves the presidential inauguration date from the month of March to January 20</a:t>
            </a:r>
            <a:r>
              <a:rPr lang="en-US" sz="18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 This amendment is also known as the “</a:t>
            </a: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Lame Duck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          amendment.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32" descr="lamedu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0" y="5638800"/>
            <a:ext cx="5715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21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sp>
        <p:nvSpPr>
          <p:cNvPr id="307" name="Google Shape;307;p33"/>
          <p:cNvSpPr txBox="1"/>
          <p:nvPr/>
        </p:nvSpPr>
        <p:spPr>
          <a:xfrm>
            <a:off x="381000" y="1676400"/>
            <a:ext cx="80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Prohibition ends,                        , alcohol is legal again.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33" descr="goodoldday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" y="155575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3" descr="prohibi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200" y="76200"/>
            <a:ext cx="2057400" cy="153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3" descr="Champaig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2514600"/>
            <a:ext cx="46482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3"/>
          <p:cNvSpPr/>
          <p:nvPr/>
        </p:nvSpPr>
        <p:spPr>
          <a:xfrm>
            <a:off x="381000" y="2362200"/>
            <a:ext cx="4495800" cy="3657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3"/>
          <p:cNvSpPr txBox="1"/>
          <p:nvPr/>
        </p:nvSpPr>
        <p:spPr>
          <a:xfrm rot="-3900000">
            <a:off x="2436018" y="1297781"/>
            <a:ext cx="533400" cy="54054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33"/>
          <p:cNvSpPr txBox="1"/>
          <p:nvPr/>
        </p:nvSpPr>
        <p:spPr>
          <a:xfrm rot="3240000">
            <a:off x="2436018" y="1450181"/>
            <a:ext cx="533400" cy="54054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33"/>
          <p:cNvSpPr txBox="1"/>
          <p:nvPr/>
        </p:nvSpPr>
        <p:spPr>
          <a:xfrm rot="-2220000">
            <a:off x="1143000" y="38862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Never     Mind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33" descr="336571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60000">
            <a:off x="5562600" y="3352800"/>
            <a:ext cx="21463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3" descr="champaig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6200" y="2971800"/>
            <a:ext cx="1160462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3"/>
          <p:cNvSpPr txBox="1"/>
          <p:nvPr/>
        </p:nvSpPr>
        <p:spPr>
          <a:xfrm>
            <a:off x="5257800" y="2574925"/>
            <a:ext cx="3733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Break out the Champaign!!!!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3"/>
          <p:cNvSpPr txBox="1"/>
          <p:nvPr/>
        </p:nvSpPr>
        <p:spPr>
          <a:xfrm>
            <a:off x="0" y="1676400"/>
            <a:ext cx="80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en-US" sz="24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repealed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pic>
        <p:nvPicPr>
          <p:cNvPr id="324" name="Google Shape;324;p34" descr="FD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0000">
            <a:off x="762000" y="1524000"/>
            <a:ext cx="1427162" cy="211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4" descr="george_washingt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0000">
            <a:off x="6400800" y="1371600"/>
            <a:ext cx="1824037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4"/>
          <p:cNvSpPr/>
          <p:nvPr/>
        </p:nvSpPr>
        <p:spPr>
          <a:xfrm>
            <a:off x="2971800" y="1371600"/>
            <a:ext cx="2819400" cy="1524000"/>
          </a:xfrm>
          <a:prstGeom prst="wedgeRoundRectCallout">
            <a:avLst>
              <a:gd name="adj1" fmla="val -7893"/>
              <a:gd name="adj2" fmla="val 18473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34"/>
          <p:cNvSpPr txBox="1"/>
          <p:nvPr/>
        </p:nvSpPr>
        <p:spPr>
          <a:xfrm>
            <a:off x="3048000" y="1371600"/>
            <a:ext cx="2819400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know, I know,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George, I broke your tradition of only serving two terms.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 terms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4"/>
          <p:cNvSpPr/>
          <p:nvPr/>
        </p:nvSpPr>
        <p:spPr>
          <a:xfrm>
            <a:off x="157162" y="3216275"/>
            <a:ext cx="2971800" cy="1828800"/>
          </a:xfrm>
          <a:prstGeom prst="cloudCallout">
            <a:avLst>
              <a:gd name="adj1" fmla="val 4192"/>
              <a:gd name="adj2" fmla="val 17006"/>
            </a:avLst>
          </a:prstGeom>
          <a:solidFill>
            <a:srgbClr val="FF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34"/>
          <p:cNvSpPr/>
          <p:nvPr/>
        </p:nvSpPr>
        <p:spPr>
          <a:xfrm>
            <a:off x="6335712" y="3176587"/>
            <a:ext cx="2743200" cy="1828800"/>
          </a:xfrm>
          <a:prstGeom prst="cloudCallout">
            <a:avLst>
              <a:gd name="adj1" fmla="val 4450"/>
              <a:gd name="adj2" fmla="val 13200"/>
            </a:avLst>
          </a:prstGeom>
          <a:solidFill>
            <a:srgbClr val="FF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34"/>
          <p:cNvSpPr txBox="1"/>
          <p:nvPr/>
        </p:nvSpPr>
        <p:spPr>
          <a:xfrm>
            <a:off x="533400" y="5257800"/>
            <a:ext cx="792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Franklin Roosevelt was elected four times, all presidents are now limited to </a:t>
            </a:r>
            <a:r>
              <a:rPr lang="en-US" sz="2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terms</a:t>
            </a: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Terms, 2 Terms per president.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23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pic>
        <p:nvPicPr>
          <p:cNvPr id="336" name="Google Shape;336;p35" descr="map_of_washington-d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1428750"/>
            <a:ext cx="44386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5"/>
          <p:cNvSpPr txBox="1"/>
          <p:nvPr/>
        </p:nvSpPr>
        <p:spPr>
          <a:xfrm>
            <a:off x="457200" y="5334000"/>
            <a:ext cx="81534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Citizens of Washington, D.C. (our U.S. Capital) receive the right to vote in presidential elections.  Washington, D.C. is given 3 electoral votes. </a:t>
            </a:r>
            <a:r>
              <a:rPr lang="en-US" sz="2400" b="1" i="0" u="none" strike="noStrike" cap="none">
                <a:solidFill>
                  <a:srgbClr val="ED5654"/>
                </a:solidFill>
                <a:latin typeface="Arial"/>
                <a:ea typeface="Arial"/>
                <a:cs typeface="Arial"/>
                <a:sym typeface="Arial"/>
              </a:rPr>
              <a:t>But no Congressional representation.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35" descr="dc_washingtonMonument_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2171700"/>
            <a:ext cx="19431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 descr="white-house-pictu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812" y="196850"/>
            <a:ext cx="2266950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sp>
        <p:nvSpPr>
          <p:cNvPr id="345" name="Google Shape;345;p36"/>
          <p:cNvSpPr txBox="1"/>
          <p:nvPr/>
        </p:nvSpPr>
        <p:spPr>
          <a:xfrm>
            <a:off x="1295400" y="5715000"/>
            <a:ext cx="67818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Arial"/>
              <a:buNone/>
            </a:pPr>
            <a:r>
              <a:rPr lang="en-US" sz="3200" b="1" i="0" u="sng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Outlaws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Poll Taxes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36" descr="1918poll184gp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80000">
            <a:off x="381000" y="3679825"/>
            <a:ext cx="3390900" cy="165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6" descr="57432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550" y="2438400"/>
            <a:ext cx="2457450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6"/>
          <p:cNvSpPr/>
          <p:nvPr/>
        </p:nvSpPr>
        <p:spPr>
          <a:xfrm flipH="1">
            <a:off x="990600" y="1219200"/>
            <a:ext cx="3276600" cy="2133600"/>
          </a:xfrm>
          <a:prstGeom prst="cloudCallout">
            <a:avLst>
              <a:gd name="adj1" fmla="val -5359"/>
              <a:gd name="adj2" fmla="val 20024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36"/>
          <p:cNvSpPr txBox="1"/>
          <p:nvPr/>
        </p:nvSpPr>
        <p:spPr>
          <a:xfrm>
            <a:off x="1295400" y="1524000"/>
            <a:ext cx="27432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Super!! Now I can vote and feed my family.  One less thing I have to pay.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6"/>
          <p:cNvSpPr/>
          <p:nvPr/>
        </p:nvSpPr>
        <p:spPr>
          <a:xfrm>
            <a:off x="990600" y="3505200"/>
            <a:ext cx="1905000" cy="1981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>
              <a:alpha val="54117"/>
            </a:srgbClr>
          </a:solidFill>
          <a:ln w="9525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sp>
        <p:nvSpPr>
          <p:cNvPr id="356" name="Google Shape;356;p37"/>
          <p:cNvSpPr txBox="1"/>
          <p:nvPr/>
        </p:nvSpPr>
        <p:spPr>
          <a:xfrm>
            <a:off x="762000" y="1295400"/>
            <a:ext cx="754380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Outlines procedures for the </a:t>
            </a:r>
            <a:r>
              <a:rPr lang="en-US" sz="32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succession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the presidency.  The V.P. takes over as president if the president is unable to fulfill his/her job.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1905000" y="3702050"/>
            <a:ext cx="3505200" cy="2554287"/>
          </a:xfrm>
          <a:prstGeom prst="wedgeRoundRectCallout">
            <a:avLst>
              <a:gd name="adj1" fmla="val 25382"/>
              <a:gd name="adj2" fmla="val 7753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37"/>
          <p:cNvSpPr txBox="1"/>
          <p:nvPr/>
        </p:nvSpPr>
        <p:spPr>
          <a:xfrm>
            <a:off x="1866900" y="3833812"/>
            <a:ext cx="3276600" cy="209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Vice President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Speaker of the House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President Pro Tem of the Sernate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Sec. of State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37" descr="A person smiling for the camera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3648075"/>
            <a:ext cx="2286000" cy="270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Amendments</a:t>
            </a:r>
            <a:endParaRPr/>
          </a:p>
        </p:txBody>
      </p:sp>
      <p:sp>
        <p:nvSpPr>
          <p:cNvPr id="365" name="Google Shape;365;p38"/>
          <p:cNvSpPr txBox="1">
            <a:spLocks noGrp="1"/>
          </p:cNvSpPr>
          <p:nvPr>
            <p:ph type="body" idx="1"/>
          </p:nvPr>
        </p:nvSpPr>
        <p:spPr>
          <a:xfrm>
            <a:off x="827087" y="2060575"/>
            <a:ext cx="3298825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4800"/>
              <a:buFont typeface="Noto Sans Symbols"/>
              <a:buChar char="►"/>
            </a:pPr>
            <a:r>
              <a:rPr lang="en-US"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Voting age is 18.</a:t>
            </a:r>
            <a:endParaRPr/>
          </a:p>
        </p:txBody>
      </p:sp>
      <p:sp>
        <p:nvSpPr>
          <p:cNvPr id="366" name="Google Shape;366;p38"/>
          <p:cNvSpPr txBox="1">
            <a:spLocks noGrp="1"/>
          </p:cNvSpPr>
          <p:nvPr>
            <p:ph type="body" idx="2"/>
          </p:nvPr>
        </p:nvSpPr>
        <p:spPr>
          <a:xfrm>
            <a:off x="4241800" y="2055812"/>
            <a:ext cx="329882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2413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38"/>
          <p:cNvSpPr/>
          <p:nvPr/>
        </p:nvSpPr>
        <p:spPr>
          <a:xfrm rot="-1200000">
            <a:off x="-60325" y="2133600"/>
            <a:ext cx="5943600" cy="14573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 </a:t>
            </a:r>
          </a:p>
        </p:txBody>
      </p:sp>
      <p:pic>
        <p:nvPicPr>
          <p:cNvPr id="368" name="Google Shape;368;p38" descr="YoungFol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162" y="2357437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8"/>
          <p:cNvSpPr txBox="1"/>
          <p:nvPr/>
        </p:nvSpPr>
        <p:spPr>
          <a:xfrm>
            <a:off x="6019800" y="2041525"/>
            <a:ext cx="28194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sp>
        <p:nvSpPr>
          <p:cNvPr id="375" name="Google Shape;375;p39"/>
          <p:cNvSpPr txBox="1"/>
          <p:nvPr/>
        </p:nvSpPr>
        <p:spPr>
          <a:xfrm>
            <a:off x="533400" y="5105400"/>
            <a:ext cx="80010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Congress can give themselves a pay raise, but they have to wait until after the next election before they can get it.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39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752600"/>
            <a:ext cx="3200400" cy="287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533400" y="4953000"/>
            <a:ext cx="80010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citizen of one state can’t sue the government of another state unless it is done in the state being sued.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3" descr="NC"/>
          <p:cNvPicPr preferRelativeResize="0"/>
          <p:nvPr/>
        </p:nvPicPr>
        <p:blipFill rotWithShape="1">
          <a:blip r:embed="rId3">
            <a:alphaModFix/>
          </a:blip>
          <a:srcRect t="22947" b="23504"/>
          <a:stretch/>
        </p:blipFill>
        <p:spPr>
          <a:xfrm>
            <a:off x="685800" y="3581400"/>
            <a:ext cx="2662237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 descr="MCj0440488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0800" y="2209800"/>
            <a:ext cx="11017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 descr="MCj0440572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0375" y="1628775"/>
            <a:ext cx="1612900" cy="1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228600" y="1295400"/>
            <a:ext cx="2362200" cy="990600"/>
          </a:xfrm>
          <a:prstGeom prst="wedgeRoundRectCallout">
            <a:avLst>
              <a:gd name="adj1" fmla="val 22166"/>
              <a:gd name="adj2" fmla="val 37869"/>
              <a:gd name="adj3" fmla="val 0"/>
            </a:avLst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381000" y="1447800"/>
            <a:ext cx="19812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Texas, I’m going to sue you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6272212" y="339725"/>
            <a:ext cx="2362200" cy="990600"/>
          </a:xfrm>
          <a:prstGeom prst="wedgeRoundRectCallout">
            <a:avLst>
              <a:gd name="adj1" fmla="val -4984"/>
              <a:gd name="adj2" fmla="val 43944"/>
              <a:gd name="adj3" fmla="val 0"/>
            </a:avLst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6296025" y="371475"/>
            <a:ext cx="2286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you’re gonna sue Texas, you’ve gotta sue Texas in Texas.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 descr="texa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21400" y="2085975"/>
            <a:ext cx="2838450" cy="27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3124200" y="5699125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 as a Ticket!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 rot="-1320000">
            <a:off x="1295400" y="2057400"/>
            <a:ext cx="2438400" cy="3276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 rot="480000">
            <a:off x="5410200" y="1905000"/>
            <a:ext cx="2438400" cy="3276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 rot="-1260000">
            <a:off x="912812" y="2132012"/>
            <a:ext cx="23622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Electoral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Presidential Ballot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 rot="480000">
            <a:off x="5445125" y="2008187"/>
            <a:ext cx="2638425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Electoral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Vice-Presidential Ballot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 rot="-1260000">
            <a:off x="1295400" y="3182937"/>
            <a:ext cx="2362200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600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Obama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6002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McCain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 rot="420000">
            <a:off x="5410200" y="3087687"/>
            <a:ext cx="2362200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600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Biden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6002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Palin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1905000" y="3048000"/>
            <a:ext cx="304800" cy="520700"/>
          </a:xfrm>
          <a:custGeom>
            <a:avLst/>
            <a:gdLst/>
            <a:ahLst/>
            <a:cxnLst/>
            <a:rect l="l" t="t" r="r" b="b"/>
            <a:pathLst>
              <a:path w="192" h="328" extrusionOk="0">
                <a:moveTo>
                  <a:pt x="0" y="240"/>
                </a:moveTo>
                <a:cubicBezTo>
                  <a:pt x="32" y="284"/>
                  <a:pt x="64" y="328"/>
                  <a:pt x="96" y="288"/>
                </a:cubicBezTo>
                <a:cubicBezTo>
                  <a:pt x="128" y="248"/>
                  <a:pt x="176" y="48"/>
                  <a:pt x="192" y="0"/>
                </a:cubicBezTo>
              </a:path>
            </a:pathLst>
          </a:cu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4"/>
          <p:cNvSpPr/>
          <p:nvPr/>
        </p:nvSpPr>
        <p:spPr>
          <a:xfrm rot="1320000">
            <a:off x="6172200" y="2755900"/>
            <a:ext cx="304800" cy="520700"/>
          </a:xfrm>
          <a:custGeom>
            <a:avLst/>
            <a:gdLst/>
            <a:ahLst/>
            <a:cxnLst/>
            <a:rect l="l" t="t" r="r" b="b"/>
            <a:pathLst>
              <a:path w="192" h="328" extrusionOk="0">
                <a:moveTo>
                  <a:pt x="0" y="240"/>
                </a:moveTo>
                <a:cubicBezTo>
                  <a:pt x="32" y="284"/>
                  <a:pt x="64" y="328"/>
                  <a:pt x="96" y="288"/>
                </a:cubicBezTo>
                <a:cubicBezTo>
                  <a:pt x="128" y="248"/>
                  <a:pt x="176" y="48"/>
                  <a:pt x="192" y="0"/>
                </a:cubicBezTo>
              </a:path>
            </a:pathLst>
          </a:cu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sp>
        <p:nvSpPr>
          <p:cNvPr id="218" name="Google Shape;218;p25"/>
          <p:cNvSpPr txBox="1"/>
          <p:nvPr/>
        </p:nvSpPr>
        <p:spPr>
          <a:xfrm>
            <a:off x="914400" y="5867400"/>
            <a:ext cx="76962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Abolished slavery!!!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5" descr="UCTfrontis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20000">
            <a:off x="1447800" y="1524000"/>
            <a:ext cx="2543175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 descr="13th-amend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600200"/>
            <a:ext cx="2762250" cy="24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/>
          <p:nvPr/>
        </p:nvSpPr>
        <p:spPr>
          <a:xfrm rot="5400000">
            <a:off x="5743575" y="3095625"/>
            <a:ext cx="5619750" cy="647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Civil War Amendment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r>
            <a:r>
              <a:rPr lang="en-US" sz="40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0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br>
              <a:rPr lang="en-US" sz="40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227" name="Google Shape;227;p26" descr="usa"/>
          <p:cNvPicPr preferRelativeResize="0"/>
          <p:nvPr/>
        </p:nvPicPr>
        <p:blipFill rotWithShape="1">
          <a:blip r:embed="rId3">
            <a:alphaModFix/>
          </a:blip>
          <a:srcRect t="2000" r="1279"/>
          <a:stretch/>
        </p:blipFill>
        <p:spPr>
          <a:xfrm>
            <a:off x="762000" y="1600200"/>
            <a:ext cx="75438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457200" y="1600200"/>
            <a:ext cx="5562600" cy="95408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 one born in the U.S. is a citizen.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26" descr="MCj0435648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2286000"/>
            <a:ext cx="1481137" cy="29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4724400" y="2667000"/>
            <a:ext cx="2133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 Me a ‘itzen?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4495800" y="5715000"/>
            <a:ext cx="4648200" cy="107791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And, we are all equally          protected by the law.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6"/>
          <p:cNvSpPr/>
          <p:nvPr/>
        </p:nvSpPr>
        <p:spPr>
          <a:xfrm rot="5400000">
            <a:off x="6515100" y="2400300"/>
            <a:ext cx="4495800" cy="45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Civil War Amendment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 rot="5400000">
            <a:off x="5743575" y="3095625"/>
            <a:ext cx="5619750" cy="647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Civil War Amendment </a:t>
            </a:r>
          </a:p>
        </p:txBody>
      </p:sp>
      <p:sp>
        <p:nvSpPr>
          <p:cNvPr id="239" name="Google Shape;239;p27"/>
          <p:cNvSpPr txBox="1"/>
          <p:nvPr/>
        </p:nvSpPr>
        <p:spPr>
          <a:xfrm>
            <a:off x="762000" y="1219200"/>
            <a:ext cx="701040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Voting rights could not be denied because of race or color (or could it?).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7" descr="57432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3048000"/>
            <a:ext cx="2457450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/>
          <p:nvPr/>
        </p:nvSpPr>
        <p:spPr>
          <a:xfrm>
            <a:off x="5105400" y="2362200"/>
            <a:ext cx="2286000" cy="1295400"/>
          </a:xfrm>
          <a:prstGeom prst="cloudCallout">
            <a:avLst>
              <a:gd name="adj1" fmla="val -5760"/>
              <a:gd name="adj2" fmla="val 21785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27"/>
          <p:cNvSpPr/>
          <p:nvPr/>
        </p:nvSpPr>
        <p:spPr>
          <a:xfrm flipH="1">
            <a:off x="457200" y="2819400"/>
            <a:ext cx="2743200" cy="1066800"/>
          </a:xfrm>
          <a:prstGeom prst="cloudCallout">
            <a:avLst>
              <a:gd name="adj1" fmla="val 587"/>
              <a:gd name="adj2" fmla="val 18546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990600" y="3048000"/>
            <a:ext cx="1828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Should I vote?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5334000" y="2667000"/>
            <a:ext cx="18288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Or, do I feed my family?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7" descr="pollta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886200"/>
            <a:ext cx="2762250" cy="272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 descr="1918poll184gp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80000">
            <a:off x="609600" y="4648200"/>
            <a:ext cx="3390900" cy="16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sp>
        <p:nvSpPr>
          <p:cNvPr id="252" name="Google Shape;252;p28"/>
          <p:cNvSpPr txBox="1"/>
          <p:nvPr/>
        </p:nvSpPr>
        <p:spPr>
          <a:xfrm>
            <a:off x="533400" y="5715000"/>
            <a:ext cx="68580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federal government can tax our income.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8" descr="bil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2209800"/>
            <a:ext cx="3600450" cy="30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 txBox="1"/>
          <p:nvPr/>
        </p:nvSpPr>
        <p:spPr>
          <a:xfrm>
            <a:off x="484187" y="1314450"/>
            <a:ext cx="21336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Great, all I need is a bill from the </a:t>
            </a:r>
            <a:r>
              <a:rPr lang="en-US" sz="18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IRS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28" descr="122407irs_cst_feed_20071223_20_27_19_92-310-4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3240087"/>
            <a:ext cx="2971800" cy="230346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8"/>
          <p:cNvSpPr txBox="1"/>
          <p:nvPr/>
        </p:nvSpPr>
        <p:spPr>
          <a:xfrm>
            <a:off x="5943600" y="1787525"/>
            <a:ext cx="29718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you worry, we will spend it on the common good!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sp>
        <p:nvSpPr>
          <p:cNvPr id="262" name="Google Shape;262;p29"/>
          <p:cNvSpPr txBox="1"/>
          <p:nvPr/>
        </p:nvSpPr>
        <p:spPr>
          <a:xfrm>
            <a:off x="152400" y="1676400"/>
            <a:ext cx="8839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Prior to the 17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Amendment, the state legislatures chose the senators, but…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228600" y="5927725"/>
            <a:ext cx="88392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the passage of the 17</a:t>
            </a:r>
            <a:r>
              <a:rPr lang="en-US" sz="28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lang="en-US" sz="28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directly elect their senators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29" descr="011006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20000">
            <a:off x="838200" y="2819400"/>
            <a:ext cx="1992312" cy="256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 descr="nc_fla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9975" y="2836862"/>
            <a:ext cx="2076450" cy="155733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/>
          <p:nvPr/>
        </p:nvSpPr>
        <p:spPr>
          <a:xfrm>
            <a:off x="3429000" y="2133600"/>
            <a:ext cx="2362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N.C. Senators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 rot="-1080000">
            <a:off x="457200" y="2514600"/>
            <a:ext cx="1828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Richard Burr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 rot="780000">
            <a:off x="6934200" y="2362200"/>
            <a:ext cx="1828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Thom Tillis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9" descr="A picture containing person, person, necktie, sui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20000">
            <a:off x="6375400" y="2760662"/>
            <a:ext cx="2076450" cy="267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18</a:t>
            </a:r>
            <a:r>
              <a:rPr lang="en-US" sz="4200" b="0" i="0" u="none" baseline="30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2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Amendment</a:t>
            </a: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904875" y="1884362"/>
            <a:ext cx="7334250" cy="23066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Prohibited the sale of alcohol </a:t>
            </a:r>
          </a:p>
        </p:txBody>
      </p:sp>
      <p:pic>
        <p:nvPicPr>
          <p:cNvPr id="276" name="Google Shape;276;p30" descr="prohibitionxblog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987" y="192087"/>
            <a:ext cx="1828800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0" descr="Prohibi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152400"/>
            <a:ext cx="1752600" cy="1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0" descr="Champaig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3600" y="2597150"/>
            <a:ext cx="46482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0"/>
          <p:cNvSpPr/>
          <p:nvPr/>
        </p:nvSpPr>
        <p:spPr>
          <a:xfrm>
            <a:off x="2209800" y="2362200"/>
            <a:ext cx="4495800" cy="3657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304800" y="6172200"/>
            <a:ext cx="4648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known as prohibition.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6781800" y="6400800"/>
            <a:ext cx="4648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amendment 21.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On-screen Show (4:3)</PresentationFormat>
  <Paragraphs>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 Black</vt:lpstr>
      <vt:lpstr>Century Gothic</vt:lpstr>
      <vt:lpstr>Noto Sans Symbols</vt:lpstr>
      <vt:lpstr>Arial</vt:lpstr>
      <vt:lpstr>Ion</vt:lpstr>
      <vt:lpstr>1_Ion</vt:lpstr>
      <vt:lpstr>2_Ion</vt:lpstr>
      <vt:lpstr>3_Ion</vt:lpstr>
      <vt:lpstr>    Amendments 11-27</vt:lpstr>
      <vt:lpstr>11th Amendment</vt:lpstr>
      <vt:lpstr>12th Amendment</vt:lpstr>
      <vt:lpstr>13th Amendment</vt:lpstr>
      <vt:lpstr>14th Amendment </vt:lpstr>
      <vt:lpstr>15th Amendment</vt:lpstr>
      <vt:lpstr>16th Amendment</vt:lpstr>
      <vt:lpstr>17th Amendment</vt:lpstr>
      <vt:lpstr>             18th Amendment</vt:lpstr>
      <vt:lpstr>19th Amendment</vt:lpstr>
      <vt:lpstr>20th Amendment</vt:lpstr>
      <vt:lpstr>           21st Amendment</vt:lpstr>
      <vt:lpstr>22nd Amendment</vt:lpstr>
      <vt:lpstr>                23rd Amendment</vt:lpstr>
      <vt:lpstr>24th Amendment</vt:lpstr>
      <vt:lpstr>25th Amendment</vt:lpstr>
      <vt:lpstr>26th Amendments</vt:lpstr>
      <vt:lpstr>27th Amendment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Amendments 11-27</dc:title>
  <dc:creator>Coyne, Roselyn F.</dc:creator>
  <cp:lastModifiedBy>Coyne, Roselyn F.</cp:lastModifiedBy>
  <cp:revision>1</cp:revision>
  <dcterms:modified xsi:type="dcterms:W3CDTF">2021-09-23T10:52:02Z</dcterms:modified>
</cp:coreProperties>
</file>