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8036EC6-C39D-4698-BE02-1550BF11C28D}">
  <a:tblStyle styleId="{68036EC6-C39D-4698-BE02-1550BF11C28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2" name="Google Shape;202;p17: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17: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0" name="Google Shape;210;p18: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1" name="Google Shape;211;p18: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8" name="Google Shape;218;p19: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9" name="Google Shape;219;p19: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6" name="Google Shape;226;p20: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20: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4" name="Google Shape;234;p21: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21: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2" name="Google Shape;242;p22: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3" name="Google Shape;243;p22: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0" name="Google Shape;250;p23: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23: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8" name="Google Shape;258;p16:notes"/>
          <p:cNvSpPr/>
          <p:nvPr>
            <p:ph idx="2" type="sldImg"/>
          </p:nvPr>
        </p:nvSpPr>
        <p:spPr>
          <a:xfrm>
            <a:off x="401638" y="681038"/>
            <a:ext cx="6056312" cy="3408362"/>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9" name="Google Shape;259;p16:notes"/>
          <p:cNvSpPr txBox="1"/>
          <p:nvPr>
            <p:ph idx="1" type="body"/>
          </p:nvPr>
        </p:nvSpPr>
        <p:spPr>
          <a:xfrm>
            <a:off x="914400" y="4316413"/>
            <a:ext cx="5029200" cy="41671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Possible scenarios for students to respond to.</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Stranded!  Students will be faced with the GRASP activity to put their new knowledge to the test.  Teacher will present original situation (being stranded- how will they survive?) and record the class decisions.  Then the students will be face with PART II:  the group of stranded students come across another group of stranded students on the other side of the island- record findings of what will they do?  And finally, PART III:  a highly effective pirate is raiding the island; what will they do.  What elements from the different types of government will be considered in the solution to their predicament?  Findings recorded.</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 Id="rId4" Type="http://schemas.openxmlformats.org/officeDocument/2006/relationships/image" Target="../media/image12.png"/><Relationship Id="rId5"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google.com/url?sa=i&amp;rct=j&amp;q=saudi+arabian+flag&amp;source=images&amp;cd=&amp;cad=rja&amp;docid=f_49l__QbTzRhM&amp;tbnid=zyRwD5zfsueQEM:&amp;ved=0CAUQjRw&amp;url=http://www.theodora.com/maps/saudi_arabia_map.html&amp;ei=t86_Uc-UEYX6yQGO0YHABQ&amp;bvm=bv.47883778,d.aWc&amp;psig=AFQjCNHR55iQAaf-d5niRvrWix6aAeDzjg&amp;ust=1371611167771854" TargetMode="External"/><Relationship Id="rId4" Type="http://schemas.openxmlformats.org/officeDocument/2006/relationships/image" Target="../media/image1.gif"/><Relationship Id="rId5" Type="http://schemas.openxmlformats.org/officeDocument/2006/relationships/hyperlink" Target="http://www.google.com/url?sa=i&amp;rct=j&amp;q=iran&amp;source=images&amp;cd=&amp;cad=rja&amp;docid=PgJGnftQpbQneM&amp;tbnid=5ohNlaFgooyp8M:&amp;ved=0CAUQjRw&amp;url=http://iranenglishradioblog.wordpress.com/2013/05/06/jomhuri-ye-islami-ye-iran-the-islamic-republic-of-iran/&amp;ei=7c6_UdrgGsGjyAHStoHADg&amp;bvm=bv.47883778,d.aWc&amp;psig=AFQjCNEmCN-JHhVmtQ3YnfpVicvWIs94NQ&amp;ust=1371611227946507" TargetMode="External"/><Relationship Id="rId6" Type="http://schemas.openxmlformats.org/officeDocument/2006/relationships/image" Target="../media/image3.gif"/><Relationship Id="rId7"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jpg"/><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4.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ctrTitle"/>
          </p:nvPr>
        </p:nvSpPr>
        <p:spPr>
          <a:xfrm>
            <a:off x="2209800" y="1066801"/>
            <a:ext cx="7772400" cy="2057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Types of Governments</a:t>
            </a:r>
            <a:br>
              <a:rPr lang="en-US"/>
            </a:br>
            <a:endParaRPr/>
          </a:p>
        </p:txBody>
      </p:sp>
      <p:sp>
        <p:nvSpPr>
          <p:cNvPr id="89" name="Google Shape;89;p13"/>
          <p:cNvSpPr txBox="1"/>
          <p:nvPr>
            <p:ph idx="1" type="subTitle"/>
          </p:nvPr>
        </p:nvSpPr>
        <p:spPr>
          <a:xfrm>
            <a:off x="2895600" y="3733800"/>
            <a:ext cx="6400800" cy="686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lang="en-US" sz="1000">
                <a:latin typeface="Arial"/>
                <a:ea typeface="Arial"/>
                <a:cs typeface="Arial"/>
                <a:sym typeface="Arial"/>
              </a:rPr>
              <a:t>CL.C&amp;G.2.4 </a:t>
            </a:r>
            <a:r>
              <a:rPr lang="en-US" sz="1000">
                <a:latin typeface="Arial"/>
                <a:ea typeface="Arial"/>
                <a:cs typeface="Arial"/>
                <a:sym typeface="Arial"/>
              </a:rPr>
              <a:t>Compare the federal government of the United States to various types of government around the world in terms of balancing security and the protection of rights.</a:t>
            </a:r>
            <a:endParaRPr sz="10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000">
              <a:latin typeface="Arial"/>
              <a:ea typeface="Arial"/>
              <a:cs typeface="Arial"/>
              <a:sym typeface="Arial"/>
            </a:endParaRPr>
          </a:p>
          <a:p>
            <a:pPr indent="0" lvl="0" marL="0" rtl="0" algn="ctr">
              <a:lnSpc>
                <a:spcPct val="90000"/>
              </a:lnSpc>
              <a:spcBef>
                <a:spcPts val="0"/>
              </a:spcBef>
              <a:spcAft>
                <a:spcPts val="0"/>
              </a:spcAft>
              <a:buClr>
                <a:schemeClr val="dk1"/>
              </a:buClr>
              <a:buSzPts val="2400"/>
              <a:buNone/>
            </a:pPr>
            <a:r>
              <a:t/>
            </a:r>
            <a:endParaRPr b="1"/>
          </a:p>
        </p:txBody>
      </p:sp>
      <p:pic>
        <p:nvPicPr>
          <p:cNvPr descr="flags.jpg" id="90" name="Google Shape;90;p13"/>
          <p:cNvPicPr preferRelativeResize="0"/>
          <p:nvPr/>
        </p:nvPicPr>
        <p:blipFill rotWithShape="1">
          <a:blip r:embed="rId3">
            <a:alphaModFix/>
          </a:blip>
          <a:srcRect b="0" l="0" r="0" t="0"/>
          <a:stretch/>
        </p:blipFill>
        <p:spPr>
          <a:xfrm>
            <a:off x="4267200" y="2133601"/>
            <a:ext cx="3505200" cy="10239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Dictatorship</a:t>
            </a:r>
            <a:endParaRPr/>
          </a:p>
        </p:txBody>
      </p:sp>
      <p:sp>
        <p:nvSpPr>
          <p:cNvPr id="155" name="Google Shape;155;p22"/>
          <p:cNvSpPr txBox="1"/>
          <p:nvPr>
            <p:ph idx="1" type="body"/>
          </p:nvPr>
        </p:nvSpPr>
        <p:spPr>
          <a:xfrm>
            <a:off x="103375" y="1295400"/>
            <a:ext cx="10924500" cy="34290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 form of government where the nations is ruled by </a:t>
            </a:r>
            <a:r>
              <a:rPr lang="en-US" u="sng"/>
              <a:t>one ruler</a:t>
            </a:r>
            <a:r>
              <a:rPr lang="en-US"/>
              <a:t>.</a:t>
            </a:r>
            <a:endParaRPr/>
          </a:p>
          <a:p>
            <a:pPr indent="-228600" lvl="0" marL="228600" rtl="0" algn="l">
              <a:lnSpc>
                <a:spcPct val="90000"/>
              </a:lnSpc>
              <a:spcBef>
                <a:spcPts val="1000"/>
              </a:spcBef>
              <a:spcAft>
                <a:spcPts val="0"/>
              </a:spcAft>
              <a:buClr>
                <a:schemeClr val="dk1"/>
              </a:buClr>
              <a:buSzPts val="2800"/>
              <a:buChar char="•"/>
            </a:pPr>
            <a:r>
              <a:rPr lang="en-US"/>
              <a:t>Is a form of totalitarianism.</a:t>
            </a:r>
            <a:endParaRPr/>
          </a:p>
          <a:p>
            <a:pPr indent="-228600" lvl="0" marL="228600" rtl="0" algn="l">
              <a:lnSpc>
                <a:spcPct val="90000"/>
              </a:lnSpc>
              <a:spcBef>
                <a:spcPts val="1000"/>
              </a:spcBef>
              <a:spcAft>
                <a:spcPts val="0"/>
              </a:spcAft>
              <a:buClr>
                <a:schemeClr val="dk1"/>
              </a:buClr>
              <a:buSzPts val="2800"/>
              <a:buChar char="•"/>
            </a:pPr>
            <a:r>
              <a:rPr lang="en-US"/>
              <a:t>Power is taken by </a:t>
            </a:r>
            <a:r>
              <a:rPr lang="en-US" u="sng"/>
              <a:t>force</a:t>
            </a:r>
            <a:r>
              <a:rPr lang="en-US"/>
              <a:t> and requires military support.</a:t>
            </a:r>
            <a:endParaRPr/>
          </a:p>
          <a:p>
            <a:pPr indent="-228600" lvl="0" marL="228600" rtl="0" algn="l">
              <a:lnSpc>
                <a:spcPct val="90000"/>
              </a:lnSpc>
              <a:spcBef>
                <a:spcPts val="1000"/>
              </a:spcBef>
              <a:spcAft>
                <a:spcPts val="0"/>
              </a:spcAft>
              <a:buClr>
                <a:schemeClr val="dk1"/>
              </a:buClr>
              <a:buSzPts val="2800"/>
              <a:buChar char="•"/>
            </a:pPr>
            <a:r>
              <a:rPr lang="en-US"/>
              <a:t>At the end of the leader’s period of rule (death, resignation or overthrow), violence usually occurs in the nation.</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156" name="Google Shape;156;p22"/>
          <p:cNvPicPr preferRelativeResize="0"/>
          <p:nvPr/>
        </p:nvPicPr>
        <p:blipFill rotWithShape="1">
          <a:blip r:embed="rId3">
            <a:alphaModFix/>
          </a:blip>
          <a:srcRect b="0" l="0" r="0" t="0"/>
          <a:stretch/>
        </p:blipFill>
        <p:spPr>
          <a:xfrm>
            <a:off x="-1229" y="4410075"/>
            <a:ext cx="2057400" cy="2447925"/>
          </a:xfrm>
          <a:prstGeom prst="rect">
            <a:avLst/>
          </a:prstGeom>
          <a:noFill/>
          <a:ln>
            <a:noFill/>
          </a:ln>
        </p:spPr>
      </p:pic>
      <p:pic>
        <p:nvPicPr>
          <p:cNvPr id="157" name="Google Shape;157;p22"/>
          <p:cNvPicPr preferRelativeResize="0"/>
          <p:nvPr/>
        </p:nvPicPr>
        <p:blipFill rotWithShape="1">
          <a:blip r:embed="rId4">
            <a:alphaModFix/>
          </a:blip>
          <a:srcRect b="0" l="0" r="0" t="0"/>
          <a:stretch/>
        </p:blipFill>
        <p:spPr>
          <a:xfrm>
            <a:off x="9869129" y="4260133"/>
            <a:ext cx="2324100" cy="2615381"/>
          </a:xfrm>
          <a:prstGeom prst="rect">
            <a:avLst/>
          </a:prstGeom>
          <a:noFill/>
          <a:ln>
            <a:noFill/>
          </a:ln>
        </p:spPr>
      </p:pic>
      <p:pic>
        <p:nvPicPr>
          <p:cNvPr id="158" name="Google Shape;158;p22"/>
          <p:cNvPicPr preferRelativeResize="0"/>
          <p:nvPr/>
        </p:nvPicPr>
        <p:blipFill rotWithShape="1">
          <a:blip r:embed="rId5">
            <a:alphaModFix/>
          </a:blip>
          <a:srcRect b="0" l="0" r="0" t="0"/>
          <a:stretch/>
        </p:blipFill>
        <p:spPr>
          <a:xfrm>
            <a:off x="10240963" y="6430963"/>
            <a:ext cx="304800" cy="304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838200"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Totalitarianism</a:t>
            </a:r>
            <a:endParaRPr/>
          </a:p>
        </p:txBody>
      </p:sp>
      <p:sp>
        <p:nvSpPr>
          <p:cNvPr id="165" name="Google Shape;165;p23"/>
          <p:cNvSpPr txBox="1"/>
          <p:nvPr>
            <p:ph idx="1" type="body"/>
          </p:nvPr>
        </p:nvSpPr>
        <p:spPr>
          <a:xfrm>
            <a:off x="1120025" y="1143000"/>
            <a:ext cx="9090900" cy="49833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 system of government where the rulers have total unchecked control of the nation.</a:t>
            </a:r>
            <a:endParaRPr/>
          </a:p>
          <a:p>
            <a:pPr indent="-228600" lvl="0" marL="228600" rtl="0" algn="l">
              <a:lnSpc>
                <a:spcPct val="90000"/>
              </a:lnSpc>
              <a:spcBef>
                <a:spcPts val="1000"/>
              </a:spcBef>
              <a:spcAft>
                <a:spcPts val="0"/>
              </a:spcAft>
              <a:buClr>
                <a:schemeClr val="dk1"/>
              </a:buClr>
              <a:buSzPts val="2800"/>
              <a:buChar char="•"/>
            </a:pPr>
            <a:r>
              <a:rPr lang="en-US"/>
              <a:t>Citizens have only the rights that the ruler chooses to give them.</a:t>
            </a:r>
            <a:endParaRPr/>
          </a:p>
          <a:p>
            <a:pPr indent="-228600" lvl="0" marL="228600" rtl="0" algn="l">
              <a:lnSpc>
                <a:spcPct val="90000"/>
              </a:lnSpc>
              <a:spcBef>
                <a:spcPts val="1000"/>
              </a:spcBef>
              <a:spcAft>
                <a:spcPts val="0"/>
              </a:spcAft>
              <a:buClr>
                <a:schemeClr val="dk1"/>
              </a:buClr>
              <a:buSzPts val="2800"/>
              <a:buChar char="•"/>
            </a:pPr>
            <a:r>
              <a:rPr lang="en-US"/>
              <a:t>This type of power is usually taken by force.</a:t>
            </a:r>
            <a:endParaRPr/>
          </a:p>
        </p:txBody>
      </p:sp>
      <p:pic>
        <p:nvPicPr>
          <p:cNvPr id="166" name="Google Shape;166;p23"/>
          <p:cNvPicPr preferRelativeResize="0"/>
          <p:nvPr/>
        </p:nvPicPr>
        <p:blipFill rotWithShape="1">
          <a:blip r:embed="rId3">
            <a:alphaModFix/>
          </a:blip>
          <a:srcRect b="0" l="0" r="0" t="0"/>
          <a:stretch/>
        </p:blipFill>
        <p:spPr>
          <a:xfrm>
            <a:off x="0" y="4343400"/>
            <a:ext cx="3810000" cy="2514600"/>
          </a:xfrm>
          <a:prstGeom prst="rect">
            <a:avLst/>
          </a:prstGeom>
          <a:noFill/>
          <a:ln>
            <a:noFill/>
          </a:ln>
        </p:spPr>
      </p:pic>
      <p:pic>
        <p:nvPicPr>
          <p:cNvPr id="167" name="Google Shape;167;p23"/>
          <p:cNvPicPr preferRelativeResize="0"/>
          <p:nvPr/>
        </p:nvPicPr>
        <p:blipFill rotWithShape="1">
          <a:blip r:embed="rId4">
            <a:alphaModFix/>
          </a:blip>
          <a:srcRect b="0" l="0" r="0" t="0"/>
          <a:stretch/>
        </p:blipFill>
        <p:spPr>
          <a:xfrm>
            <a:off x="9229726" y="4505325"/>
            <a:ext cx="2962274" cy="2352675"/>
          </a:xfrm>
          <a:prstGeom prst="rect">
            <a:avLst/>
          </a:prstGeom>
          <a:noFill/>
          <a:ln>
            <a:noFill/>
          </a:ln>
        </p:spPr>
      </p:pic>
      <p:pic>
        <p:nvPicPr>
          <p:cNvPr id="168" name="Google Shape;168;p23"/>
          <p:cNvPicPr preferRelativeResize="0"/>
          <p:nvPr/>
        </p:nvPicPr>
        <p:blipFill rotWithShape="1">
          <a:blip r:embed="rId5">
            <a:alphaModFix/>
          </a:blip>
          <a:srcRect b="0" l="0" r="0" t="0"/>
          <a:stretch/>
        </p:blipFill>
        <p:spPr>
          <a:xfrm>
            <a:off x="10240963" y="6430963"/>
            <a:ext cx="304800" cy="304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4"/>
          <p:cNvSpPr txBox="1"/>
          <p:nvPr>
            <p:ph type="title"/>
          </p:nvPr>
        </p:nvSpPr>
        <p:spPr>
          <a:xfrm>
            <a:off x="838200" y="141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Theocracy</a:t>
            </a:r>
            <a:endParaRPr/>
          </a:p>
        </p:txBody>
      </p:sp>
      <p:sp>
        <p:nvSpPr>
          <p:cNvPr id="175" name="Google Shape;175;p24"/>
          <p:cNvSpPr txBox="1"/>
          <p:nvPr>
            <p:ph idx="1" type="body"/>
          </p:nvPr>
        </p:nvSpPr>
        <p:spPr>
          <a:xfrm>
            <a:off x="982175" y="1143000"/>
            <a:ext cx="9228600" cy="2971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590"/>
              <a:buChar char="•"/>
            </a:pPr>
            <a:r>
              <a:rPr lang="en-US" sz="2590"/>
              <a:t>A form of government based on religious law.</a:t>
            </a:r>
            <a:endParaRPr/>
          </a:p>
          <a:p>
            <a:pPr indent="-228600" lvl="0" marL="228600" rtl="0" algn="l">
              <a:lnSpc>
                <a:spcPct val="90000"/>
              </a:lnSpc>
              <a:spcBef>
                <a:spcPts val="1000"/>
              </a:spcBef>
              <a:spcAft>
                <a:spcPts val="0"/>
              </a:spcAft>
              <a:buClr>
                <a:schemeClr val="dk1"/>
              </a:buClr>
              <a:buSzPts val="2590"/>
              <a:buChar char="•"/>
            </a:pPr>
            <a:r>
              <a:rPr lang="en-US" sz="2590"/>
              <a:t>Typically ruled by a religious council such as clerics.</a:t>
            </a:r>
            <a:endParaRPr/>
          </a:p>
          <a:p>
            <a:pPr indent="-228600" lvl="0" marL="228600" rtl="0" algn="l">
              <a:lnSpc>
                <a:spcPct val="90000"/>
              </a:lnSpc>
              <a:spcBef>
                <a:spcPts val="1000"/>
              </a:spcBef>
              <a:spcAft>
                <a:spcPts val="0"/>
              </a:spcAft>
              <a:buClr>
                <a:schemeClr val="dk1"/>
              </a:buClr>
              <a:buSzPts val="2590"/>
              <a:buChar char="•"/>
            </a:pPr>
            <a:r>
              <a:rPr lang="en-US" sz="2590"/>
              <a:t>Laws are traditionally based on the holy books.</a:t>
            </a:r>
            <a:endParaRPr/>
          </a:p>
          <a:p>
            <a:pPr indent="-228600" lvl="0" marL="228600" rtl="0" algn="l">
              <a:lnSpc>
                <a:spcPct val="90000"/>
              </a:lnSpc>
              <a:spcBef>
                <a:spcPts val="1000"/>
              </a:spcBef>
              <a:spcAft>
                <a:spcPts val="0"/>
              </a:spcAft>
              <a:buClr>
                <a:schemeClr val="dk1"/>
              </a:buClr>
              <a:buSzPts val="2590"/>
              <a:buChar char="•"/>
            </a:pPr>
            <a:r>
              <a:rPr lang="en-US" sz="2590"/>
              <a:t>Is most common in the Middle East (Iran, Saudi Arabia)</a:t>
            </a:r>
            <a:endParaRPr/>
          </a:p>
          <a:p>
            <a:pPr indent="-228600" lvl="0" marL="228600" rtl="0" algn="l">
              <a:lnSpc>
                <a:spcPct val="90000"/>
              </a:lnSpc>
              <a:spcBef>
                <a:spcPts val="1000"/>
              </a:spcBef>
              <a:spcAft>
                <a:spcPts val="0"/>
              </a:spcAft>
              <a:buClr>
                <a:schemeClr val="dk1"/>
              </a:buClr>
              <a:buSzPts val="2590"/>
              <a:buChar char="•"/>
            </a:pPr>
            <a:r>
              <a:rPr lang="en-US" sz="2590"/>
              <a:t>Vatican City is also considered a theocracy</a:t>
            </a:r>
            <a:endParaRPr/>
          </a:p>
          <a:p>
            <a:pPr indent="-228600" lvl="0" marL="228600" rtl="0" algn="l">
              <a:lnSpc>
                <a:spcPct val="90000"/>
              </a:lnSpc>
              <a:spcBef>
                <a:spcPts val="1000"/>
              </a:spcBef>
              <a:spcAft>
                <a:spcPts val="0"/>
              </a:spcAft>
              <a:buClr>
                <a:schemeClr val="dk1"/>
              </a:buClr>
              <a:buSzPts val="2590"/>
              <a:buChar char="•"/>
            </a:pPr>
            <a:r>
              <a:rPr lang="en-US" sz="2590"/>
              <a:t>Punishments for violating laws are often harsh.</a:t>
            </a:r>
            <a:endParaRPr sz="2590"/>
          </a:p>
        </p:txBody>
      </p:sp>
      <p:pic>
        <p:nvPicPr>
          <p:cNvPr descr="http://www.theodora.com/maps/saudia.gif" id="176" name="Google Shape;176;p24">
            <a:hlinkClick r:id="rId3"/>
          </p:cNvPr>
          <p:cNvPicPr preferRelativeResize="0"/>
          <p:nvPr/>
        </p:nvPicPr>
        <p:blipFill rotWithShape="1">
          <a:blip r:embed="rId4">
            <a:alphaModFix/>
          </a:blip>
          <a:srcRect b="0" l="0" r="0" t="0"/>
          <a:stretch/>
        </p:blipFill>
        <p:spPr>
          <a:xfrm>
            <a:off x="1676400" y="3962401"/>
            <a:ext cx="3657600" cy="2686051"/>
          </a:xfrm>
          <a:prstGeom prst="rect">
            <a:avLst/>
          </a:prstGeom>
          <a:noFill/>
          <a:ln>
            <a:noFill/>
          </a:ln>
        </p:spPr>
      </p:pic>
      <p:pic>
        <p:nvPicPr>
          <p:cNvPr descr="http://iranenglishradioblog.files.wordpress.com/2013/05/iran.gif" id="177" name="Google Shape;177;p24">
            <a:hlinkClick r:id="rId5"/>
          </p:cNvPr>
          <p:cNvPicPr preferRelativeResize="0"/>
          <p:nvPr/>
        </p:nvPicPr>
        <p:blipFill rotWithShape="1">
          <a:blip r:embed="rId6">
            <a:alphaModFix/>
          </a:blip>
          <a:srcRect b="0" l="0" r="0" t="0"/>
          <a:stretch/>
        </p:blipFill>
        <p:spPr>
          <a:xfrm>
            <a:off x="6324600" y="4038601"/>
            <a:ext cx="4038600" cy="2571751"/>
          </a:xfrm>
          <a:prstGeom prst="rect">
            <a:avLst/>
          </a:prstGeom>
          <a:noFill/>
          <a:ln>
            <a:noFill/>
          </a:ln>
        </p:spPr>
      </p:pic>
      <p:pic>
        <p:nvPicPr>
          <p:cNvPr id="178" name="Google Shape;178;p24"/>
          <p:cNvPicPr preferRelativeResize="0"/>
          <p:nvPr/>
        </p:nvPicPr>
        <p:blipFill rotWithShape="1">
          <a:blip r:embed="rId7">
            <a:alphaModFix/>
          </a:blip>
          <a:srcRect b="0" l="0" r="0" t="0"/>
          <a:stretch/>
        </p:blipFill>
        <p:spPr>
          <a:xfrm>
            <a:off x="10240963" y="6430963"/>
            <a:ext cx="304800" cy="304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title"/>
          </p:nvPr>
        </p:nvSpPr>
        <p:spPr>
          <a:xfrm>
            <a:off x="0"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Oligarchy </a:t>
            </a:r>
            <a:endParaRPr/>
          </a:p>
        </p:txBody>
      </p:sp>
      <p:sp>
        <p:nvSpPr>
          <p:cNvPr id="184" name="Google Shape;184;p25"/>
          <p:cNvSpPr txBox="1"/>
          <p:nvPr>
            <p:ph idx="1" type="body"/>
          </p:nvPr>
        </p:nvSpPr>
        <p:spPr>
          <a:xfrm>
            <a:off x="224252" y="1829025"/>
            <a:ext cx="11743500" cy="54861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3600"/>
              <a:buChar char="•"/>
            </a:pPr>
            <a:r>
              <a:rPr lang="en-US" sz="3600"/>
              <a:t>A system of government where a group of people rule and have power to serve their own interests.</a:t>
            </a:r>
            <a:endParaRPr/>
          </a:p>
          <a:p>
            <a:pPr indent="-228600" lvl="0" marL="228600" rtl="0" algn="l">
              <a:lnSpc>
                <a:spcPct val="90000"/>
              </a:lnSpc>
              <a:spcBef>
                <a:spcPts val="1000"/>
              </a:spcBef>
              <a:spcAft>
                <a:spcPts val="0"/>
              </a:spcAft>
              <a:buClr>
                <a:schemeClr val="dk1"/>
              </a:buClr>
              <a:buSzPts val="3600"/>
              <a:buChar char="•"/>
            </a:pPr>
            <a:r>
              <a:rPr lang="en-US" sz="3600"/>
              <a:t>Power could be identified by royalty, wealth, family ties, education, corporate, race or military control</a:t>
            </a:r>
            <a:endParaRPr/>
          </a:p>
          <a:p>
            <a:pPr indent="-228600" lvl="0" marL="228600" rtl="0" algn="l">
              <a:lnSpc>
                <a:spcPct val="90000"/>
              </a:lnSpc>
              <a:spcBef>
                <a:spcPts val="1000"/>
              </a:spcBef>
              <a:spcAft>
                <a:spcPts val="0"/>
              </a:spcAft>
              <a:buClr>
                <a:schemeClr val="dk1"/>
              </a:buClr>
              <a:buSzPts val="3600"/>
              <a:buChar char="•"/>
            </a:pPr>
            <a:r>
              <a:rPr lang="en-US" sz="3600"/>
              <a:t>Power is usually passed from generation to generation.</a:t>
            </a:r>
            <a:endParaRPr/>
          </a:p>
          <a:p>
            <a:pPr indent="-228600" lvl="0" marL="228600" rtl="0" algn="l">
              <a:lnSpc>
                <a:spcPct val="90000"/>
              </a:lnSpc>
              <a:spcBef>
                <a:spcPts val="1000"/>
              </a:spcBef>
              <a:spcAft>
                <a:spcPts val="0"/>
              </a:spcAft>
              <a:buClr>
                <a:schemeClr val="dk1"/>
              </a:buClr>
              <a:buSzPts val="3600"/>
              <a:buChar char="•"/>
            </a:pPr>
            <a:r>
              <a:rPr lang="en-US" sz="3600"/>
              <a:t>South Africa was an example with apartheid (white Africans 10% controlled all of the nation)</a:t>
            </a:r>
            <a:endParaRPr/>
          </a:p>
          <a:p>
            <a:pPr indent="0" lvl="0" marL="228600" rtl="0" algn="l">
              <a:lnSpc>
                <a:spcPct val="90000"/>
              </a:lnSpc>
              <a:spcBef>
                <a:spcPts val="1000"/>
              </a:spcBef>
              <a:spcAft>
                <a:spcPts val="0"/>
              </a:spcAft>
              <a:buClr>
                <a:schemeClr val="dk1"/>
              </a:buClr>
              <a:buSzPts val="3600"/>
              <a:buNone/>
            </a:pPr>
            <a:r>
              <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Anarchy</a:t>
            </a:r>
            <a:endParaRPr/>
          </a:p>
        </p:txBody>
      </p:sp>
      <p:sp>
        <p:nvSpPr>
          <p:cNvPr id="190" name="Google Shape;190;p26"/>
          <p:cNvSpPr txBox="1"/>
          <p:nvPr>
            <p:ph idx="1" type="body"/>
          </p:nvPr>
        </p:nvSpPr>
        <p:spPr>
          <a:xfrm>
            <a:off x="1981200" y="1600201"/>
            <a:ext cx="3962400" cy="452596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Lack of government</a:t>
            </a:r>
            <a:endParaRPr/>
          </a:p>
          <a:p>
            <a:pPr indent="-228600" lvl="0" marL="228600" rtl="0" algn="l">
              <a:lnSpc>
                <a:spcPct val="90000"/>
              </a:lnSpc>
              <a:spcBef>
                <a:spcPts val="1000"/>
              </a:spcBef>
              <a:spcAft>
                <a:spcPts val="0"/>
              </a:spcAft>
              <a:buClr>
                <a:schemeClr val="dk1"/>
              </a:buClr>
              <a:buSzPts val="2800"/>
              <a:buChar char="•"/>
            </a:pPr>
            <a:r>
              <a:rPr lang="en-US"/>
              <a:t>Example: Somalia</a:t>
            </a:r>
            <a:endParaRPr/>
          </a:p>
          <a:p>
            <a:pPr indent="-50800" lvl="0" marL="228600" rtl="0" algn="l">
              <a:lnSpc>
                <a:spcPct val="90000"/>
              </a:lnSpc>
              <a:spcBef>
                <a:spcPts val="1000"/>
              </a:spcBef>
              <a:spcAft>
                <a:spcPts val="0"/>
              </a:spcAft>
              <a:buClr>
                <a:schemeClr val="dk1"/>
              </a:buClr>
              <a:buSzPts val="2800"/>
              <a:buNone/>
            </a:pPr>
            <a:r>
              <a:t/>
            </a:r>
            <a:endParaRPr/>
          </a:p>
        </p:txBody>
      </p:sp>
      <p:pic>
        <p:nvPicPr>
          <p:cNvPr descr="http://ldsanarchy.files.wordpress.com/2007/10/cropped-anarchy.jpg" id="191" name="Google Shape;191;p26"/>
          <p:cNvPicPr preferRelativeResize="0"/>
          <p:nvPr/>
        </p:nvPicPr>
        <p:blipFill rotWithShape="1">
          <a:blip r:embed="rId3">
            <a:alphaModFix/>
          </a:blip>
          <a:srcRect b="0" l="0" r="0" t="0"/>
          <a:stretch/>
        </p:blipFill>
        <p:spPr>
          <a:xfrm>
            <a:off x="7391400" y="4364400"/>
            <a:ext cx="4800600" cy="2493598"/>
          </a:xfrm>
          <a:prstGeom prst="rect">
            <a:avLst/>
          </a:prstGeom>
          <a:noFill/>
          <a:ln>
            <a:noFill/>
          </a:ln>
        </p:spPr>
      </p:pic>
      <p:pic>
        <p:nvPicPr>
          <p:cNvPr descr="http://gameofroles.files.wordpress.com/2011/10/somalia.jpg" id="192" name="Google Shape;192;p26"/>
          <p:cNvPicPr preferRelativeResize="0"/>
          <p:nvPr/>
        </p:nvPicPr>
        <p:blipFill rotWithShape="1">
          <a:blip r:embed="rId4">
            <a:alphaModFix/>
          </a:blip>
          <a:srcRect b="0" l="0" r="0" t="0"/>
          <a:stretch/>
        </p:blipFill>
        <p:spPr>
          <a:xfrm>
            <a:off x="-78500" y="3505200"/>
            <a:ext cx="4674098" cy="3352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Aristocracy</a:t>
            </a:r>
            <a:endParaRPr/>
          </a:p>
        </p:txBody>
      </p:sp>
      <p:sp>
        <p:nvSpPr>
          <p:cNvPr id="198" name="Google Shape;198;p27"/>
          <p:cNvSpPr txBox="1"/>
          <p:nvPr>
            <p:ph idx="1" type="body"/>
          </p:nvPr>
        </p:nvSpPr>
        <p:spPr>
          <a:xfrm>
            <a:off x="5430416" y="1378869"/>
            <a:ext cx="6487264" cy="504059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Aristocracy is a kind of government that puts power in the hands of a small, privileged ruling class.</a:t>
            </a:r>
            <a:endParaRPr/>
          </a:p>
          <a:p>
            <a:pPr indent="-228600" lvl="0" marL="228600" rtl="0" algn="l">
              <a:lnSpc>
                <a:spcPct val="90000"/>
              </a:lnSpc>
              <a:spcBef>
                <a:spcPts val="1000"/>
              </a:spcBef>
              <a:spcAft>
                <a:spcPts val="0"/>
              </a:spcAft>
              <a:buClr>
                <a:schemeClr val="dk1"/>
              </a:buClr>
              <a:buSzPts val="2800"/>
              <a:buChar char="•"/>
            </a:pPr>
            <a:r>
              <a:rPr lang="en-US"/>
              <a:t> In Ancient Greek, the word aristocracy means the rule of the best, but it has come to be linked with rule by royal families.</a:t>
            </a:r>
            <a:endParaRPr/>
          </a:p>
        </p:txBody>
      </p:sp>
      <p:pic>
        <p:nvPicPr>
          <p:cNvPr descr="http://www2.ivcc.edu/gender2001/d2r.jpeg" id="199" name="Google Shape;199;p27"/>
          <p:cNvPicPr preferRelativeResize="0"/>
          <p:nvPr/>
        </p:nvPicPr>
        <p:blipFill rotWithShape="1">
          <a:blip r:embed="rId3">
            <a:alphaModFix/>
          </a:blip>
          <a:srcRect b="0" l="0" r="0" t="0"/>
          <a:stretch/>
        </p:blipFill>
        <p:spPr>
          <a:xfrm>
            <a:off x="274320" y="1378868"/>
            <a:ext cx="4343400" cy="547913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type="title"/>
          </p:nvPr>
        </p:nvSpPr>
        <p:spPr>
          <a:xfrm>
            <a:off x="1752600" y="228600"/>
            <a:ext cx="8534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000"/>
              <a:buFont typeface="Calibri"/>
              <a:buNone/>
            </a:pPr>
            <a:r>
              <a:rPr b="1" lang="en-US" sz="3000"/>
              <a:t>Which government is it??</a:t>
            </a:r>
            <a:endParaRPr/>
          </a:p>
        </p:txBody>
      </p:sp>
      <p:sp>
        <p:nvSpPr>
          <p:cNvPr id="206" name="Google Shape;206;p28"/>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1:  Melissa turned 18 and is going to city hall to vote in the presidential election for the first time.  She will vote for candidates running for President, NC Governor and NC Senator.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07" name="Google Shape;207;p28"/>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9"/>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14" name="Google Shape;214;p29"/>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2:  King Abdullah of Saudi Arabia makes all the decisions for his country.  He does not consult advisors and he never holds elections.</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15" name="Google Shape;215;p29"/>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0"/>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22" name="Google Shape;222;p30"/>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3:  The citizens of Hampton, New Hampshire hold 4 annual town meetings where they discuss town policies and make decisions regarding laws and the town budget.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23" name="Google Shape;223;p30"/>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1"/>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30" name="Google Shape;230;p31"/>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4:  The government in Iran enforces religious laws contained in the ancient Islamic text, the Koran.  The political leaders are also highest religious leaders, who claim they are chosen by God.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31" name="Google Shape;231;p31"/>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Bell Ringer:</a:t>
            </a:r>
            <a:endParaRPr/>
          </a:p>
        </p:txBody>
      </p:sp>
      <p:sp>
        <p:nvSpPr>
          <p:cNvPr id="96" name="Google Shape;96;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Brainstorm and list the ways that government has affected your morning.</a:t>
            </a:r>
            <a:endParaRPr/>
          </a:p>
          <a:p>
            <a:pPr indent="-228600" lvl="0" marL="228600" rtl="0" algn="l">
              <a:lnSpc>
                <a:spcPct val="90000"/>
              </a:lnSpc>
              <a:spcBef>
                <a:spcPts val="1000"/>
              </a:spcBef>
              <a:spcAft>
                <a:spcPts val="0"/>
              </a:spcAft>
              <a:buClr>
                <a:schemeClr val="dk1"/>
              </a:buClr>
              <a:buSzPts val="2800"/>
              <a:buChar char="•"/>
            </a:pPr>
            <a:r>
              <a:rPr lang="en-US"/>
              <a:t>Is government necessary? Justify your response</a:t>
            </a:r>
            <a:endParaRPr/>
          </a:p>
          <a:p>
            <a:pPr indent="-228600" lvl="0" marL="228600" rtl="0" algn="l">
              <a:lnSpc>
                <a:spcPct val="90000"/>
              </a:lnSpc>
              <a:spcBef>
                <a:spcPts val="1000"/>
              </a:spcBef>
              <a:spcAft>
                <a:spcPts val="0"/>
              </a:spcAft>
              <a:buClr>
                <a:schemeClr val="dk1"/>
              </a:buClr>
              <a:buSzPts val="2800"/>
              <a:buChar char="•"/>
            </a:pPr>
            <a:r>
              <a:rPr lang="en-US"/>
              <a:t>Agenda: Bell Ringer, Types of governments, Analogy, Island Assignment and Scenarios, Vocabulary  Exit Ticket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97" name="Google Shape;97;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p>
            <a:pPr indent="-273050" lvl="0" marL="228600" rtl="0" algn="l">
              <a:lnSpc>
                <a:spcPct val="100000"/>
              </a:lnSpc>
              <a:spcBef>
                <a:spcPts val="0"/>
              </a:spcBef>
              <a:spcAft>
                <a:spcPts val="0"/>
              </a:spcAft>
              <a:buSzPts val="2500"/>
              <a:buChar char="•"/>
            </a:pPr>
            <a:r>
              <a:rPr b="1" lang="en-US" sz="2500"/>
              <a:t>CL.C&amp;G.2.4 </a:t>
            </a:r>
            <a:r>
              <a:rPr lang="en-US" sz="2500"/>
              <a:t>Compare the federal government of the United States to various types of government around the world in terms of balancing security and the protection of rights.</a:t>
            </a:r>
            <a:endParaRPr sz="2500"/>
          </a:p>
          <a:p>
            <a:pPr indent="0" lvl="0" marL="228600" rtl="0" algn="l">
              <a:lnSpc>
                <a:spcPct val="100000"/>
              </a:lnSpc>
              <a:spcBef>
                <a:spcPts val="0"/>
              </a:spcBef>
              <a:spcAft>
                <a:spcPts val="0"/>
              </a:spcAft>
              <a:buNone/>
            </a:pPr>
            <a:r>
              <a:t/>
            </a:r>
            <a:endParaRPr sz="2500"/>
          </a:p>
          <a:p>
            <a:pPr indent="-209550" lvl="0" marL="228600" rtl="0" algn="l">
              <a:lnSpc>
                <a:spcPct val="90000"/>
              </a:lnSpc>
              <a:spcBef>
                <a:spcPts val="1000"/>
              </a:spcBef>
              <a:spcAft>
                <a:spcPts val="0"/>
              </a:spcAft>
              <a:buClr>
                <a:schemeClr val="dk1"/>
              </a:buClr>
              <a:buSzPts val="2500"/>
              <a:buFont typeface="Calibri"/>
              <a:buChar char="•"/>
            </a:pPr>
            <a:r>
              <a:rPr lang="en-US" sz="2500"/>
              <a:t>EQ: What are the different types of governments around the world and how do they compare to the Government of the United States?</a:t>
            </a:r>
            <a:endParaRPr sz="2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2"/>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38" name="Google Shape;238;p32"/>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5:  In the ancient Greek city of Sparta a small group of elders made all the decisions.  They even would decide which babies were strong enough to live in Sparta and which babies should be disposed.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39" name="Google Shape;239;p32"/>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3"/>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46" name="Google Shape;246;p33"/>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6:  Adolph Hitler ruled over Nazi Germany with an “iron fist.”  He controlled all the media and used his military and secret police (the SS) to exterminate any opponents.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graphicFrame>
        <p:nvGraphicFramePr>
          <p:cNvPr id="247" name="Google Shape;247;p33"/>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4"/>
          <p:cNvSpPr txBox="1"/>
          <p:nvPr>
            <p:ph type="title"/>
          </p:nvPr>
        </p:nvSpPr>
        <p:spPr>
          <a:xfrm>
            <a:off x="2133600" y="22860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Which government is it??</a:t>
            </a:r>
            <a:endParaRPr/>
          </a:p>
        </p:txBody>
      </p:sp>
      <p:sp>
        <p:nvSpPr>
          <p:cNvPr id="254" name="Google Shape;254;p34"/>
          <p:cNvSpPr txBox="1"/>
          <p:nvPr>
            <p:ph idx="1" type="body"/>
          </p:nvPr>
        </p:nvSpPr>
        <p:spPr>
          <a:xfrm>
            <a:off x="1676400" y="914400"/>
            <a:ext cx="8763000" cy="41148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Complete the table for each scenario.</a:t>
            </a:r>
            <a:endParaRPr/>
          </a:p>
          <a:p>
            <a:pPr indent="-228600" lvl="0" marL="228600" rtl="0" algn="l">
              <a:lnSpc>
                <a:spcPct val="90000"/>
              </a:lnSpc>
              <a:spcBef>
                <a:spcPts val="1000"/>
              </a:spcBef>
              <a:spcAft>
                <a:spcPts val="0"/>
              </a:spcAft>
              <a:buClr>
                <a:schemeClr val="dk1"/>
              </a:buClr>
              <a:buSzPts val="2800"/>
              <a:buFont typeface="Calibri"/>
              <a:buNone/>
            </a:pPr>
            <a:r>
              <a:rPr lang="en-US"/>
              <a:t>Scenario 7:  </a:t>
            </a:r>
            <a:r>
              <a:rPr b="1" lang="en-US" sz="2400"/>
              <a:t>When Lenin came to power in Russia he tried to split all the property equally between the people by giving the government control over all property.  He believed there should not be social classes and everyone should be equal.</a:t>
            </a:r>
            <a:endParaRPr/>
          </a:p>
        </p:txBody>
      </p:sp>
      <p:graphicFrame>
        <p:nvGraphicFramePr>
          <p:cNvPr id="255" name="Google Shape;255;p34"/>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gridCol w="3268675"/>
                <a:gridCol w="2982900"/>
              </a:tblGrid>
              <a:tr h="962025">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Type of Government</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Who/what controls decision making?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200"/>
                        <a:buFont typeface="Arial"/>
                        <a:buNone/>
                      </a:pPr>
                      <a:r>
                        <a:rPr b="0" i="0" lang="en-US" sz="2200" u="none" cap="none" strike="noStrike">
                          <a:solidFill>
                            <a:schemeClr val="dk1"/>
                          </a:solidFill>
                          <a:latin typeface="Arial"/>
                          <a:ea typeface="Arial"/>
                          <a:cs typeface="Arial"/>
                          <a:sym typeface="Arial"/>
                        </a:rPr>
                        <a:t>Explain why</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31975">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Calibri"/>
                        <a:buNone/>
                      </a:pPr>
                      <a:r>
                        <a:t/>
                      </a:r>
                      <a:endParaRPr b="0" i="0" sz="2800" u="none" cap="none" strike="noStrike">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5"/>
          <p:cNvSpPr txBox="1"/>
          <p:nvPr>
            <p:ph type="title"/>
          </p:nvPr>
        </p:nvSpPr>
        <p:spPr>
          <a:xfrm>
            <a:off x="1524000" y="0"/>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PIT:  Island Assignment</a:t>
            </a:r>
            <a:endParaRPr/>
          </a:p>
        </p:txBody>
      </p:sp>
      <p:sp>
        <p:nvSpPr>
          <p:cNvPr id="262" name="Google Shape;262;p35"/>
          <p:cNvSpPr txBox="1"/>
          <p:nvPr>
            <p:ph idx="1" type="body"/>
          </p:nvPr>
        </p:nvSpPr>
        <p:spPr>
          <a:xfrm>
            <a:off x="429208" y="1905000"/>
            <a:ext cx="11762792" cy="4343400"/>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400"/>
              <a:buChar char="•"/>
            </a:pPr>
            <a:r>
              <a:rPr lang="en-US" sz="2400"/>
              <a:t>Imagine that you and twenty of your classmates survived the crash of Oceanic flight 815.  You landed on a remote island somewhere in the Pacific Ocean.  You don’t know when you’ll be rescued and as far as you can tell there is no one else on the island.  You have no way to communicate with the outside world as your cell phones do not work on the island and all GPS and radar was destroyed in the crash.  </a:t>
            </a:r>
            <a:endParaRPr/>
          </a:p>
          <a:p>
            <a:pPr indent="-228600" lvl="0" marL="228600" rtl="0" algn="l">
              <a:lnSpc>
                <a:spcPct val="80000"/>
              </a:lnSpc>
              <a:spcBef>
                <a:spcPts val="1000"/>
              </a:spcBef>
              <a:spcAft>
                <a:spcPts val="0"/>
              </a:spcAft>
              <a:buClr>
                <a:schemeClr val="dk1"/>
              </a:buClr>
              <a:buSzPts val="2400"/>
              <a:buChar char="•"/>
            </a:pPr>
            <a:r>
              <a:rPr lang="en-US" sz="2400"/>
              <a:t>With your group make an “Island Survival Plan” for all of the survivors of the crash.  You must ultimately determine what the best system of government will be for the survivors on the island.  Be sure to use your knowledge of different types of economic and government systems.  In the space below write down your answers to the following questions which will make up your “Island Survival Plan.”</a:t>
            </a:r>
            <a:r>
              <a:rPr lang="en-US"/>
              <a:t> </a:t>
            </a:r>
            <a:endParaRPr/>
          </a:p>
        </p:txBody>
      </p:sp>
      <p:pic>
        <p:nvPicPr>
          <p:cNvPr descr="http://rocksinmydryer.typepad.com/photos/uncategorized/2008/03/06/lost.jpg" id="263" name="Google Shape;263;p35"/>
          <p:cNvPicPr preferRelativeResize="0"/>
          <p:nvPr/>
        </p:nvPicPr>
        <p:blipFill rotWithShape="1">
          <a:blip r:embed="rId3">
            <a:alphaModFix/>
          </a:blip>
          <a:srcRect b="0" l="0" r="0" t="0"/>
          <a:stretch/>
        </p:blipFill>
        <p:spPr>
          <a:xfrm>
            <a:off x="8534400" y="152400"/>
            <a:ext cx="1752600" cy="175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211183" y="0"/>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Governments of today</a:t>
            </a:r>
            <a:endParaRPr/>
          </a:p>
        </p:txBody>
      </p:sp>
      <p:sp>
        <p:nvSpPr>
          <p:cNvPr id="104" name="Google Shape;104;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None/>
            </a:pPr>
            <a:r>
              <a:t/>
            </a:r>
            <a:endParaRPr/>
          </a:p>
        </p:txBody>
      </p:sp>
      <p:pic>
        <p:nvPicPr>
          <p:cNvPr descr="Map of World Governments" id="105" name="Google Shape;105;p15"/>
          <p:cNvPicPr preferRelativeResize="0"/>
          <p:nvPr/>
        </p:nvPicPr>
        <p:blipFill rotWithShape="1">
          <a:blip r:embed="rId3">
            <a:alphaModFix/>
          </a:blip>
          <a:srcRect b="0" l="0" r="0" t="0"/>
          <a:stretch/>
        </p:blipFill>
        <p:spPr>
          <a:xfrm>
            <a:off x="3429000" y="1020763"/>
            <a:ext cx="8763000" cy="5715000"/>
          </a:xfrm>
          <a:prstGeom prst="rect">
            <a:avLst/>
          </a:prstGeom>
          <a:noFill/>
          <a:ln>
            <a:noFill/>
          </a:ln>
        </p:spPr>
      </p:pic>
      <p:pic>
        <p:nvPicPr>
          <p:cNvPr id="106" name="Google Shape;106;p15"/>
          <p:cNvPicPr preferRelativeResize="0"/>
          <p:nvPr/>
        </p:nvPicPr>
        <p:blipFill rotWithShape="1">
          <a:blip r:embed="rId4">
            <a:alphaModFix/>
          </a:blip>
          <a:srcRect b="0" l="0" r="0" t="0"/>
          <a:stretch/>
        </p:blipFill>
        <p:spPr>
          <a:xfrm>
            <a:off x="10240963" y="6430963"/>
            <a:ext cx="304800" cy="30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ph type="title"/>
          </p:nvPr>
        </p:nvSpPr>
        <p:spPr>
          <a:xfrm>
            <a:off x="838200" y="894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Democracy</a:t>
            </a:r>
            <a:endParaRPr/>
          </a:p>
        </p:txBody>
      </p:sp>
      <p:sp>
        <p:nvSpPr>
          <p:cNvPr id="112" name="Google Shape;112;p16"/>
          <p:cNvSpPr txBox="1"/>
          <p:nvPr>
            <p:ph idx="1" type="body"/>
          </p:nvPr>
        </p:nvSpPr>
        <p:spPr>
          <a:xfrm>
            <a:off x="379075" y="1154475"/>
            <a:ext cx="4423800" cy="4891200"/>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590"/>
              <a:buChar char="•"/>
            </a:pPr>
            <a:r>
              <a:rPr lang="en-US" sz="2590"/>
              <a:t>Originated in ancient Greece</a:t>
            </a:r>
            <a:endParaRPr/>
          </a:p>
          <a:p>
            <a:pPr indent="-228600" lvl="0" marL="228600" rtl="0" algn="l">
              <a:lnSpc>
                <a:spcPct val="70000"/>
              </a:lnSpc>
              <a:spcBef>
                <a:spcPts val="1000"/>
              </a:spcBef>
              <a:spcAft>
                <a:spcPts val="0"/>
              </a:spcAft>
              <a:buClr>
                <a:schemeClr val="dk1"/>
              </a:buClr>
              <a:buSzPts val="2590"/>
              <a:buChar char="•"/>
            </a:pPr>
            <a:r>
              <a:rPr lang="en-US" sz="2590"/>
              <a:t>A system of government  where power comes from the people.</a:t>
            </a:r>
            <a:endParaRPr/>
          </a:p>
          <a:p>
            <a:pPr indent="-228600" lvl="0" marL="228600" rtl="0" algn="l">
              <a:lnSpc>
                <a:spcPct val="70000"/>
              </a:lnSpc>
              <a:spcBef>
                <a:spcPts val="1000"/>
              </a:spcBef>
              <a:spcAft>
                <a:spcPts val="0"/>
              </a:spcAft>
              <a:buClr>
                <a:schemeClr val="dk1"/>
              </a:buClr>
              <a:buSzPts val="2590"/>
              <a:buChar char="•"/>
            </a:pPr>
            <a:r>
              <a:rPr lang="en-US" sz="2590"/>
              <a:t>Two types of democracy are </a:t>
            </a:r>
            <a:r>
              <a:rPr lang="en-US" sz="2590" u="sng"/>
              <a:t>Representative Democracy and Direct Democracy.</a:t>
            </a:r>
            <a:endParaRPr/>
          </a:p>
          <a:p>
            <a:pPr indent="-228600" lvl="0" marL="228600" rtl="0" algn="l">
              <a:lnSpc>
                <a:spcPct val="70000"/>
              </a:lnSpc>
              <a:spcBef>
                <a:spcPts val="1000"/>
              </a:spcBef>
              <a:spcAft>
                <a:spcPts val="0"/>
              </a:spcAft>
              <a:buClr>
                <a:schemeClr val="dk1"/>
              </a:buClr>
              <a:buSzPts val="2590"/>
              <a:buChar char="•"/>
            </a:pPr>
            <a:r>
              <a:rPr lang="en-US" sz="2590"/>
              <a:t>Power is usually taken through peaceful means in the form of voting by the people.</a:t>
            </a:r>
            <a:endParaRPr/>
          </a:p>
        </p:txBody>
      </p:sp>
      <p:pic>
        <p:nvPicPr>
          <p:cNvPr descr="http://www.opednews.com/populum/uploadnic/democracy-a-challenge-jpg_36001_20120604-790.jpg" id="113" name="Google Shape;113;p16"/>
          <p:cNvPicPr preferRelativeResize="0"/>
          <p:nvPr/>
        </p:nvPicPr>
        <p:blipFill rotWithShape="1">
          <a:blip r:embed="rId3">
            <a:alphaModFix/>
          </a:blip>
          <a:srcRect b="0" l="0" r="0" t="0"/>
          <a:stretch/>
        </p:blipFill>
        <p:spPr>
          <a:xfrm>
            <a:off x="6400800" y="1066801"/>
            <a:ext cx="3886200" cy="54316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Direct Democracy </a:t>
            </a:r>
            <a:endParaRPr/>
          </a:p>
        </p:txBody>
      </p:sp>
      <p:sp>
        <p:nvSpPr>
          <p:cNvPr id="119" name="Google Shape;119;p17"/>
          <p:cNvSpPr txBox="1"/>
          <p:nvPr>
            <p:ph idx="1" type="body"/>
          </p:nvPr>
        </p:nvSpPr>
        <p:spPr>
          <a:xfrm>
            <a:off x="452851" y="1401777"/>
            <a:ext cx="5233500" cy="52839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 form of democracy where the people vote on all matters.</a:t>
            </a:r>
            <a:endParaRPr/>
          </a:p>
          <a:p>
            <a:pPr indent="-228600" lvl="0" marL="228600" rtl="0" algn="l">
              <a:lnSpc>
                <a:spcPct val="90000"/>
              </a:lnSpc>
              <a:spcBef>
                <a:spcPts val="1000"/>
              </a:spcBef>
              <a:spcAft>
                <a:spcPts val="0"/>
              </a:spcAft>
              <a:buClr>
                <a:schemeClr val="dk1"/>
              </a:buClr>
              <a:buSzPts val="2800"/>
              <a:buChar char="•"/>
            </a:pPr>
            <a:r>
              <a:rPr lang="en-US"/>
              <a:t>This is not practical in large countries with millions of people.</a:t>
            </a:r>
            <a:endParaRPr/>
          </a:p>
          <a:p>
            <a:pPr indent="-228600" lvl="0" marL="228600" rtl="0" algn="l">
              <a:lnSpc>
                <a:spcPct val="90000"/>
              </a:lnSpc>
              <a:spcBef>
                <a:spcPts val="1000"/>
              </a:spcBef>
              <a:spcAft>
                <a:spcPts val="0"/>
              </a:spcAft>
              <a:buClr>
                <a:schemeClr val="dk1"/>
              </a:buClr>
              <a:buSzPts val="2800"/>
              <a:buChar char="•"/>
            </a:pPr>
            <a:r>
              <a:rPr lang="en-US"/>
              <a:t>This system works best in small groups or even corporations</a:t>
            </a:r>
            <a:endParaRPr/>
          </a:p>
        </p:txBody>
      </p:sp>
      <p:pic>
        <p:nvPicPr>
          <p:cNvPr descr="https://encrypted-tbn0.gstatic.com/images?q=tbn:ANd9GcRfuPVUngtyaKonhkGGHFSqCIxqC0muSC-tAgQnJ8NTgZbHDWMx" id="120" name="Google Shape;120;p17"/>
          <p:cNvPicPr preferRelativeResize="0"/>
          <p:nvPr/>
        </p:nvPicPr>
        <p:blipFill rotWithShape="1">
          <a:blip r:embed="rId3">
            <a:alphaModFix/>
          </a:blip>
          <a:srcRect b="0" l="0" r="0" t="0"/>
          <a:stretch/>
        </p:blipFill>
        <p:spPr>
          <a:xfrm>
            <a:off x="5943600" y="1219200"/>
            <a:ext cx="4419598" cy="4419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Representative Democracy / Republic</a:t>
            </a:r>
            <a:endParaRPr/>
          </a:p>
        </p:txBody>
      </p:sp>
      <p:sp>
        <p:nvSpPr>
          <p:cNvPr id="126" name="Google Shape;126;p18"/>
          <p:cNvSpPr txBox="1"/>
          <p:nvPr>
            <p:ph idx="1" type="body"/>
          </p:nvPr>
        </p:nvSpPr>
        <p:spPr>
          <a:xfrm>
            <a:off x="740224" y="1470826"/>
            <a:ext cx="5307900" cy="5111400"/>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People elect the government in order to have decisions made for them.</a:t>
            </a:r>
            <a:endParaRPr/>
          </a:p>
          <a:p>
            <a:pPr indent="-228600" lvl="0" marL="228600" rtl="0" algn="l">
              <a:lnSpc>
                <a:spcPct val="80000"/>
              </a:lnSpc>
              <a:spcBef>
                <a:spcPts val="1000"/>
              </a:spcBef>
              <a:spcAft>
                <a:spcPts val="0"/>
              </a:spcAft>
              <a:buClr>
                <a:schemeClr val="dk1"/>
              </a:buClr>
              <a:buSzPts val="2590"/>
              <a:buChar char="•"/>
            </a:pPr>
            <a:r>
              <a:rPr lang="en-US" sz="2590"/>
              <a:t>The United States maintains representative democracy.</a:t>
            </a:r>
            <a:endParaRPr/>
          </a:p>
          <a:p>
            <a:pPr indent="-228600" lvl="0" marL="228600" rtl="0" algn="l">
              <a:lnSpc>
                <a:spcPct val="80000"/>
              </a:lnSpc>
              <a:spcBef>
                <a:spcPts val="1000"/>
              </a:spcBef>
              <a:spcAft>
                <a:spcPts val="0"/>
              </a:spcAft>
              <a:buClr>
                <a:schemeClr val="dk1"/>
              </a:buClr>
              <a:buSzPts val="2590"/>
              <a:buChar char="•"/>
            </a:pPr>
            <a:r>
              <a:rPr lang="en-US" sz="2590"/>
              <a:t>Advantage is that everyone has a voice.</a:t>
            </a:r>
            <a:endParaRPr/>
          </a:p>
          <a:p>
            <a:pPr indent="-228600" lvl="0" marL="228600" rtl="0" algn="l">
              <a:lnSpc>
                <a:spcPct val="80000"/>
              </a:lnSpc>
              <a:spcBef>
                <a:spcPts val="1000"/>
              </a:spcBef>
              <a:spcAft>
                <a:spcPts val="0"/>
              </a:spcAft>
              <a:buClr>
                <a:schemeClr val="dk1"/>
              </a:buClr>
              <a:buSzPts val="2590"/>
              <a:buChar char="•"/>
            </a:pPr>
            <a:r>
              <a:rPr lang="en-US" sz="2590"/>
              <a:t>Disadvantage is that those who support a candidate that loses will not always feel represented.</a:t>
            </a:r>
            <a:endParaRPr/>
          </a:p>
        </p:txBody>
      </p:sp>
      <p:pic>
        <p:nvPicPr>
          <p:cNvPr descr="http://wwp.greenwichmeantime.com/time-zone/usa/images/usa-flags.gif" id="127" name="Google Shape;127;p18"/>
          <p:cNvPicPr preferRelativeResize="0"/>
          <p:nvPr/>
        </p:nvPicPr>
        <p:blipFill rotWithShape="1">
          <a:blip r:embed="rId3">
            <a:alphaModFix/>
          </a:blip>
          <a:srcRect b="0" l="0" r="0" t="0"/>
          <a:stretch/>
        </p:blipFill>
        <p:spPr>
          <a:xfrm>
            <a:off x="6477706" y="1545771"/>
            <a:ext cx="5065506" cy="2667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1" lang="en-US"/>
              <a:t>Monarchy</a:t>
            </a:r>
            <a:endParaRPr/>
          </a:p>
        </p:txBody>
      </p:sp>
      <p:sp>
        <p:nvSpPr>
          <p:cNvPr id="133" name="Google Shape;133;p19"/>
          <p:cNvSpPr txBox="1"/>
          <p:nvPr>
            <p:ph idx="1" type="body"/>
          </p:nvPr>
        </p:nvSpPr>
        <p:spPr>
          <a:xfrm>
            <a:off x="563875" y="1826900"/>
            <a:ext cx="6242400" cy="5031000"/>
          </a:xfrm>
          <a:prstGeom prst="rect">
            <a:avLst/>
          </a:prstGeom>
          <a:noFill/>
          <a:ln>
            <a:noFill/>
          </a:ln>
        </p:spPr>
        <p:txBody>
          <a:bodyPr anchorCtr="0" anchor="t" bIns="45700" lIns="91425" spcFirstLastPara="1" rIns="91425" wrap="square" tIns="45700">
            <a:noAutofit/>
          </a:bodyPr>
          <a:lstStyle/>
          <a:p>
            <a:pPr indent="-228600" lvl="0" marL="228600" rtl="0" algn="l">
              <a:lnSpc>
                <a:spcPct val="70000"/>
              </a:lnSpc>
              <a:spcBef>
                <a:spcPts val="0"/>
              </a:spcBef>
              <a:spcAft>
                <a:spcPts val="0"/>
              </a:spcAft>
              <a:buClr>
                <a:schemeClr val="dk1"/>
              </a:buClr>
              <a:buSzPts val="2590"/>
              <a:buChar char="•"/>
            </a:pPr>
            <a:r>
              <a:rPr lang="en-US" sz="2590"/>
              <a:t>A system of government where power belongs to a ruling family.</a:t>
            </a:r>
            <a:endParaRPr/>
          </a:p>
          <a:p>
            <a:pPr indent="-228600" lvl="0" marL="228600" rtl="0" algn="l">
              <a:lnSpc>
                <a:spcPct val="70000"/>
              </a:lnSpc>
              <a:spcBef>
                <a:spcPts val="1000"/>
              </a:spcBef>
              <a:spcAft>
                <a:spcPts val="0"/>
              </a:spcAft>
              <a:buClr>
                <a:schemeClr val="dk1"/>
              </a:buClr>
              <a:buSzPts val="2590"/>
              <a:buChar char="•"/>
            </a:pPr>
            <a:r>
              <a:rPr lang="en-US" sz="2590"/>
              <a:t>Power is obtained by heredity (birthright)</a:t>
            </a:r>
            <a:endParaRPr/>
          </a:p>
          <a:p>
            <a:pPr indent="-228600" lvl="0" marL="228600" rtl="0" algn="l">
              <a:lnSpc>
                <a:spcPct val="70000"/>
              </a:lnSpc>
              <a:spcBef>
                <a:spcPts val="1000"/>
              </a:spcBef>
              <a:spcAft>
                <a:spcPts val="0"/>
              </a:spcAft>
              <a:buClr>
                <a:schemeClr val="dk1"/>
              </a:buClr>
              <a:buSzPts val="2590"/>
              <a:buChar char="•"/>
            </a:pPr>
            <a:r>
              <a:rPr lang="en-US" sz="2590"/>
              <a:t>Power is justified by </a:t>
            </a:r>
            <a:r>
              <a:rPr lang="en-US" sz="2590" u="sng"/>
              <a:t>Divine Right- </a:t>
            </a:r>
            <a:r>
              <a:rPr lang="en-US" sz="2590"/>
              <a:t> God has given this family the authority to rule.</a:t>
            </a:r>
            <a:endParaRPr/>
          </a:p>
          <a:p>
            <a:pPr indent="-228600" lvl="0" marL="228600" rtl="0" algn="l">
              <a:lnSpc>
                <a:spcPct val="70000"/>
              </a:lnSpc>
              <a:spcBef>
                <a:spcPts val="1000"/>
              </a:spcBef>
              <a:spcAft>
                <a:spcPts val="0"/>
              </a:spcAft>
              <a:buClr>
                <a:schemeClr val="dk1"/>
              </a:buClr>
              <a:buSzPts val="2590"/>
              <a:buChar char="•"/>
            </a:pPr>
            <a:r>
              <a:rPr lang="en-US" sz="2590"/>
              <a:t>Monarchs are often called King/Queen, Emperor, Empress.</a:t>
            </a:r>
            <a:endParaRPr/>
          </a:p>
          <a:p>
            <a:pPr indent="-228600" lvl="0" marL="228600" rtl="0" algn="l">
              <a:lnSpc>
                <a:spcPct val="70000"/>
              </a:lnSpc>
              <a:spcBef>
                <a:spcPts val="1000"/>
              </a:spcBef>
              <a:spcAft>
                <a:spcPts val="0"/>
              </a:spcAft>
              <a:buClr>
                <a:schemeClr val="dk1"/>
              </a:buClr>
              <a:buSzPts val="2590"/>
              <a:buChar char="•"/>
            </a:pPr>
            <a:r>
              <a:rPr lang="en-US" sz="2590"/>
              <a:t>The two types of monarchies are </a:t>
            </a:r>
            <a:r>
              <a:rPr lang="en-US" sz="2590" u="sng"/>
              <a:t>absolute monarchy </a:t>
            </a:r>
            <a:r>
              <a:rPr lang="en-US" sz="2590"/>
              <a:t>and </a:t>
            </a:r>
            <a:r>
              <a:rPr lang="en-US" sz="2590" u="sng"/>
              <a:t>li</a:t>
            </a:r>
            <a:r>
              <a:rPr lang="en-US" sz="2590" u="sng"/>
              <a:t>mited </a:t>
            </a:r>
            <a:r>
              <a:rPr lang="en-US" sz="2590" u="sng"/>
              <a:t>monarchy</a:t>
            </a:r>
            <a:r>
              <a:rPr lang="en-US" sz="2590"/>
              <a:t>.</a:t>
            </a:r>
            <a:endParaRPr/>
          </a:p>
        </p:txBody>
      </p:sp>
      <p:pic>
        <p:nvPicPr>
          <p:cNvPr descr="http://www.themortonreport.com/assets_c/2011/04/henry-viii3-thumb-380xauto-412.jpg" id="134" name="Google Shape;134;p19"/>
          <p:cNvPicPr preferRelativeResize="0"/>
          <p:nvPr/>
        </p:nvPicPr>
        <p:blipFill rotWithShape="1">
          <a:blip r:embed="rId3">
            <a:alphaModFix/>
          </a:blip>
          <a:srcRect b="0" l="0" r="0" t="0"/>
          <a:stretch/>
        </p:blipFill>
        <p:spPr>
          <a:xfrm>
            <a:off x="7057959" y="3048000"/>
            <a:ext cx="5134041"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Absolute Monarchy  (Option One)</a:t>
            </a:r>
            <a:endParaRPr/>
          </a:p>
        </p:txBody>
      </p:sp>
      <p:sp>
        <p:nvSpPr>
          <p:cNvPr id="140" name="Google Shape;140;p20"/>
          <p:cNvSpPr txBox="1"/>
          <p:nvPr>
            <p:ph idx="1" type="body"/>
          </p:nvPr>
        </p:nvSpPr>
        <p:spPr>
          <a:xfrm>
            <a:off x="632460" y="1548336"/>
            <a:ext cx="4191000" cy="452596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Referred to as Absolutists</a:t>
            </a:r>
            <a:endParaRPr/>
          </a:p>
          <a:p>
            <a:pPr indent="-228600" lvl="0" marL="228600" rtl="0" algn="l">
              <a:lnSpc>
                <a:spcPct val="90000"/>
              </a:lnSpc>
              <a:spcBef>
                <a:spcPts val="1000"/>
              </a:spcBef>
              <a:spcAft>
                <a:spcPts val="0"/>
              </a:spcAft>
              <a:buClr>
                <a:schemeClr val="dk1"/>
              </a:buClr>
              <a:buSzPts val="2800"/>
              <a:buChar char="•"/>
            </a:pPr>
            <a:r>
              <a:rPr lang="en-US"/>
              <a:t>The rulers have total authority of the government</a:t>
            </a:r>
            <a:endParaRPr/>
          </a:p>
          <a:p>
            <a:pPr indent="-228600" lvl="0" marL="228600" rtl="0" algn="l">
              <a:lnSpc>
                <a:spcPct val="90000"/>
              </a:lnSpc>
              <a:spcBef>
                <a:spcPts val="1000"/>
              </a:spcBef>
              <a:spcAft>
                <a:spcPts val="0"/>
              </a:spcAft>
              <a:buClr>
                <a:schemeClr val="dk1"/>
              </a:buClr>
              <a:buSzPts val="2800"/>
              <a:buChar char="•"/>
            </a:pPr>
            <a:r>
              <a:rPr lang="en-US"/>
              <a:t>Citizens have very few rights and cannot question it.</a:t>
            </a:r>
            <a:endParaRPr/>
          </a:p>
          <a:p>
            <a:pPr indent="-228600" lvl="0" marL="228600" rtl="0" algn="l">
              <a:lnSpc>
                <a:spcPct val="90000"/>
              </a:lnSpc>
              <a:spcBef>
                <a:spcPts val="1000"/>
              </a:spcBef>
              <a:spcAft>
                <a:spcPts val="0"/>
              </a:spcAft>
              <a:buClr>
                <a:schemeClr val="dk1"/>
              </a:buClr>
              <a:buSzPts val="2800"/>
              <a:buChar char="•"/>
            </a:pPr>
            <a:r>
              <a:rPr lang="en-US"/>
              <a:t>Example: Louis XIV France </a:t>
            </a:r>
            <a:endParaRPr/>
          </a:p>
        </p:txBody>
      </p:sp>
      <p:pic>
        <p:nvPicPr>
          <p:cNvPr descr="https://encrypted-tbn3.gstatic.com/images?q=tbn:ANd9GcS--Li0zwaB7OM2BJaBBdgdTUK9MFab7oXpW5sOsb7U2CDB3jl4" id="141" name="Google Shape;141;p20"/>
          <p:cNvPicPr preferRelativeResize="0"/>
          <p:nvPr/>
        </p:nvPicPr>
        <p:blipFill rotWithShape="1">
          <a:blip r:embed="rId3">
            <a:alphaModFix/>
          </a:blip>
          <a:srcRect b="0" l="0" r="0" t="0"/>
          <a:stretch/>
        </p:blipFill>
        <p:spPr>
          <a:xfrm>
            <a:off x="8458200" y="1548336"/>
            <a:ext cx="3733800" cy="530966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Constitutional Monarchy   (Option Two)</a:t>
            </a:r>
            <a:endParaRPr/>
          </a:p>
        </p:txBody>
      </p:sp>
      <p:sp>
        <p:nvSpPr>
          <p:cNvPr id="147" name="Google Shape;147;p21"/>
          <p:cNvSpPr txBox="1"/>
          <p:nvPr>
            <p:ph idx="1" type="body"/>
          </p:nvPr>
        </p:nvSpPr>
        <p:spPr>
          <a:xfrm>
            <a:off x="5943600" y="1600200"/>
            <a:ext cx="5601300" cy="45261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 Power of the monarch is limited by a constitution and or parliament. </a:t>
            </a:r>
            <a:endParaRPr/>
          </a:p>
          <a:p>
            <a:pPr indent="-228600" lvl="0" marL="228600" rtl="0" algn="l">
              <a:lnSpc>
                <a:spcPct val="90000"/>
              </a:lnSpc>
              <a:spcBef>
                <a:spcPts val="1000"/>
              </a:spcBef>
              <a:spcAft>
                <a:spcPts val="0"/>
              </a:spcAft>
              <a:buClr>
                <a:schemeClr val="dk1"/>
              </a:buClr>
              <a:buSzPts val="2800"/>
              <a:buChar char="•"/>
            </a:pPr>
            <a:r>
              <a:rPr lang="en-US"/>
              <a:t>Citizens have more rights than in an absolutist state.</a:t>
            </a:r>
            <a:endParaRPr/>
          </a:p>
          <a:p>
            <a:pPr indent="-228600" lvl="0" marL="228600" rtl="0" algn="l">
              <a:lnSpc>
                <a:spcPct val="90000"/>
              </a:lnSpc>
              <a:spcBef>
                <a:spcPts val="1000"/>
              </a:spcBef>
              <a:spcAft>
                <a:spcPts val="0"/>
              </a:spcAft>
              <a:buClr>
                <a:schemeClr val="dk1"/>
              </a:buClr>
              <a:buSzPts val="2800"/>
              <a:buChar char="•"/>
            </a:pPr>
            <a:r>
              <a:rPr lang="en-US"/>
              <a:t>Some monarchs have no real power at all and are figure heads.</a:t>
            </a:r>
            <a:endParaRPr/>
          </a:p>
          <a:p>
            <a:pPr indent="-165100" lvl="0" marL="228600" rtl="0" algn="l">
              <a:lnSpc>
                <a:spcPct val="90000"/>
              </a:lnSpc>
              <a:spcBef>
                <a:spcPts val="1000"/>
              </a:spcBef>
              <a:spcAft>
                <a:spcPts val="0"/>
              </a:spcAft>
              <a:buSzPts val="1800"/>
              <a:buChar char="•"/>
            </a:pPr>
            <a:r>
              <a:rPr lang="en-US"/>
              <a:t>Example: Great Britain today</a:t>
            </a:r>
            <a:endParaRPr/>
          </a:p>
        </p:txBody>
      </p:sp>
      <p:pic>
        <p:nvPicPr>
          <p:cNvPr descr="https://encrypted-tbn1.gstatic.com/images?q=tbn:ANd9GcT9XcFL8Gpi0Wj_-TS538OLdsWc3GVeG0zBEF2wlTwg0Kr-d7bDrQ" id="148" name="Google Shape;148;p21"/>
          <p:cNvPicPr preferRelativeResize="0"/>
          <p:nvPr/>
        </p:nvPicPr>
        <p:blipFill rotWithShape="1">
          <a:blip r:embed="rId3">
            <a:alphaModFix/>
          </a:blip>
          <a:srcRect b="0" l="0" r="0" t="0"/>
          <a:stretch/>
        </p:blipFill>
        <p:spPr>
          <a:xfrm>
            <a:off x="304800" y="1690688"/>
            <a:ext cx="4495800" cy="33678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