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F33955-F75E-41B1-9C63-36D83648C5F1}">
  <a:tblStyle styleId="{A1F33955-F75E-41B1-9C63-36D83648C5F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5" name="Google Shape;35;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OUS9mM8Xbbw"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youtube.com/watch?v=7wC42HgLA4k" TargetMode="External"/><Relationship Id="rId4" Type="http://schemas.openxmlformats.org/officeDocument/2006/relationships/hyperlink" Target="http://www.youtube.com/watch?v=bCjWPo70XZ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archive.fairvote.org/e_college/reform.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Electoral College Argumentative Writing Assignment</a:t>
            </a:r>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2"/>
          <p:cNvSpPr txBox="1"/>
          <p:nvPr/>
        </p:nvSpPr>
        <p:spPr>
          <a:xfrm>
            <a:off x="457200" y="76200"/>
            <a:ext cx="8229600" cy="1752600"/>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a:p>
            <a:pPr marL="0" marR="0" lvl="0" indent="0" algn="ctr" rtl="0">
              <a:lnSpc>
                <a:spcPct val="8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2016 Election</a:t>
            </a:r>
            <a:endParaRPr sz="2800">
              <a:solidFill>
                <a:schemeClr val="dk1"/>
              </a:solidFill>
              <a:latin typeface="Calibri"/>
              <a:ea typeface="Calibri"/>
              <a:cs typeface="Calibri"/>
              <a:sym typeface="Calibri"/>
            </a:endParaRPr>
          </a:p>
          <a:p>
            <a:pPr marL="0" marR="0" lvl="0" indent="0" algn="ctr" rtl="0">
              <a:lnSpc>
                <a:spcPct val="8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Popular votes     v.    Electoral votes</a:t>
            </a:r>
            <a:br>
              <a:rPr lang="en-US" sz="2800">
                <a:solidFill>
                  <a:schemeClr val="dk1"/>
                </a:solidFill>
                <a:latin typeface="Calibri"/>
                <a:ea typeface="Calibri"/>
                <a:cs typeface="Calibri"/>
                <a:sym typeface="Calibri"/>
              </a:rPr>
            </a:br>
            <a:br>
              <a:rPr lang="en-US" sz="2800">
                <a:solidFill>
                  <a:schemeClr val="dk1"/>
                </a:solidFill>
                <a:latin typeface="Calibri"/>
                <a:ea typeface="Calibri"/>
                <a:cs typeface="Calibri"/>
                <a:sym typeface="Calibri"/>
              </a:rPr>
            </a:br>
            <a:br>
              <a:rPr lang="en-US" sz="700">
                <a:solidFill>
                  <a:schemeClr val="dk1"/>
                </a:solidFill>
                <a:latin typeface="Calibri"/>
                <a:ea typeface="Calibri"/>
                <a:cs typeface="Calibri"/>
                <a:sym typeface="Calibri"/>
              </a:rPr>
            </a:br>
            <a:br>
              <a:rPr lang="en-US" sz="700">
                <a:solidFill>
                  <a:schemeClr val="dk1"/>
                </a:solidFill>
                <a:latin typeface="Calibri"/>
                <a:ea typeface="Calibri"/>
                <a:cs typeface="Calibri"/>
                <a:sym typeface="Calibri"/>
              </a:rPr>
            </a:br>
            <a:endParaRPr sz="700">
              <a:solidFill>
                <a:schemeClr val="dk1"/>
              </a:solidFill>
              <a:latin typeface="Calibri"/>
              <a:ea typeface="Calibri"/>
              <a:cs typeface="Calibri"/>
              <a:sym typeface="Calibri"/>
            </a:endParaRPr>
          </a:p>
        </p:txBody>
      </p:sp>
      <p:sp>
        <p:nvSpPr>
          <p:cNvPr id="162" name="Google Shape;162;p22"/>
          <p:cNvSpPr txBox="1"/>
          <p:nvPr/>
        </p:nvSpPr>
        <p:spPr>
          <a:xfrm>
            <a:off x="457200" y="2057400"/>
            <a:ext cx="4114800" cy="30469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Calibri"/>
                <a:ea typeface="Calibri"/>
                <a:cs typeface="Calibri"/>
                <a:sym typeface="Calibri"/>
              </a:rPr>
              <a:t>	</a:t>
            </a:r>
            <a:r>
              <a:rPr lang="en-US" sz="2400" b="1" u="sng">
                <a:solidFill>
                  <a:schemeClr val="dk1"/>
                </a:solidFill>
                <a:latin typeface="Calibri"/>
                <a:ea typeface="Calibri"/>
                <a:cs typeface="Calibri"/>
                <a:sym typeface="Calibri"/>
              </a:rPr>
              <a:t>Popular Vote</a:t>
            </a:r>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Clinton – 65,853,625</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48% of the Popular Vote</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Trump – 62,985,106</a:t>
            </a:r>
            <a:endParaRPr sz="2400">
              <a:solidFill>
                <a:srgbClr val="FF000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45.9% of the Popular Vote</a:t>
            </a:r>
            <a:endParaRPr sz="2400">
              <a:solidFill>
                <a:srgbClr val="FF0000"/>
              </a:solidFill>
              <a:latin typeface="Calibri"/>
              <a:ea typeface="Calibri"/>
              <a:cs typeface="Calibri"/>
              <a:sym typeface="Calibri"/>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p:txBody>
      </p:sp>
      <p:sp>
        <p:nvSpPr>
          <p:cNvPr id="163" name="Google Shape;163;p22"/>
          <p:cNvSpPr txBox="1"/>
          <p:nvPr/>
        </p:nvSpPr>
        <p:spPr>
          <a:xfrm>
            <a:off x="4767943" y="1981200"/>
            <a:ext cx="4343400" cy="42780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	</a:t>
            </a:r>
            <a:r>
              <a:rPr lang="en-US" sz="2400" b="1" u="sng">
                <a:solidFill>
                  <a:schemeClr val="dk1"/>
                </a:solidFill>
                <a:latin typeface="Calibri"/>
                <a:ea typeface="Calibri"/>
                <a:cs typeface="Calibri"/>
                <a:sym typeface="Calibri"/>
              </a:rPr>
              <a:t>Electoral Votes</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 </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Clinton – 227</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39% of the Electoral Vote</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(5 voters pledged to her voted for someone else)</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Trump - 304</a:t>
            </a:r>
            <a:endParaRPr sz="2400">
              <a:solidFill>
                <a:srgbClr val="FF000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57% of the Electoral Vote</a:t>
            </a:r>
            <a:endParaRPr sz="2400">
              <a:solidFill>
                <a:srgbClr val="FF000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(2 voters pledged to him voted for someone else)</a:t>
            </a:r>
            <a:endParaRPr sz="2400">
              <a:solidFill>
                <a:srgbClr val="FF0000"/>
              </a:solidFill>
              <a:latin typeface="Calibri"/>
              <a:ea typeface="Calibri"/>
              <a:cs typeface="Calibri"/>
              <a:sym typeface="Calibri"/>
            </a:endParaRPr>
          </a:p>
          <a:p>
            <a:pPr marL="0" marR="0" lvl="0" indent="0" algn="l" rtl="0">
              <a:spcBef>
                <a:spcPts val="0"/>
              </a:spcBef>
              <a:spcAft>
                <a:spcPts val="0"/>
              </a:spcAft>
              <a:buNone/>
            </a:pPr>
            <a:endParaRPr sz="2400">
              <a:solidFill>
                <a:srgbClr val="0070C0"/>
              </a:solidFill>
              <a:latin typeface="Calibri"/>
              <a:ea typeface="Calibri"/>
              <a:cs typeface="Calibri"/>
              <a:sym typeface="Calibri"/>
            </a:endParaRPr>
          </a:p>
          <a:p>
            <a:pPr marL="0" marR="0" lvl="0" indent="0" algn="l" rtl="0">
              <a:spcBef>
                <a:spcPts val="0"/>
              </a:spcBef>
              <a:spcAft>
                <a:spcPts val="0"/>
              </a:spcAft>
              <a:buNone/>
            </a:pPr>
            <a:endParaRPr sz="2400">
              <a:solidFill>
                <a:srgbClr val="C00000"/>
              </a:solidFill>
              <a:latin typeface="Calibri"/>
              <a:ea typeface="Calibri"/>
              <a:cs typeface="Calibri"/>
              <a:sym typeface="Calibri"/>
            </a:endParaRPr>
          </a:p>
          <a:p>
            <a:pPr marL="0" marR="0" lvl="0" indent="0" algn="l" rtl="0">
              <a:spcBef>
                <a:spcPts val="0"/>
              </a:spcBef>
              <a:spcAft>
                <a:spcPts val="0"/>
              </a:spcAft>
              <a:buNone/>
            </a:pPr>
            <a:endParaRPr sz="2800">
              <a:solidFill>
                <a:srgbClr val="C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Google Shape;168;p23" descr="https://www.270towin.com/historical-presidential-elections/timeline/margin-of-victory/maps/2016_mov.png"/>
          <p:cNvPicPr preferRelativeResize="0"/>
          <p:nvPr/>
        </p:nvPicPr>
        <p:blipFill rotWithShape="1">
          <a:blip r:embed="rId3">
            <a:alphaModFix/>
          </a:blip>
          <a:srcRect/>
          <a:stretch/>
        </p:blipFill>
        <p:spPr>
          <a:xfrm>
            <a:off x="685800" y="152400"/>
            <a:ext cx="7642736" cy="649109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Electoral College Videos </a:t>
            </a:r>
            <a:endParaRPr/>
          </a:p>
        </p:txBody>
      </p:sp>
      <p:sp>
        <p:nvSpPr>
          <p:cNvPr id="174" name="Google Shape;174;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u="sng">
                <a:solidFill>
                  <a:schemeClr val="hlink"/>
                </a:solidFill>
                <a:hlinkClick r:id="rId3"/>
              </a:rPr>
              <a:t>http://www.youtube.com/watch?v=OUS9mM8Xbbw</a:t>
            </a:r>
            <a:r>
              <a:rPr lang="en-US"/>
              <a:t> (Explanation of Electoral College)</a:t>
            </a:r>
            <a:endParaRPr/>
          </a:p>
          <a:p>
            <a:pPr marL="342900" lvl="0" indent="-342900" algn="l" rtl="0">
              <a:spcBef>
                <a:spcPts val="640"/>
              </a:spcBef>
              <a:spcAft>
                <a:spcPts val="0"/>
              </a:spcAft>
              <a:buClr>
                <a:schemeClr val="dk1"/>
              </a:buClr>
              <a:buSzPts val="3200"/>
              <a:buChar char="•"/>
            </a:pPr>
            <a:r>
              <a:rPr lang="en-US" u="sng">
                <a:solidFill>
                  <a:schemeClr val="hlink"/>
                </a:solidFill>
                <a:hlinkClick r:id="rId4"/>
              </a:rPr>
              <a:t>http://www.youtube.com/watch?v=bCjWPo70XZY</a:t>
            </a:r>
            <a:r>
              <a:rPr lang="en-US"/>
              <a:t> (Explanation of Electoral College)</a:t>
            </a:r>
            <a:endParaRPr/>
          </a:p>
          <a:p>
            <a:pPr marL="342900" lvl="0" indent="-342900" algn="l" rtl="0">
              <a:spcBef>
                <a:spcPts val="640"/>
              </a:spcBef>
              <a:spcAft>
                <a:spcPts val="0"/>
              </a:spcAft>
              <a:buClr>
                <a:schemeClr val="dk1"/>
              </a:buClr>
              <a:buSzPts val="3200"/>
              <a:buChar char="•"/>
            </a:pPr>
            <a:r>
              <a:rPr lang="en-US" u="sng">
                <a:solidFill>
                  <a:schemeClr val="hlink"/>
                </a:solidFill>
                <a:hlinkClick r:id="rId5"/>
              </a:rPr>
              <a:t>http://www.youtube.com/watch?v=7wC42HgLA4k</a:t>
            </a:r>
            <a:r>
              <a:rPr lang="en-US"/>
              <a:t> (Concerns with the Electoral College)</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Alternative Election Options</a:t>
            </a:r>
            <a:endParaRPr/>
          </a:p>
        </p:txBody>
      </p:sp>
      <p:sp>
        <p:nvSpPr>
          <p:cNvPr id="180" name="Google Shape;180;p25"/>
          <p:cNvSpPr txBox="1">
            <a:spLocks noGrp="1"/>
          </p:cNvSpPr>
          <p:nvPr>
            <p:ph type="body" idx="1"/>
          </p:nvPr>
        </p:nvSpPr>
        <p:spPr>
          <a:xfrm>
            <a:off x="457200" y="156985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u="sng">
                <a:solidFill>
                  <a:schemeClr val="hlink"/>
                </a:solidFill>
                <a:hlinkClick r:id="rId3"/>
              </a:rPr>
              <a:t>http://archive.fairvote.org/e_college/reform.htm</a:t>
            </a:r>
            <a:r>
              <a:rPr lang="en-US"/>
              <a:t> (Alternative Election Options)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Electoral College Concepts</a:t>
            </a:r>
            <a:endParaRPr/>
          </a:p>
        </p:txBody>
      </p:sp>
      <p:sp>
        <p:nvSpPr>
          <p:cNvPr id="186" name="Google Shape;186;p26"/>
          <p:cNvSpPr txBox="1">
            <a:spLocks noGrp="1"/>
          </p:cNvSpPr>
          <p:nvPr>
            <p:ph type="body" idx="1"/>
          </p:nvPr>
        </p:nvSpPr>
        <p:spPr>
          <a:xfrm>
            <a:off x="457200" y="1797425"/>
            <a:ext cx="8229600" cy="4526100"/>
          </a:xfrm>
          <a:prstGeom prst="rect">
            <a:avLst/>
          </a:prstGeom>
          <a:noFill/>
          <a:ln>
            <a:noFill/>
          </a:ln>
        </p:spPr>
        <p:txBody>
          <a:bodyPr spcFirstLastPara="1" wrap="square" lIns="91425" tIns="45700" rIns="91425" bIns="45700" anchor="t" anchorCtr="0">
            <a:noAutofit/>
          </a:bodyPr>
          <a:lstStyle/>
          <a:p>
            <a:pPr marL="342900" lvl="0" indent="-325120" algn="l" rtl="0">
              <a:lnSpc>
                <a:spcPct val="80000"/>
              </a:lnSpc>
              <a:spcBef>
                <a:spcPts val="304"/>
              </a:spcBef>
              <a:spcAft>
                <a:spcPts val="0"/>
              </a:spcAft>
              <a:buSzPts val="1520"/>
              <a:buChar char="•"/>
            </a:pPr>
            <a:r>
              <a:rPr lang="en-US" sz="1520"/>
              <a:t>Popular Sovereignty</a:t>
            </a:r>
            <a:endParaRPr sz="1520"/>
          </a:p>
          <a:p>
            <a:pPr marL="342900" lvl="0" indent="-325120" algn="l" rtl="0">
              <a:lnSpc>
                <a:spcPct val="80000"/>
              </a:lnSpc>
              <a:spcBef>
                <a:spcPts val="304"/>
              </a:spcBef>
              <a:spcAft>
                <a:spcPts val="0"/>
              </a:spcAft>
              <a:buSzPts val="1520"/>
              <a:buChar char="•"/>
            </a:pPr>
            <a:r>
              <a:rPr lang="en-US" sz="1520"/>
              <a:t>Plurality</a:t>
            </a:r>
            <a:endParaRPr sz="1520"/>
          </a:p>
          <a:p>
            <a:pPr marL="342900" lvl="0" indent="-325120" algn="l" rtl="0">
              <a:lnSpc>
                <a:spcPct val="80000"/>
              </a:lnSpc>
              <a:spcBef>
                <a:spcPts val="304"/>
              </a:spcBef>
              <a:spcAft>
                <a:spcPts val="0"/>
              </a:spcAft>
              <a:buSzPts val="1520"/>
              <a:buChar char="•"/>
            </a:pPr>
            <a:r>
              <a:rPr lang="en-US" sz="1520"/>
              <a:t>Representative</a:t>
            </a:r>
            <a:endParaRPr sz="1520"/>
          </a:p>
          <a:p>
            <a:pPr marL="342900" lvl="0" indent="-325120" algn="l" rtl="0">
              <a:lnSpc>
                <a:spcPct val="80000"/>
              </a:lnSpc>
              <a:spcBef>
                <a:spcPts val="304"/>
              </a:spcBef>
              <a:spcAft>
                <a:spcPts val="0"/>
              </a:spcAft>
              <a:buSzPts val="1520"/>
              <a:buChar char="•"/>
            </a:pPr>
            <a:r>
              <a:rPr lang="en-US" sz="1520"/>
              <a:t>Apathy</a:t>
            </a:r>
            <a:endParaRPr sz="1520"/>
          </a:p>
          <a:p>
            <a:pPr marL="342900" lvl="0" indent="-325120" algn="l" rtl="0">
              <a:lnSpc>
                <a:spcPct val="80000"/>
              </a:lnSpc>
              <a:spcBef>
                <a:spcPts val="304"/>
              </a:spcBef>
              <a:spcAft>
                <a:spcPts val="0"/>
              </a:spcAft>
              <a:buSzPts val="1520"/>
              <a:buChar char="•"/>
            </a:pPr>
            <a:r>
              <a:rPr lang="en-US" sz="1520"/>
              <a:t>Majority</a:t>
            </a:r>
            <a:endParaRPr sz="1520"/>
          </a:p>
          <a:p>
            <a:pPr marL="342900" lvl="0" indent="-325120" algn="l" rtl="0">
              <a:lnSpc>
                <a:spcPct val="80000"/>
              </a:lnSpc>
              <a:spcBef>
                <a:spcPts val="304"/>
              </a:spcBef>
              <a:spcAft>
                <a:spcPts val="0"/>
              </a:spcAft>
              <a:buSzPts val="1520"/>
              <a:buChar char="•"/>
            </a:pPr>
            <a:r>
              <a:rPr lang="en-US" sz="1520"/>
              <a:t>Winner Take All</a:t>
            </a:r>
            <a:endParaRPr sz="1520"/>
          </a:p>
          <a:p>
            <a:pPr marL="342900" lvl="0" indent="-325120" algn="l" rtl="0">
              <a:lnSpc>
                <a:spcPct val="80000"/>
              </a:lnSpc>
              <a:spcBef>
                <a:spcPts val="304"/>
              </a:spcBef>
              <a:spcAft>
                <a:spcPts val="0"/>
              </a:spcAft>
              <a:buSzPts val="1520"/>
              <a:buChar char="•"/>
            </a:pPr>
            <a:r>
              <a:rPr lang="en-US" sz="1520"/>
              <a:t>Popular Vote</a:t>
            </a:r>
            <a:endParaRPr sz="1520"/>
          </a:p>
          <a:p>
            <a:pPr marL="342900" lvl="0" indent="-325120" algn="l" rtl="0">
              <a:lnSpc>
                <a:spcPct val="80000"/>
              </a:lnSpc>
              <a:spcBef>
                <a:spcPts val="304"/>
              </a:spcBef>
              <a:spcAft>
                <a:spcPts val="0"/>
              </a:spcAft>
              <a:buSzPts val="1520"/>
              <a:buChar char="•"/>
            </a:pPr>
            <a:r>
              <a:rPr lang="en-US" sz="1520"/>
              <a:t>Electors</a:t>
            </a:r>
            <a:endParaRPr sz="1520"/>
          </a:p>
          <a:p>
            <a:pPr marL="342900" lvl="0" indent="-325120" algn="l" rtl="0">
              <a:lnSpc>
                <a:spcPct val="80000"/>
              </a:lnSpc>
              <a:spcBef>
                <a:spcPts val="304"/>
              </a:spcBef>
              <a:spcAft>
                <a:spcPts val="0"/>
              </a:spcAft>
              <a:buSzPts val="1520"/>
              <a:buChar char="•"/>
            </a:pPr>
            <a:r>
              <a:rPr lang="en-US" sz="1520"/>
              <a:t>Proportional</a:t>
            </a:r>
            <a:endParaRPr sz="1520"/>
          </a:p>
          <a:p>
            <a:pPr marL="342900" lvl="0" indent="-325120" algn="l" rtl="0">
              <a:lnSpc>
                <a:spcPct val="80000"/>
              </a:lnSpc>
              <a:spcBef>
                <a:spcPts val="304"/>
              </a:spcBef>
              <a:spcAft>
                <a:spcPts val="0"/>
              </a:spcAft>
              <a:buSzPts val="1520"/>
              <a:buChar char="•"/>
            </a:pPr>
            <a:r>
              <a:rPr lang="en-US" sz="1520"/>
              <a:t>Direct Election</a:t>
            </a:r>
            <a:endParaRPr sz="1520"/>
          </a:p>
          <a:p>
            <a:pPr marL="342900" lvl="0" indent="-325120" algn="l" rtl="0">
              <a:lnSpc>
                <a:spcPct val="80000"/>
              </a:lnSpc>
              <a:spcBef>
                <a:spcPts val="304"/>
              </a:spcBef>
              <a:spcAft>
                <a:spcPts val="0"/>
              </a:spcAft>
              <a:buSzPts val="1520"/>
              <a:buChar char="•"/>
            </a:pPr>
            <a:r>
              <a:rPr lang="en-US" sz="1520"/>
              <a:t>Indirect Election</a:t>
            </a:r>
            <a:endParaRPr sz="1520"/>
          </a:p>
          <a:p>
            <a:pPr marL="342900" lvl="0" indent="-325120" algn="l" rtl="0">
              <a:lnSpc>
                <a:spcPct val="80000"/>
              </a:lnSpc>
              <a:spcBef>
                <a:spcPts val="304"/>
              </a:spcBef>
              <a:spcAft>
                <a:spcPts val="0"/>
              </a:spcAft>
              <a:buSzPts val="1520"/>
              <a:buChar char="•"/>
            </a:pPr>
            <a:r>
              <a:rPr lang="en-US" sz="1520"/>
              <a:t>Two-Party System</a:t>
            </a:r>
            <a:endParaRPr sz="1520"/>
          </a:p>
          <a:p>
            <a:pPr marL="342900" lvl="0" indent="-325120" algn="l" rtl="0">
              <a:lnSpc>
                <a:spcPct val="80000"/>
              </a:lnSpc>
              <a:spcBef>
                <a:spcPts val="304"/>
              </a:spcBef>
              <a:spcAft>
                <a:spcPts val="0"/>
              </a:spcAft>
              <a:buSzPts val="1520"/>
              <a:buChar char="•"/>
            </a:pPr>
            <a:r>
              <a:rPr lang="en-US" sz="1520"/>
              <a:t>270</a:t>
            </a:r>
            <a:endParaRPr sz="1520"/>
          </a:p>
          <a:p>
            <a:pPr marL="342900" lvl="0" indent="-325120" algn="l" rtl="0">
              <a:lnSpc>
                <a:spcPct val="80000"/>
              </a:lnSpc>
              <a:spcBef>
                <a:spcPts val="304"/>
              </a:spcBef>
              <a:spcAft>
                <a:spcPts val="0"/>
              </a:spcAft>
              <a:buSzPts val="1520"/>
              <a:buChar char="•"/>
            </a:pPr>
            <a:r>
              <a:rPr lang="en-US" sz="1520"/>
              <a:t>12th Amendment</a:t>
            </a:r>
            <a:endParaRPr sz="1520"/>
          </a:p>
          <a:p>
            <a:pPr marL="342900" lvl="0" indent="-325120" algn="l" rtl="0">
              <a:lnSpc>
                <a:spcPct val="80000"/>
              </a:lnSpc>
              <a:spcBef>
                <a:spcPts val="304"/>
              </a:spcBef>
              <a:spcAft>
                <a:spcPts val="0"/>
              </a:spcAft>
              <a:buSzPts val="1520"/>
              <a:buChar char="•"/>
            </a:pPr>
            <a:r>
              <a:rPr lang="en-US" sz="1520"/>
              <a:t>Campaigning </a:t>
            </a:r>
            <a:endParaRPr sz="1520"/>
          </a:p>
          <a:p>
            <a:pPr marL="342900" lvl="0" indent="-325120" algn="l" rtl="0">
              <a:lnSpc>
                <a:spcPct val="80000"/>
              </a:lnSpc>
              <a:spcBef>
                <a:spcPts val="304"/>
              </a:spcBef>
              <a:spcAft>
                <a:spcPts val="0"/>
              </a:spcAft>
              <a:buSzPts val="1520"/>
              <a:buChar char="•"/>
            </a:pPr>
            <a:r>
              <a:rPr lang="en-US" sz="1520"/>
              <a:t>Swing State</a:t>
            </a:r>
            <a:endParaRPr sz="1520"/>
          </a:p>
          <a:p>
            <a:pPr marL="342900" lvl="0" indent="-325120" algn="l" rtl="0">
              <a:lnSpc>
                <a:spcPct val="80000"/>
              </a:lnSpc>
              <a:spcBef>
                <a:spcPts val="304"/>
              </a:spcBef>
              <a:spcAft>
                <a:spcPts val="0"/>
              </a:spcAft>
              <a:buSzPts val="1520"/>
              <a:buChar char="•"/>
            </a:pPr>
            <a:r>
              <a:rPr lang="en-US" sz="1520"/>
              <a:t>Small vs. Large State</a:t>
            </a:r>
            <a:endParaRPr sz="1520"/>
          </a:p>
          <a:p>
            <a:pPr marL="342900" lvl="0" indent="-325120" algn="l" rtl="0">
              <a:lnSpc>
                <a:spcPct val="80000"/>
              </a:lnSpc>
              <a:spcBef>
                <a:spcPts val="304"/>
              </a:spcBef>
              <a:spcAft>
                <a:spcPts val="0"/>
              </a:spcAft>
              <a:buSzPts val="1520"/>
              <a:buChar char="•"/>
            </a:pPr>
            <a:r>
              <a:rPr lang="en-US" sz="1520"/>
              <a:t>Apportionment</a:t>
            </a:r>
            <a:endParaRPr sz="1520"/>
          </a:p>
          <a:p>
            <a:pPr marL="342900" lvl="0" indent="-325120" algn="l" rtl="0">
              <a:lnSpc>
                <a:spcPct val="80000"/>
              </a:lnSpc>
              <a:spcBef>
                <a:spcPts val="304"/>
              </a:spcBef>
              <a:spcAft>
                <a:spcPts val="0"/>
              </a:spcAft>
              <a:buSzPts val="1520"/>
              <a:buChar char="•"/>
            </a:pPr>
            <a:r>
              <a:rPr lang="en-US" sz="1520"/>
              <a:t>Democracy</a:t>
            </a:r>
            <a:endParaRPr sz="1520"/>
          </a:p>
          <a:p>
            <a:pPr marL="342900" lvl="0" indent="0" algn="l" rtl="0">
              <a:lnSpc>
                <a:spcPct val="80000"/>
              </a:lnSpc>
              <a:spcBef>
                <a:spcPts val="304"/>
              </a:spcBef>
              <a:spcAft>
                <a:spcPts val="0"/>
              </a:spcAft>
              <a:buNone/>
            </a:pPr>
            <a:endParaRPr sz="1520"/>
          </a:p>
          <a:p>
            <a:pPr marL="342900" lvl="0" indent="0" algn="l" rtl="0">
              <a:lnSpc>
                <a:spcPct val="80000"/>
              </a:lnSpc>
              <a:spcBef>
                <a:spcPts val="304"/>
              </a:spcBef>
              <a:spcAft>
                <a:spcPts val="0"/>
              </a:spcAft>
              <a:buNone/>
            </a:pPr>
            <a:endParaRPr sz="1520"/>
          </a:p>
        </p:txBody>
      </p:sp>
      <p:graphicFrame>
        <p:nvGraphicFramePr>
          <p:cNvPr id="187" name="Google Shape;187;p26"/>
          <p:cNvGraphicFramePr/>
          <p:nvPr/>
        </p:nvGraphicFramePr>
        <p:xfrm>
          <a:off x="457200" y="1736625"/>
          <a:ext cx="3000000" cy="3000000"/>
        </p:xfrm>
        <a:graphic>
          <a:graphicData uri="http://schemas.openxmlformats.org/drawingml/2006/table">
            <a:tbl>
              <a:tblPr>
                <a:noFill/>
                <a:tableStyleId>{A1F33955-F75E-41B1-9C63-36D83648C5F1}</a:tableStyleId>
              </a:tblPr>
              <a:tblGrid>
                <a:gridCol w="3619500">
                  <a:extLst>
                    <a:ext uri="{9D8B030D-6E8A-4147-A177-3AD203B41FA5}">
                      <a16:colId xmlns:a16="http://schemas.microsoft.com/office/drawing/2014/main" val="20000"/>
                    </a:ext>
                  </a:extLst>
                </a:gridCol>
                <a:gridCol w="4711925">
                  <a:extLst>
                    <a:ext uri="{9D8B030D-6E8A-4147-A177-3AD203B41FA5}">
                      <a16:colId xmlns:a16="http://schemas.microsoft.com/office/drawing/2014/main" val="20001"/>
                    </a:ext>
                  </a:extLst>
                </a:gridCol>
              </a:tblGrid>
              <a:tr h="4962900">
                <a:tc>
                  <a:txBody>
                    <a:bodyPr/>
                    <a:lstStyle/>
                    <a:p>
                      <a:pPr marL="0" lvl="0" indent="0" algn="l" rtl="0">
                        <a:spcBef>
                          <a:spcPts val="0"/>
                        </a:spcBef>
                        <a:spcAft>
                          <a:spcPts val="0"/>
                        </a:spcAft>
                        <a:buNone/>
                      </a:pPr>
                      <a:endParaRPr/>
                    </a:p>
                  </a:txBody>
                  <a:tcPr marL="91425" marR="91425" marT="91425" marB="91425"/>
                </a:tc>
                <a:tc>
                  <a:txBody>
                    <a:bodyPr/>
                    <a:lstStyle/>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Republic</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Representative Democracy</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Intent</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Compromise</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Amendment</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House of Representatives</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Senate</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Rogue</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Tradition</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Rubber Stamp</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Binding and Non-Binding Electors</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23rd Amendments</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Elitism </a:t>
                      </a:r>
                      <a:endParaRPr sz="1520">
                        <a:solidFill>
                          <a:schemeClr val="dk1"/>
                        </a:solidFill>
                        <a:latin typeface="Calibri"/>
                        <a:ea typeface="Calibri"/>
                        <a:cs typeface="Calibri"/>
                        <a:sym typeface="Calibri"/>
                      </a:endParaRPr>
                    </a:p>
                    <a:p>
                      <a:pPr marL="342900" lvl="0" indent="-325120" algn="l" rtl="0">
                        <a:lnSpc>
                          <a:spcPct val="80000"/>
                        </a:lnSpc>
                        <a:spcBef>
                          <a:spcPts val="304"/>
                        </a:spcBef>
                        <a:spcAft>
                          <a:spcPts val="0"/>
                        </a:spcAft>
                        <a:buClr>
                          <a:schemeClr val="dk1"/>
                        </a:buClr>
                        <a:buSzPts val="1520"/>
                        <a:buChar char="•"/>
                      </a:pPr>
                      <a:r>
                        <a:rPr lang="en-US" sz="1520">
                          <a:solidFill>
                            <a:schemeClr val="dk1"/>
                          </a:solidFill>
                          <a:latin typeface="Calibri"/>
                          <a:ea typeface="Calibri"/>
                          <a:cs typeface="Calibri"/>
                          <a:sym typeface="Calibri"/>
                        </a:rPr>
                        <a:t>Informed</a:t>
                      </a:r>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Rubric</a:t>
            </a:r>
            <a:endParaRPr/>
          </a:p>
        </p:txBody>
      </p:sp>
      <p:sp>
        <p:nvSpPr>
          <p:cNvPr id="193" name="Google Shape;193;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Char char="•"/>
            </a:pPr>
            <a:r>
              <a:rPr lang="en-US" sz="1600"/>
              <a:t>1</a:t>
            </a:r>
            <a:r>
              <a:rPr lang="en-US" sz="1600" baseline="30000"/>
              <a:t>st</a:t>
            </a:r>
            <a:r>
              <a:rPr lang="en-US" sz="1600"/>
              <a:t> Paragraph - Opening Paragraph</a:t>
            </a:r>
            <a:endParaRPr/>
          </a:p>
          <a:p>
            <a:pPr marL="742950" lvl="1" indent="-285750" algn="l" rtl="0">
              <a:spcBef>
                <a:spcPts val="320"/>
              </a:spcBef>
              <a:spcAft>
                <a:spcPts val="0"/>
              </a:spcAft>
              <a:buClr>
                <a:schemeClr val="dk1"/>
              </a:buClr>
              <a:buSzPts val="1600"/>
              <a:buChar char="–"/>
            </a:pPr>
            <a:r>
              <a:rPr lang="en-US" sz="1600"/>
              <a:t>Define – Electoral College (5 point)</a:t>
            </a:r>
            <a:endParaRPr/>
          </a:p>
          <a:p>
            <a:pPr marL="742950" lvl="1" indent="-285750" algn="l" rtl="0">
              <a:spcBef>
                <a:spcPts val="320"/>
              </a:spcBef>
              <a:spcAft>
                <a:spcPts val="0"/>
              </a:spcAft>
              <a:buClr>
                <a:schemeClr val="dk1"/>
              </a:buClr>
              <a:buSzPts val="1600"/>
              <a:buChar char="–"/>
            </a:pPr>
            <a:r>
              <a:rPr lang="en-US" sz="1600"/>
              <a:t>Explain “How the Electoral College works” (15 points)</a:t>
            </a:r>
            <a:endParaRPr/>
          </a:p>
          <a:p>
            <a:pPr marL="342900" lvl="0" indent="-342900" algn="l" rtl="0">
              <a:spcBef>
                <a:spcPts val="320"/>
              </a:spcBef>
              <a:spcAft>
                <a:spcPts val="0"/>
              </a:spcAft>
              <a:buClr>
                <a:schemeClr val="dk1"/>
              </a:buClr>
              <a:buSzPts val="1600"/>
              <a:buChar char="•"/>
            </a:pPr>
            <a:r>
              <a:rPr lang="en-US" sz="1600"/>
              <a:t>2</a:t>
            </a:r>
            <a:r>
              <a:rPr lang="en-US" sz="1600" baseline="30000"/>
              <a:t>nd</a:t>
            </a:r>
            <a:r>
              <a:rPr lang="en-US" sz="1600"/>
              <a:t> Paragraph</a:t>
            </a:r>
            <a:endParaRPr/>
          </a:p>
          <a:p>
            <a:pPr marL="742950" lvl="1" indent="-285750" algn="l" rtl="0">
              <a:spcBef>
                <a:spcPts val="320"/>
              </a:spcBef>
              <a:spcAft>
                <a:spcPts val="0"/>
              </a:spcAft>
              <a:buClr>
                <a:schemeClr val="dk1"/>
              </a:buClr>
              <a:buSzPts val="1600"/>
              <a:buChar char="–"/>
            </a:pPr>
            <a:r>
              <a:rPr lang="en-US" sz="1600"/>
              <a:t>Identify issues and your position with regards to the Electoral College system (must have at least ONE issue but preferably TWO or more) (10 Points)</a:t>
            </a:r>
            <a:endParaRPr/>
          </a:p>
          <a:p>
            <a:pPr marL="742950" lvl="1" indent="-285750" algn="l" rtl="0">
              <a:spcBef>
                <a:spcPts val="320"/>
              </a:spcBef>
              <a:spcAft>
                <a:spcPts val="0"/>
              </a:spcAft>
              <a:buClr>
                <a:schemeClr val="dk1"/>
              </a:buClr>
              <a:buSzPts val="1600"/>
              <a:buChar char="–"/>
            </a:pPr>
            <a:r>
              <a:rPr lang="en-US" sz="1600"/>
              <a:t>Give an explanation as to why this issue is a problem (10 points)</a:t>
            </a:r>
            <a:endParaRPr/>
          </a:p>
          <a:p>
            <a:pPr marL="342900" lvl="0" indent="-342900" algn="l" rtl="0">
              <a:spcBef>
                <a:spcPts val="320"/>
              </a:spcBef>
              <a:spcAft>
                <a:spcPts val="0"/>
              </a:spcAft>
              <a:buClr>
                <a:schemeClr val="dk1"/>
              </a:buClr>
              <a:buSzPts val="1600"/>
              <a:buChar char="•"/>
            </a:pPr>
            <a:r>
              <a:rPr lang="en-US" sz="1600"/>
              <a:t>3</a:t>
            </a:r>
            <a:r>
              <a:rPr lang="en-US" sz="1600" baseline="30000"/>
              <a:t>rd</a:t>
            </a:r>
            <a:r>
              <a:rPr lang="en-US" sz="1600"/>
              <a:t> Paragraph</a:t>
            </a:r>
            <a:endParaRPr/>
          </a:p>
          <a:p>
            <a:pPr marL="742950" lvl="1" indent="-285750" algn="l" rtl="0">
              <a:spcBef>
                <a:spcPts val="320"/>
              </a:spcBef>
              <a:spcAft>
                <a:spcPts val="0"/>
              </a:spcAft>
              <a:buClr>
                <a:schemeClr val="dk1"/>
              </a:buClr>
              <a:buSzPts val="1600"/>
              <a:buChar char="–"/>
            </a:pPr>
            <a:r>
              <a:rPr lang="en-US" sz="1600"/>
              <a:t>Offer a solution to the issues or explain why we should keep the system as it is (10 points) </a:t>
            </a:r>
            <a:endParaRPr/>
          </a:p>
          <a:p>
            <a:pPr marL="742950" lvl="1" indent="-285750" algn="l" rtl="0">
              <a:spcBef>
                <a:spcPts val="320"/>
              </a:spcBef>
              <a:spcAft>
                <a:spcPts val="0"/>
              </a:spcAft>
              <a:buClr>
                <a:schemeClr val="dk1"/>
              </a:buClr>
              <a:buSzPts val="1600"/>
              <a:buChar char="–"/>
            </a:pPr>
            <a:r>
              <a:rPr lang="en-US" sz="1600"/>
              <a:t>Support your position with evidence from your research (10 points)</a:t>
            </a:r>
            <a:endParaRPr/>
          </a:p>
          <a:p>
            <a:pPr marL="742950" lvl="1" indent="-285750" algn="l" rtl="0">
              <a:spcBef>
                <a:spcPts val="320"/>
              </a:spcBef>
              <a:spcAft>
                <a:spcPts val="0"/>
              </a:spcAft>
              <a:buClr>
                <a:schemeClr val="dk1"/>
              </a:buClr>
              <a:buSzPts val="1600"/>
              <a:buChar char="–"/>
            </a:pPr>
            <a:r>
              <a:rPr lang="en-US" sz="1600"/>
              <a:t>Give an example from current events to illustrate or clarify your position(5 points)</a:t>
            </a:r>
            <a:endParaRPr/>
          </a:p>
          <a:p>
            <a:pPr marL="342900" lvl="0" indent="-342900" algn="l" rtl="0">
              <a:spcBef>
                <a:spcPts val="320"/>
              </a:spcBef>
              <a:spcAft>
                <a:spcPts val="0"/>
              </a:spcAft>
              <a:buClr>
                <a:schemeClr val="dk1"/>
              </a:buClr>
              <a:buSzPts val="1600"/>
              <a:buChar char="•"/>
            </a:pPr>
            <a:r>
              <a:rPr lang="en-US" sz="1600"/>
              <a:t>4</a:t>
            </a:r>
            <a:r>
              <a:rPr lang="en-US" sz="1600" baseline="30000"/>
              <a:t>th</a:t>
            </a:r>
            <a:r>
              <a:rPr lang="en-US" sz="1600"/>
              <a:t> Paragraph  - Conclusion</a:t>
            </a:r>
            <a:endParaRPr sz="1600"/>
          </a:p>
          <a:p>
            <a:pPr marL="742950" lvl="1" indent="-285750" algn="l" rtl="0">
              <a:spcBef>
                <a:spcPts val="320"/>
              </a:spcBef>
              <a:spcAft>
                <a:spcPts val="0"/>
              </a:spcAft>
              <a:buClr>
                <a:schemeClr val="dk1"/>
              </a:buClr>
              <a:buSzPts val="1600"/>
              <a:buChar char="–"/>
            </a:pPr>
            <a:r>
              <a:rPr lang="en-US" sz="1600"/>
              <a:t>Be sure to acknowledge the two competing views giving strengths and weaknesses of all positions presented (10 Points)</a:t>
            </a:r>
            <a:endParaRPr/>
          </a:p>
          <a:p>
            <a:pPr marL="742950" lvl="1" indent="-285750" algn="l" rtl="0">
              <a:spcBef>
                <a:spcPts val="320"/>
              </a:spcBef>
              <a:spcAft>
                <a:spcPts val="0"/>
              </a:spcAft>
              <a:buClr>
                <a:schemeClr val="dk1"/>
              </a:buClr>
              <a:buSzPts val="1600"/>
              <a:buChar char="–"/>
            </a:pPr>
            <a:r>
              <a:rPr lang="en-US" sz="1600"/>
              <a:t>Conclude your letter restating your position on the Electoral College (10 points)</a:t>
            </a:r>
            <a:endParaRPr/>
          </a:p>
          <a:p>
            <a:pPr marL="342900" lvl="0" indent="-342900" algn="l" rtl="0">
              <a:spcBef>
                <a:spcPts val="320"/>
              </a:spcBef>
              <a:spcAft>
                <a:spcPts val="0"/>
              </a:spcAft>
              <a:buClr>
                <a:schemeClr val="dk1"/>
              </a:buClr>
              <a:buSzPts val="1600"/>
              <a:buChar char="•"/>
            </a:pPr>
            <a:r>
              <a:rPr lang="en-US" sz="1600"/>
              <a:t>Overall Focus of your letter (15 points)</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58975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br>
              <a:rPr lang="en-US" sz="3959"/>
            </a:br>
            <a:r>
              <a:rPr lang="en-US" sz="3959"/>
              <a:t>Is the </a:t>
            </a:r>
            <a:r>
              <a:rPr lang="en-US" sz="3959" b="1" u="sng"/>
              <a:t>Electoral College an outdated </a:t>
            </a:r>
            <a:r>
              <a:rPr lang="en-US" sz="3959"/>
              <a:t>system for choosing the president?</a:t>
            </a:r>
            <a:br>
              <a:rPr lang="en-US" sz="3959"/>
            </a:br>
            <a:br>
              <a:rPr lang="en-US" sz="3959"/>
            </a:br>
            <a:r>
              <a:rPr lang="en-US" sz="3959"/>
              <a:t>Does this </a:t>
            </a:r>
            <a:r>
              <a:rPr lang="en-US" sz="3959" b="1" u="sng"/>
              <a:t>Winner Take all System </a:t>
            </a:r>
            <a:r>
              <a:rPr lang="en-US" sz="3959"/>
              <a:t>really reflect the will of the People?</a:t>
            </a:r>
            <a:br>
              <a:rPr lang="en-US" sz="3959"/>
            </a:br>
            <a:br>
              <a:rPr lang="en-US" sz="3959"/>
            </a:br>
            <a:r>
              <a:rPr lang="en-US" sz="3959"/>
              <a:t> What type of </a:t>
            </a:r>
            <a:r>
              <a:rPr lang="en-US" sz="3959" b="1" u="sng"/>
              <a:t>alternatives</a:t>
            </a:r>
            <a:r>
              <a:rPr lang="en-US" sz="3959"/>
              <a:t> might work?</a:t>
            </a:r>
            <a:br>
              <a:rPr lang="en-US" sz="3959"/>
            </a:br>
            <a:br>
              <a:rPr lang="en-US" sz="3959"/>
            </a:br>
            <a:endParaRPr sz="3959"/>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Argumentative Writing Task</a:t>
            </a:r>
            <a:endParaRPr/>
          </a:p>
        </p:txBody>
      </p:sp>
      <p:sp>
        <p:nvSpPr>
          <p:cNvPr id="96" name="Google Shape;96;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480"/>
              <a:buChar char="•"/>
            </a:pPr>
            <a:r>
              <a:rPr lang="en-US" sz="2480"/>
              <a:t>Is the Electoral College the best way to elect a President in a democratic republic? </a:t>
            </a:r>
            <a:endParaRPr/>
          </a:p>
          <a:p>
            <a:pPr marL="342900" lvl="0" indent="-342900" algn="l" rtl="0">
              <a:lnSpc>
                <a:spcPct val="80000"/>
              </a:lnSpc>
              <a:spcBef>
                <a:spcPts val="496"/>
              </a:spcBef>
              <a:spcAft>
                <a:spcPts val="0"/>
              </a:spcAft>
              <a:buClr>
                <a:schemeClr val="dk1"/>
              </a:buClr>
              <a:buSzPts val="2480"/>
              <a:buChar char="•"/>
            </a:pPr>
            <a:r>
              <a:rPr lang="en-US" sz="2480"/>
              <a:t>After reading and analyzing informational texts (maps, articles, informational videos, etc.) on the Electoral College and alternative Presidential election methods, write a letter to the editor (no more than 500 words) that argues your position to the above question.  Support your position with evidence from your research.  Give an example from current events to illustrate or clarify your position.  Be sure to acknowledge the two competing views giving strengths and weaknesses of all positions presented.</a:t>
            </a:r>
            <a:endParaRPr/>
          </a:p>
          <a:p>
            <a:pPr marL="342900" lvl="0" indent="-342900" algn="l" rtl="0">
              <a:lnSpc>
                <a:spcPct val="80000"/>
              </a:lnSpc>
              <a:spcBef>
                <a:spcPts val="496"/>
              </a:spcBef>
              <a:spcAft>
                <a:spcPts val="0"/>
              </a:spcAft>
              <a:buClr>
                <a:schemeClr val="dk1"/>
              </a:buClr>
              <a:buSzPts val="2480"/>
              <a:buChar char="•"/>
            </a:pPr>
            <a:r>
              <a:rPr lang="en-US" sz="2480"/>
              <a:t>Conclude your letter with a clear and precise summary and evaluation. </a:t>
            </a:r>
            <a:endParaRPr sz="248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16" descr="electoral college vote map"/>
          <p:cNvPicPr preferRelativeResize="0"/>
          <p:nvPr/>
        </p:nvPicPr>
        <p:blipFill rotWithShape="1">
          <a:blip r:embed="rId3">
            <a:alphaModFix/>
          </a:blip>
          <a:srcRect/>
          <a:stretch/>
        </p:blipFill>
        <p:spPr>
          <a:xfrm>
            <a:off x="380648" y="685799"/>
            <a:ext cx="8306152" cy="5708833"/>
          </a:xfrm>
          <a:prstGeom prst="rect">
            <a:avLst/>
          </a:prstGeom>
          <a:noFill/>
          <a:ln>
            <a:noFill/>
          </a:ln>
        </p:spPr>
      </p:pic>
      <p:sp>
        <p:nvSpPr>
          <p:cNvPr id="102" name="Google Shape;102;p16"/>
          <p:cNvSpPr txBox="1">
            <a:spLocks noGrp="1"/>
          </p:cNvSpPr>
          <p:nvPr>
            <p:ph type="title"/>
          </p:nvPr>
        </p:nvSpPr>
        <p:spPr>
          <a:xfrm>
            <a:off x="457200" y="-228600"/>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Calibri"/>
              <a:buNone/>
            </a:pPr>
            <a:r>
              <a:rPr lang="en-US" sz="3600" b="1"/>
              <a:t>2000 – 2010 Electoral Map</a:t>
            </a:r>
            <a:endParaRPr sz="36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17" descr="http://consultantsmind.files.wordpress.com/2012/08/electoral-votes-by-state-map1.png?w=584&amp;h=372"/>
          <p:cNvPicPr preferRelativeResize="0"/>
          <p:nvPr/>
        </p:nvPicPr>
        <p:blipFill rotWithShape="1">
          <a:blip r:embed="rId3">
            <a:alphaModFix/>
          </a:blip>
          <a:srcRect/>
          <a:stretch/>
        </p:blipFill>
        <p:spPr>
          <a:xfrm>
            <a:off x="-1" y="385696"/>
            <a:ext cx="9144001" cy="582460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533400" y="0"/>
            <a:ext cx="8229600" cy="23923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790"/>
              <a:buFont typeface="Calibri"/>
              <a:buNone/>
            </a:pPr>
            <a:r>
              <a:rPr lang="en-US" sz="2790"/>
              <a:t>2000 Election</a:t>
            </a:r>
            <a:br>
              <a:rPr lang="en-US" sz="2790"/>
            </a:br>
            <a:r>
              <a:rPr lang="en-US" sz="2790"/>
              <a:t>Popular votes     v.    Electoral votes</a:t>
            </a:r>
            <a:br>
              <a:rPr lang="en-US" sz="2790"/>
            </a:br>
            <a:br>
              <a:rPr lang="en-US" sz="2790"/>
            </a:br>
            <a:r>
              <a:rPr lang="en-US" sz="2790"/>
              <a:t>205,815,000 of which 105,405,100 or </a:t>
            </a:r>
            <a:br>
              <a:rPr lang="en-US" sz="2790"/>
            </a:br>
            <a:r>
              <a:rPr lang="en-US" sz="2790"/>
              <a:t>51% of eligible voters</a:t>
            </a:r>
            <a:br>
              <a:rPr lang="en-US" sz="2880"/>
            </a:br>
            <a:endParaRPr sz="2880"/>
          </a:p>
        </p:txBody>
      </p:sp>
      <p:sp>
        <p:nvSpPr>
          <p:cNvPr id="113" name="Google Shape;113;p18"/>
          <p:cNvSpPr txBox="1"/>
          <p:nvPr/>
        </p:nvSpPr>
        <p:spPr>
          <a:xfrm>
            <a:off x="533400" y="2286000"/>
            <a:ext cx="4114800" cy="415498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Calibri"/>
                <a:ea typeface="Calibri"/>
                <a:cs typeface="Calibri"/>
                <a:sym typeface="Calibri"/>
              </a:rPr>
              <a:t>	</a:t>
            </a:r>
            <a:r>
              <a:rPr lang="en-US" sz="2400" b="1" i="0" u="sng" strike="noStrike" cap="none">
                <a:solidFill>
                  <a:schemeClr val="dk1"/>
                </a:solidFill>
                <a:latin typeface="Calibri"/>
                <a:ea typeface="Calibri"/>
                <a:cs typeface="Calibri"/>
                <a:sym typeface="Calibri"/>
              </a:rPr>
              <a:t>Popular Vote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Total votes = 104,339,944</a:t>
            </a:r>
            <a:endParaRPr/>
          </a:p>
          <a:p>
            <a:pPr marL="0" marR="0" lvl="0" indent="0" algn="l" rtl="0">
              <a:spcBef>
                <a:spcPts val="0"/>
              </a:spcBef>
              <a:spcAft>
                <a:spcPts val="0"/>
              </a:spcAft>
              <a:buNone/>
            </a:pPr>
            <a:br>
              <a:rPr lang="en-US" sz="2400">
                <a:solidFill>
                  <a:schemeClr val="dk1"/>
                </a:solidFill>
                <a:latin typeface="Calibri"/>
                <a:ea typeface="Calibri"/>
                <a:cs typeface="Calibri"/>
                <a:sym typeface="Calibri"/>
              </a:rPr>
            </a:br>
            <a:r>
              <a:rPr lang="en-US" sz="2400">
                <a:solidFill>
                  <a:srgbClr val="0070C0"/>
                </a:solidFill>
                <a:latin typeface="Calibri"/>
                <a:ea typeface="Calibri"/>
                <a:cs typeface="Calibri"/>
                <a:sym typeface="Calibri"/>
              </a:rPr>
              <a:t>Gore – 50,999,897</a:t>
            </a:r>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48.3% of popular vote</a:t>
            </a:r>
            <a:endParaRPr/>
          </a:p>
          <a:p>
            <a:pPr marL="0" marR="0" lvl="0" indent="0" algn="l" rtl="0">
              <a:spcBef>
                <a:spcPts val="0"/>
              </a:spcBef>
              <a:spcAft>
                <a:spcPts val="0"/>
              </a:spcAft>
              <a:buNone/>
            </a:pPr>
            <a:br>
              <a:rPr lang="en-US" sz="2400">
                <a:solidFill>
                  <a:schemeClr val="dk1"/>
                </a:solidFill>
                <a:latin typeface="Calibri"/>
                <a:ea typeface="Calibri"/>
                <a:cs typeface="Calibri"/>
                <a:sym typeface="Calibri"/>
              </a:rPr>
            </a:br>
            <a:r>
              <a:rPr lang="en-US" sz="2400">
                <a:solidFill>
                  <a:srgbClr val="FF0000"/>
                </a:solidFill>
                <a:latin typeface="Calibri"/>
                <a:ea typeface="Calibri"/>
                <a:cs typeface="Calibri"/>
                <a:sym typeface="Calibri"/>
              </a:rPr>
              <a:t>Bush – 50,456,002</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47.8% of popular vote</a:t>
            </a:r>
            <a:endParaRPr/>
          </a:p>
          <a:p>
            <a:pPr marL="0" marR="0" lvl="0" indent="0" algn="l" rtl="0">
              <a:spcBef>
                <a:spcPts val="0"/>
              </a:spcBef>
              <a:spcAft>
                <a:spcPts val="0"/>
              </a:spcAft>
              <a:buNone/>
            </a:pPr>
            <a:endParaRPr sz="2400">
              <a:solidFill>
                <a:srgbClr val="FF0000"/>
              </a:solidFill>
              <a:latin typeface="Calibri"/>
              <a:ea typeface="Calibri"/>
              <a:cs typeface="Calibri"/>
              <a:sym typeface="Calibri"/>
            </a:endParaRPr>
          </a:p>
          <a:p>
            <a:pPr marL="0" marR="0" lvl="0" indent="0" algn="l" rtl="0">
              <a:spcBef>
                <a:spcPts val="0"/>
              </a:spcBef>
              <a:spcAft>
                <a:spcPts val="0"/>
              </a:spcAft>
              <a:buNone/>
            </a:pPr>
            <a:r>
              <a:rPr lang="en-US" sz="2400">
                <a:solidFill>
                  <a:srgbClr val="00B050"/>
                </a:solidFill>
                <a:latin typeface="Calibri"/>
                <a:ea typeface="Calibri"/>
                <a:cs typeface="Calibri"/>
                <a:sym typeface="Calibri"/>
              </a:rPr>
              <a:t>Nader – 2,883,955</a:t>
            </a:r>
            <a:endParaRPr/>
          </a:p>
          <a:p>
            <a:pPr marL="0" marR="0" lvl="0" indent="0" algn="l" rtl="0">
              <a:spcBef>
                <a:spcPts val="0"/>
              </a:spcBef>
              <a:spcAft>
                <a:spcPts val="0"/>
              </a:spcAft>
              <a:buNone/>
            </a:pPr>
            <a:r>
              <a:rPr lang="en-US" sz="2400">
                <a:solidFill>
                  <a:srgbClr val="00B050"/>
                </a:solidFill>
                <a:latin typeface="Calibri"/>
                <a:ea typeface="Calibri"/>
                <a:cs typeface="Calibri"/>
                <a:sym typeface="Calibri"/>
              </a:rPr>
              <a:t>2.7% of popular vote</a:t>
            </a:r>
            <a:endParaRPr sz="2400">
              <a:solidFill>
                <a:srgbClr val="00B050"/>
              </a:solidFill>
              <a:latin typeface="Calibri"/>
              <a:ea typeface="Calibri"/>
              <a:cs typeface="Calibri"/>
              <a:sym typeface="Calibri"/>
            </a:endParaRPr>
          </a:p>
        </p:txBody>
      </p:sp>
      <p:sp>
        <p:nvSpPr>
          <p:cNvPr id="114" name="Google Shape;114;p18"/>
          <p:cNvSpPr txBox="1"/>
          <p:nvPr/>
        </p:nvSpPr>
        <p:spPr>
          <a:xfrm>
            <a:off x="4800600" y="2178705"/>
            <a:ext cx="4343400" cy="46474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	</a:t>
            </a:r>
            <a:r>
              <a:rPr lang="en-US" sz="2400" b="1" u="sng">
                <a:solidFill>
                  <a:schemeClr val="dk1"/>
                </a:solidFill>
                <a:latin typeface="Calibri"/>
                <a:ea typeface="Calibri"/>
                <a:cs typeface="Calibri"/>
                <a:sym typeface="Calibri"/>
              </a:rPr>
              <a:t>Electoral Votes</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  Total votes = 538</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 1 abstained</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 Gore –266</a:t>
            </a:r>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49% of Electoral Votes</a:t>
            </a:r>
            <a:endParaRPr sz="2400">
              <a:solidFill>
                <a:srgbClr val="0070C0"/>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  Bush–271</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51% of Electoral Votes</a:t>
            </a:r>
            <a:endParaRPr/>
          </a:p>
          <a:p>
            <a:pPr marL="0" marR="0" lvl="0" indent="0" algn="l" rtl="0">
              <a:spcBef>
                <a:spcPts val="0"/>
              </a:spcBef>
              <a:spcAft>
                <a:spcPts val="0"/>
              </a:spcAft>
              <a:buNone/>
            </a:pPr>
            <a:endParaRPr sz="2400">
              <a:solidFill>
                <a:srgbClr val="FF0000"/>
              </a:solidFill>
              <a:latin typeface="Calibri"/>
              <a:ea typeface="Calibri"/>
              <a:cs typeface="Calibri"/>
              <a:sym typeface="Calibri"/>
            </a:endParaRPr>
          </a:p>
          <a:p>
            <a:pPr marL="0" marR="0" lvl="0" indent="0" algn="l" rtl="0">
              <a:spcBef>
                <a:spcPts val="0"/>
              </a:spcBef>
              <a:spcAft>
                <a:spcPts val="0"/>
              </a:spcAft>
              <a:buNone/>
            </a:pPr>
            <a:r>
              <a:rPr lang="en-US" sz="2400">
                <a:solidFill>
                  <a:srgbClr val="00B050"/>
                </a:solidFill>
                <a:latin typeface="Calibri"/>
                <a:ea typeface="Calibri"/>
                <a:cs typeface="Calibri"/>
                <a:sym typeface="Calibri"/>
              </a:rPr>
              <a:t>Nader – 0</a:t>
            </a:r>
            <a:endParaRPr/>
          </a:p>
          <a:p>
            <a:pPr marL="0" marR="0" lvl="0" indent="0" algn="l" rtl="0">
              <a:spcBef>
                <a:spcPts val="0"/>
              </a:spcBef>
              <a:spcAft>
                <a:spcPts val="0"/>
              </a:spcAft>
              <a:buNone/>
            </a:pPr>
            <a:r>
              <a:rPr lang="en-US" sz="2400">
                <a:solidFill>
                  <a:srgbClr val="00B050"/>
                </a:solidFill>
                <a:latin typeface="Calibri"/>
                <a:ea typeface="Calibri"/>
                <a:cs typeface="Calibri"/>
                <a:sym typeface="Calibri"/>
              </a:rPr>
              <a:t>0% of Electoral votes</a:t>
            </a:r>
            <a:endParaRPr sz="2400">
              <a:solidFill>
                <a:srgbClr val="00B050"/>
              </a:solidFill>
              <a:latin typeface="Calibri"/>
              <a:ea typeface="Calibri"/>
              <a:cs typeface="Calibri"/>
              <a:sym typeface="Calibri"/>
            </a:endParaRPr>
          </a:p>
          <a:p>
            <a:pPr marL="0" marR="0" lvl="0" indent="0" algn="l" rtl="0">
              <a:spcBef>
                <a:spcPts val="0"/>
              </a:spcBef>
              <a:spcAft>
                <a:spcPts val="0"/>
              </a:spcAft>
              <a:buNone/>
            </a:pPr>
            <a:endParaRPr sz="2800">
              <a:solidFill>
                <a:srgbClr val="FF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0" name="Google Shape;120;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1" name="Google Shape;121;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2" name="Google Shape;122;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3" name="Google Shape;123;p19" descr="http://www.presidency.ucsb.edu/images/spacer.gif"/>
          <p:cNvPicPr preferRelativeResize="0"/>
          <p:nvPr/>
        </p:nvPicPr>
        <p:blipFill rotWithShape="1">
          <a:blip r:embed="rId3">
            <a:alphaModFix/>
          </a:blip>
          <a:srcRect/>
          <a:stretch/>
        </p:blipFill>
        <p:spPr>
          <a:xfrm>
            <a:off x="0" y="0"/>
            <a:ext cx="9525" cy="9525"/>
          </a:xfrm>
          <a:prstGeom prst="rect">
            <a:avLst/>
          </a:prstGeom>
          <a:noFill/>
          <a:ln>
            <a:noFill/>
          </a:ln>
        </p:spPr>
      </p:pic>
      <p:pic>
        <p:nvPicPr>
          <p:cNvPr id="124" name="Google Shape;124;p19" descr="http://www.presidency.ucsb.edu/images/spacer.gif"/>
          <p:cNvPicPr preferRelativeResize="0"/>
          <p:nvPr/>
        </p:nvPicPr>
        <p:blipFill rotWithShape="1">
          <a:blip r:embed="rId3">
            <a:alphaModFix/>
          </a:blip>
          <a:srcRect/>
          <a:stretch/>
        </p:blipFill>
        <p:spPr>
          <a:xfrm>
            <a:off x="0" y="0"/>
            <a:ext cx="142875" cy="190500"/>
          </a:xfrm>
          <a:prstGeom prst="rect">
            <a:avLst/>
          </a:prstGeom>
          <a:noFill/>
          <a:ln>
            <a:noFill/>
          </a:ln>
        </p:spPr>
      </p:pic>
      <p:pic>
        <p:nvPicPr>
          <p:cNvPr id="125" name="Google Shape;125;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6" name="Google Shape;126;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7" name="Google Shape;127;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8" name="Google Shape;128;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29" name="Google Shape;129;p19" descr="http://www.presidency.ucsb.edu/images/spacer.gif"/>
          <p:cNvPicPr preferRelativeResize="0"/>
          <p:nvPr/>
        </p:nvPicPr>
        <p:blipFill rotWithShape="1">
          <a:blip r:embed="rId3">
            <a:alphaModFix/>
          </a:blip>
          <a:srcRect/>
          <a:stretch/>
        </p:blipFill>
        <p:spPr>
          <a:xfrm>
            <a:off x="0" y="0"/>
            <a:ext cx="142875" cy="190500"/>
          </a:xfrm>
          <a:prstGeom prst="rect">
            <a:avLst/>
          </a:prstGeom>
          <a:noFill/>
          <a:ln>
            <a:noFill/>
          </a:ln>
        </p:spPr>
      </p:pic>
      <p:pic>
        <p:nvPicPr>
          <p:cNvPr id="130" name="Google Shape;130;p19" descr="http://www.presidency.ucsb.edu/images/spacer.gif"/>
          <p:cNvPicPr preferRelativeResize="0"/>
          <p:nvPr/>
        </p:nvPicPr>
        <p:blipFill rotWithShape="1">
          <a:blip r:embed="rId3">
            <a:alphaModFix/>
          </a:blip>
          <a:srcRect/>
          <a:stretch/>
        </p:blipFill>
        <p:spPr>
          <a:xfrm>
            <a:off x="0" y="0"/>
            <a:ext cx="190500" cy="9525"/>
          </a:xfrm>
          <a:prstGeom prst="rect">
            <a:avLst/>
          </a:prstGeom>
          <a:noFill/>
          <a:ln>
            <a:noFill/>
          </a:ln>
        </p:spPr>
      </p:pic>
      <p:pic>
        <p:nvPicPr>
          <p:cNvPr id="131" name="Google Shape;131;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32" name="Google Shape;132;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33" name="Google Shape;133;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34" name="Google Shape;134;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35" name="Google Shape;135;p19" descr="http://www.presidency.ucsb.edu/images/spacer.gif"/>
          <p:cNvPicPr preferRelativeResize="0"/>
          <p:nvPr/>
        </p:nvPicPr>
        <p:blipFill rotWithShape="1">
          <a:blip r:embed="rId3">
            <a:alphaModFix/>
          </a:blip>
          <a:srcRect/>
          <a:stretch/>
        </p:blipFill>
        <p:spPr>
          <a:xfrm>
            <a:off x="0" y="0"/>
            <a:ext cx="142875" cy="190500"/>
          </a:xfrm>
          <a:prstGeom prst="rect">
            <a:avLst/>
          </a:prstGeom>
          <a:noFill/>
          <a:ln>
            <a:noFill/>
          </a:ln>
        </p:spPr>
      </p:pic>
      <p:pic>
        <p:nvPicPr>
          <p:cNvPr id="136" name="Google Shape;136;p19" descr="http://www.presidency.ucsb.edu/images/spacer.gif"/>
          <p:cNvPicPr preferRelativeResize="0"/>
          <p:nvPr/>
        </p:nvPicPr>
        <p:blipFill rotWithShape="1">
          <a:blip r:embed="rId3">
            <a:alphaModFix/>
          </a:blip>
          <a:srcRect/>
          <a:stretch/>
        </p:blipFill>
        <p:spPr>
          <a:xfrm>
            <a:off x="0" y="0"/>
            <a:ext cx="190500" cy="9525"/>
          </a:xfrm>
          <a:prstGeom prst="rect">
            <a:avLst/>
          </a:prstGeom>
          <a:noFill/>
          <a:ln>
            <a:noFill/>
          </a:ln>
        </p:spPr>
      </p:pic>
      <p:pic>
        <p:nvPicPr>
          <p:cNvPr id="137" name="Google Shape;137;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38" name="Google Shape;138;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pic>
        <p:nvPicPr>
          <p:cNvPr id="139" name="Google Shape;139;p19" descr="http://www.presidency.ucsb.edu/images/spacer.gif"/>
          <p:cNvPicPr preferRelativeResize="0"/>
          <p:nvPr/>
        </p:nvPicPr>
        <p:blipFill rotWithShape="1">
          <a:blip r:embed="rId3">
            <a:alphaModFix/>
          </a:blip>
          <a:srcRect/>
          <a:stretch/>
        </p:blipFill>
        <p:spPr>
          <a:xfrm>
            <a:off x="0" y="0"/>
            <a:ext cx="95250" cy="76200"/>
          </a:xfrm>
          <a:prstGeom prst="rect">
            <a:avLst/>
          </a:prstGeom>
          <a:noFill/>
          <a:ln>
            <a:noFill/>
          </a:ln>
        </p:spPr>
      </p:pic>
      <p:sp>
        <p:nvSpPr>
          <p:cNvPr id="140" name="Google Shape;140;p19"/>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br>
              <a:rPr lang="en-US"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sp>
        <p:nvSpPr>
          <p:cNvPr id="141" name="Google Shape;141;p19"/>
          <p:cNvSpPr/>
          <p:nvPr/>
        </p:nvSpPr>
        <p:spPr>
          <a:xfrm>
            <a:off x="0" y="0"/>
            <a:ext cx="9144000" cy="629403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br>
              <a:rPr lang="en-US"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br>
              <a:rPr lang="en-US" sz="1800" b="0" i="0" u="none" strike="noStrike" cap="none">
                <a:solidFill>
                  <a:schemeClr val="dk1"/>
                </a:solidFill>
                <a:latin typeface="Arial"/>
                <a:ea typeface="Arial"/>
                <a:cs typeface="Arial"/>
                <a:sym typeface="Arial"/>
              </a:rPr>
            </a:br>
            <a:br>
              <a:rPr lang="en-US" sz="1800" b="0" i="0" u="none" strike="noStrike" cap="none">
                <a:solidFill>
                  <a:schemeClr val="dk1"/>
                </a:solidFill>
                <a:latin typeface="Arial"/>
                <a:ea typeface="Arial"/>
                <a:cs typeface="Arial"/>
                <a:sym typeface="Arial"/>
              </a:rPr>
            </a:br>
            <a:br>
              <a:rPr lang="en-US"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a:t>
            </a:r>
            <a:r>
              <a:rPr lang="en-US" sz="187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Courier"/>
              <a:buNone/>
            </a:pPr>
            <a:r>
              <a:rPr lang="en-US" sz="1800" b="0" i="0" u="none" strike="noStrike" cap="none">
                <a:solidFill>
                  <a:schemeClr val="dk1"/>
                </a:solidFill>
                <a:latin typeface="Courier"/>
                <a:ea typeface="Courier"/>
                <a:cs typeface="Courier"/>
                <a:sym typeface="Courier"/>
              </a:rPr>
              <a:t> </a:t>
            </a:r>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Courier"/>
              <a:ea typeface="Courier"/>
              <a:cs typeface="Courier"/>
              <a:sym typeface="Courier"/>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ourier"/>
              <a:ea typeface="Courier"/>
              <a:cs typeface="Courier"/>
              <a:sym typeface="Courier"/>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Courier"/>
              <a:ea typeface="Courier"/>
              <a:cs typeface="Courier"/>
              <a:sym typeface="Courier"/>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ourier"/>
              <a:ea typeface="Courier"/>
              <a:cs typeface="Courier"/>
              <a:sym typeface="Courier"/>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Courier"/>
              <a:ea typeface="Courier"/>
              <a:cs typeface="Courier"/>
              <a:sym typeface="Courier"/>
            </a:endParaRPr>
          </a:p>
        </p:txBody>
      </p:sp>
      <p:pic>
        <p:nvPicPr>
          <p:cNvPr id="142" name="Google Shape;142;p19" descr="2000 Electoral Map"/>
          <p:cNvPicPr preferRelativeResize="0"/>
          <p:nvPr/>
        </p:nvPicPr>
        <p:blipFill rotWithShape="1">
          <a:blip r:embed="rId4">
            <a:alphaModFix/>
          </a:blip>
          <a:srcRect/>
          <a:stretch/>
        </p:blipFill>
        <p:spPr>
          <a:xfrm>
            <a:off x="457200" y="228600"/>
            <a:ext cx="8094726" cy="5007214"/>
          </a:xfrm>
          <a:prstGeom prst="rect">
            <a:avLst/>
          </a:prstGeom>
          <a:noFill/>
          <a:ln>
            <a:noFill/>
          </a:ln>
        </p:spPr>
      </p:pic>
      <p:sp>
        <p:nvSpPr>
          <p:cNvPr id="143" name="Google Shape;143;p19"/>
          <p:cNvSpPr txBox="1"/>
          <p:nvPr/>
        </p:nvSpPr>
        <p:spPr>
          <a:xfrm>
            <a:off x="685800" y="5334000"/>
            <a:ext cx="7094634" cy="120032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u="sng">
                <a:solidFill>
                  <a:schemeClr val="dk1"/>
                </a:solidFill>
                <a:latin typeface="Calibri"/>
                <a:ea typeface="Calibri"/>
                <a:cs typeface="Calibri"/>
                <a:sym typeface="Calibri"/>
              </a:rPr>
              <a:t>2000 Presidential Election</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Electoral Votes</a:t>
            </a:r>
            <a:r>
              <a:rPr lang="en-US" sz="1800">
                <a:solidFill>
                  <a:schemeClr val="dk1"/>
                </a:solidFill>
                <a:latin typeface="Calibri"/>
                <a:ea typeface="Calibri"/>
                <a:cs typeface="Calibri"/>
                <a:sym typeface="Calibri"/>
              </a:rPr>
              <a:t>     Bush – 271    Gore – 266</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Popular Vote         </a:t>
            </a:r>
            <a:r>
              <a:rPr lang="en-US" sz="1800">
                <a:solidFill>
                  <a:schemeClr val="dk1"/>
                </a:solidFill>
                <a:latin typeface="Calibri"/>
                <a:ea typeface="Calibri"/>
                <a:cs typeface="Calibri"/>
                <a:sym typeface="Calibri"/>
              </a:rPr>
              <a:t>Bush – 50,460,110 (47.87%)  Gore 51,003,926 (48.38%)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0"/>
          <p:cNvSpPr txBox="1"/>
          <p:nvPr/>
        </p:nvSpPr>
        <p:spPr>
          <a:xfrm>
            <a:off x="457200" y="76200"/>
            <a:ext cx="8229600" cy="1752600"/>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a:p>
            <a:pPr marL="0" marR="0" lvl="0" indent="0" algn="ctr" rtl="0">
              <a:lnSpc>
                <a:spcPct val="8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1996 Election</a:t>
            </a:r>
            <a:endParaRPr sz="2800">
              <a:solidFill>
                <a:schemeClr val="dk1"/>
              </a:solidFill>
              <a:latin typeface="Calibri"/>
              <a:ea typeface="Calibri"/>
              <a:cs typeface="Calibri"/>
              <a:sym typeface="Calibri"/>
            </a:endParaRPr>
          </a:p>
          <a:p>
            <a:pPr marL="0" marR="0" lvl="0" indent="0" algn="ctr" rtl="0">
              <a:lnSpc>
                <a:spcPct val="8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Popular votes     v.    Electoral votes</a:t>
            </a:r>
            <a:br>
              <a:rPr lang="en-US" sz="2800">
                <a:solidFill>
                  <a:schemeClr val="dk1"/>
                </a:solidFill>
                <a:latin typeface="Calibri"/>
                <a:ea typeface="Calibri"/>
                <a:cs typeface="Calibri"/>
                <a:sym typeface="Calibri"/>
              </a:rPr>
            </a:br>
            <a:br>
              <a:rPr lang="en-US" sz="2800">
                <a:solidFill>
                  <a:schemeClr val="dk1"/>
                </a:solidFill>
                <a:latin typeface="Calibri"/>
                <a:ea typeface="Calibri"/>
                <a:cs typeface="Calibri"/>
                <a:sym typeface="Calibri"/>
              </a:rPr>
            </a:br>
            <a:r>
              <a:rPr lang="en-US" sz="2800">
                <a:solidFill>
                  <a:schemeClr val="dk1"/>
                </a:solidFill>
                <a:latin typeface="Calibri"/>
                <a:ea typeface="Calibri"/>
                <a:cs typeface="Calibri"/>
                <a:sym typeface="Calibri"/>
              </a:rPr>
              <a:t>196,511,000 of which 96,277,634 or</a:t>
            </a:r>
            <a:endParaRPr/>
          </a:p>
          <a:p>
            <a:pPr marL="0" marR="0" lvl="0" indent="0" algn="ctr" rtl="0">
              <a:lnSpc>
                <a:spcPct val="80000"/>
              </a:lnSpc>
              <a:spcBef>
                <a:spcPts val="0"/>
              </a:spcBef>
              <a:spcAft>
                <a:spcPts val="0"/>
              </a:spcAft>
              <a:buClr>
                <a:schemeClr val="dk1"/>
              </a:buClr>
              <a:buSzPts val="2800"/>
              <a:buFont typeface="Calibri"/>
              <a:buNone/>
            </a:pPr>
            <a:r>
              <a:rPr lang="en-US" sz="2800">
                <a:solidFill>
                  <a:schemeClr val="dk1"/>
                </a:solidFill>
                <a:latin typeface="Calibri"/>
                <a:ea typeface="Calibri"/>
                <a:cs typeface="Calibri"/>
                <a:sym typeface="Calibri"/>
              </a:rPr>
              <a:t>49% of eligible voters </a:t>
            </a:r>
            <a:br>
              <a:rPr lang="en-US" sz="700">
                <a:solidFill>
                  <a:schemeClr val="dk1"/>
                </a:solidFill>
                <a:latin typeface="Calibri"/>
                <a:ea typeface="Calibri"/>
                <a:cs typeface="Calibri"/>
                <a:sym typeface="Calibri"/>
              </a:rPr>
            </a:br>
            <a:br>
              <a:rPr lang="en-US" sz="700">
                <a:solidFill>
                  <a:schemeClr val="dk1"/>
                </a:solidFill>
                <a:latin typeface="Calibri"/>
                <a:ea typeface="Calibri"/>
                <a:cs typeface="Calibri"/>
                <a:sym typeface="Calibri"/>
              </a:rPr>
            </a:br>
            <a:endParaRPr sz="700">
              <a:solidFill>
                <a:schemeClr val="dk1"/>
              </a:solidFill>
              <a:latin typeface="Calibri"/>
              <a:ea typeface="Calibri"/>
              <a:cs typeface="Calibri"/>
              <a:sym typeface="Calibri"/>
            </a:endParaRPr>
          </a:p>
        </p:txBody>
      </p:sp>
      <p:sp>
        <p:nvSpPr>
          <p:cNvPr id="149" name="Google Shape;149;p20"/>
          <p:cNvSpPr txBox="1"/>
          <p:nvPr/>
        </p:nvSpPr>
        <p:spPr>
          <a:xfrm>
            <a:off x="457200" y="2057400"/>
            <a:ext cx="4114800" cy="452431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Calibri"/>
                <a:ea typeface="Calibri"/>
                <a:cs typeface="Calibri"/>
                <a:sym typeface="Calibri"/>
              </a:rPr>
              <a:t>	</a:t>
            </a:r>
            <a:r>
              <a:rPr lang="en-US" sz="2400" b="1" u="sng">
                <a:solidFill>
                  <a:schemeClr val="dk1"/>
                </a:solidFill>
                <a:latin typeface="Calibri"/>
                <a:ea typeface="Calibri"/>
                <a:cs typeface="Calibri"/>
                <a:sym typeface="Calibri"/>
              </a:rPr>
              <a:t>Popular Vote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Total votes =103,758,177</a:t>
            </a:r>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Clinton – 44,909,806</a:t>
            </a:r>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43% of popular vote</a:t>
            </a:r>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Bush – 39,104,550</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37% of popular vote</a:t>
            </a:r>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a:p>
            <a:pPr marL="0" marR="0" lvl="0" indent="0" algn="l" rtl="0">
              <a:spcBef>
                <a:spcPts val="0"/>
              </a:spcBef>
              <a:spcAft>
                <a:spcPts val="0"/>
              </a:spcAft>
              <a:buNone/>
            </a:pPr>
            <a:r>
              <a:rPr lang="en-US" sz="2400">
                <a:solidFill>
                  <a:srgbClr val="953734"/>
                </a:solidFill>
                <a:latin typeface="Calibri"/>
                <a:ea typeface="Calibri"/>
                <a:cs typeface="Calibri"/>
                <a:sym typeface="Calibri"/>
              </a:rPr>
              <a:t>Perot – 19,743,821</a:t>
            </a:r>
            <a:endParaRPr/>
          </a:p>
          <a:p>
            <a:pPr marL="0" marR="0" lvl="0" indent="0" algn="l" rtl="0">
              <a:spcBef>
                <a:spcPts val="0"/>
              </a:spcBef>
              <a:spcAft>
                <a:spcPts val="0"/>
              </a:spcAft>
              <a:buNone/>
            </a:pPr>
            <a:r>
              <a:rPr lang="en-US" sz="2400">
                <a:solidFill>
                  <a:srgbClr val="953734"/>
                </a:solidFill>
                <a:latin typeface="Calibri"/>
                <a:ea typeface="Calibri"/>
                <a:cs typeface="Calibri"/>
                <a:sym typeface="Calibri"/>
              </a:rPr>
              <a:t>19% of popular vote</a:t>
            </a:r>
            <a:endParaRPr/>
          </a:p>
          <a:p>
            <a:pPr marL="0" marR="0" lvl="0" indent="0" algn="l" rtl="0">
              <a:spcBef>
                <a:spcPts val="0"/>
              </a:spcBef>
              <a:spcAft>
                <a:spcPts val="0"/>
              </a:spcAft>
              <a:buNone/>
            </a:pPr>
            <a:endParaRPr sz="2400">
              <a:solidFill>
                <a:srgbClr val="00B050"/>
              </a:solidFill>
              <a:latin typeface="Calibri"/>
              <a:ea typeface="Calibri"/>
              <a:cs typeface="Calibri"/>
              <a:sym typeface="Calibri"/>
            </a:endParaRPr>
          </a:p>
        </p:txBody>
      </p:sp>
      <p:sp>
        <p:nvSpPr>
          <p:cNvPr id="150" name="Google Shape;150;p20"/>
          <p:cNvSpPr txBox="1"/>
          <p:nvPr/>
        </p:nvSpPr>
        <p:spPr>
          <a:xfrm>
            <a:off x="4767943" y="1981200"/>
            <a:ext cx="4343400" cy="42780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	</a:t>
            </a:r>
            <a:r>
              <a:rPr lang="en-US" sz="2400" b="1" u="sng">
                <a:solidFill>
                  <a:schemeClr val="dk1"/>
                </a:solidFill>
                <a:latin typeface="Calibri"/>
                <a:ea typeface="Calibri"/>
                <a:cs typeface="Calibri"/>
                <a:sym typeface="Calibri"/>
              </a:rPr>
              <a:t>Electoral Votes</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  Total votes = 538</a:t>
            </a:r>
            <a:endParaRPr/>
          </a:p>
          <a:p>
            <a:pPr marL="0" marR="0" lvl="0" indent="0" algn="l" rtl="0">
              <a:spcBef>
                <a:spcPts val="0"/>
              </a:spcBef>
              <a:spcAft>
                <a:spcPts val="0"/>
              </a:spcAft>
              <a:buNone/>
            </a:pP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 Clinton – 370</a:t>
            </a:r>
            <a:endParaRPr/>
          </a:p>
          <a:p>
            <a:pPr marL="0" marR="0" lvl="0" indent="0" algn="l" rtl="0">
              <a:spcBef>
                <a:spcPts val="0"/>
              </a:spcBef>
              <a:spcAft>
                <a:spcPts val="0"/>
              </a:spcAft>
              <a:buNone/>
            </a:pPr>
            <a:r>
              <a:rPr lang="en-US" sz="2400">
                <a:solidFill>
                  <a:srgbClr val="0070C0"/>
                </a:solidFill>
                <a:latin typeface="Calibri"/>
                <a:ea typeface="Calibri"/>
                <a:cs typeface="Calibri"/>
                <a:sym typeface="Calibri"/>
              </a:rPr>
              <a:t>69% of Electoral votes</a:t>
            </a:r>
            <a:endParaRPr/>
          </a:p>
          <a:p>
            <a:pPr marL="0" marR="0" lvl="0" indent="0" algn="l" rtl="0">
              <a:spcBef>
                <a:spcPts val="0"/>
              </a:spcBef>
              <a:spcAft>
                <a:spcPts val="0"/>
              </a:spcAft>
              <a:buNone/>
            </a:pP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Bush -168</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31% of Electoral votes</a:t>
            </a:r>
            <a:endParaRPr/>
          </a:p>
          <a:p>
            <a:pPr marL="0" marR="0" lvl="0" indent="0" algn="l" rtl="0">
              <a:spcBef>
                <a:spcPts val="0"/>
              </a:spcBef>
              <a:spcAft>
                <a:spcPts val="0"/>
              </a:spcAft>
              <a:buNone/>
            </a:pPr>
            <a:endParaRPr sz="2400">
              <a:solidFill>
                <a:srgbClr val="0070C0"/>
              </a:solidFill>
              <a:latin typeface="Calibri"/>
              <a:ea typeface="Calibri"/>
              <a:cs typeface="Calibri"/>
              <a:sym typeface="Calibri"/>
            </a:endParaRPr>
          </a:p>
          <a:p>
            <a:pPr marL="0" marR="0" lvl="0" indent="0" algn="l" rtl="0">
              <a:spcBef>
                <a:spcPts val="0"/>
              </a:spcBef>
              <a:spcAft>
                <a:spcPts val="0"/>
              </a:spcAft>
              <a:buNone/>
            </a:pPr>
            <a:r>
              <a:rPr lang="en-US" sz="2400">
                <a:solidFill>
                  <a:srgbClr val="C00000"/>
                </a:solidFill>
                <a:latin typeface="Calibri"/>
                <a:ea typeface="Calibri"/>
                <a:cs typeface="Calibri"/>
                <a:sym typeface="Calibri"/>
              </a:rPr>
              <a:t>Perot – 0</a:t>
            </a:r>
            <a:endParaRPr/>
          </a:p>
          <a:p>
            <a:pPr marL="0" marR="0" lvl="0" indent="0" algn="l" rtl="0">
              <a:spcBef>
                <a:spcPts val="0"/>
              </a:spcBef>
              <a:spcAft>
                <a:spcPts val="0"/>
              </a:spcAft>
              <a:buNone/>
            </a:pPr>
            <a:r>
              <a:rPr lang="en-US" sz="2400">
                <a:solidFill>
                  <a:srgbClr val="C00000"/>
                </a:solidFill>
                <a:latin typeface="Calibri"/>
                <a:ea typeface="Calibri"/>
                <a:cs typeface="Calibri"/>
                <a:sym typeface="Calibri"/>
              </a:rPr>
              <a:t>0% of Electoral votes</a:t>
            </a:r>
            <a:endParaRPr sz="2800">
              <a:solidFill>
                <a:srgbClr val="C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21" descr="Electoral College Map 2008"/>
          <p:cNvPicPr preferRelativeResize="0"/>
          <p:nvPr/>
        </p:nvPicPr>
        <p:blipFill rotWithShape="1">
          <a:blip r:embed="rId3">
            <a:alphaModFix/>
          </a:blip>
          <a:srcRect/>
          <a:stretch/>
        </p:blipFill>
        <p:spPr>
          <a:xfrm>
            <a:off x="1066800" y="533400"/>
            <a:ext cx="7858452" cy="4557904"/>
          </a:xfrm>
          <a:prstGeom prst="rect">
            <a:avLst/>
          </a:prstGeom>
          <a:noFill/>
          <a:ln>
            <a:noFill/>
          </a:ln>
        </p:spPr>
      </p:pic>
      <p:sp>
        <p:nvSpPr>
          <p:cNvPr id="156" name="Google Shape;156;p21"/>
          <p:cNvSpPr txBox="1"/>
          <p:nvPr/>
        </p:nvSpPr>
        <p:spPr>
          <a:xfrm>
            <a:off x="914400" y="5410200"/>
            <a:ext cx="7848600"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u="sng">
                <a:solidFill>
                  <a:schemeClr val="dk1"/>
                </a:solidFill>
                <a:latin typeface="Calibri"/>
                <a:ea typeface="Calibri"/>
                <a:cs typeface="Calibri"/>
                <a:sym typeface="Calibri"/>
              </a:rPr>
              <a:t>2008 Presidential Election</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Electoral Votes     </a:t>
            </a:r>
            <a:r>
              <a:rPr lang="en-US" sz="1800">
                <a:solidFill>
                  <a:schemeClr val="dk1"/>
                </a:solidFill>
                <a:latin typeface="Calibri"/>
                <a:ea typeface="Calibri"/>
                <a:cs typeface="Calibri"/>
                <a:sym typeface="Calibri"/>
              </a:rPr>
              <a:t>Obama – 365    McCain – 173</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Popular Vote         </a:t>
            </a:r>
            <a:r>
              <a:rPr lang="en-US" sz="1800">
                <a:solidFill>
                  <a:schemeClr val="dk1"/>
                </a:solidFill>
                <a:latin typeface="Calibri"/>
                <a:ea typeface="Calibri"/>
                <a:cs typeface="Calibri"/>
                <a:sym typeface="Calibri"/>
              </a:rPr>
              <a:t>Obama - 69,499,428 (52.87%)  McCain 59,950,323 (45.60%)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791</Words>
  <Application>Microsoft Macintosh PowerPoint</Application>
  <PresentationFormat>On-screen Show (4:3)</PresentationFormat>
  <Paragraphs>143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Courier</vt:lpstr>
      <vt:lpstr>Office Theme</vt:lpstr>
      <vt:lpstr>Electoral College Argumentative Writing Assignment</vt:lpstr>
      <vt:lpstr> Is the Electoral College an outdated system for choosing the president?  Does this Winner Take all System really reflect the will of the People?   What type of alternatives might work?  </vt:lpstr>
      <vt:lpstr>Argumentative Writing Task</vt:lpstr>
      <vt:lpstr>2000 – 2010 Electoral Map</vt:lpstr>
      <vt:lpstr>PowerPoint Presentation</vt:lpstr>
      <vt:lpstr>2000 Election Popular votes     v.    Electoral votes  205,815,000 of which 105,405,100 or  51% of eligible voters </vt:lpstr>
      <vt:lpstr>PowerPoint Presentation</vt:lpstr>
      <vt:lpstr>PowerPoint Presentation</vt:lpstr>
      <vt:lpstr>PowerPoint Presentation</vt:lpstr>
      <vt:lpstr>PowerPoint Presentation</vt:lpstr>
      <vt:lpstr>PowerPoint Presentation</vt:lpstr>
      <vt:lpstr>Electoral College Videos </vt:lpstr>
      <vt:lpstr>Alternative Election Options</vt:lpstr>
      <vt:lpstr>Electoral College Concepts</vt:lpstr>
      <vt:lpstr>Rubric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Electoral College Argumentative Writing Assignment</dc:title>
  <cp:lastModifiedBy>Roselyn Coyne</cp:lastModifiedBy>
  <cp:revision>1</cp:revision>
  <dcterms:modified xsi:type="dcterms:W3CDTF">2020-10-09T14:53:39Z</dcterms:modified>
</cp:coreProperties>
</file>